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6"/>
  </p:notesMasterIdLst>
  <p:sldIdLst>
    <p:sldId id="284" r:id="rId2"/>
    <p:sldId id="1057" r:id="rId3"/>
    <p:sldId id="1054" r:id="rId4"/>
    <p:sldId id="296" r:id="rId5"/>
    <p:sldId id="1051" r:id="rId6"/>
    <p:sldId id="1049" r:id="rId7"/>
    <p:sldId id="1048" r:id="rId8"/>
    <p:sldId id="258" r:id="rId9"/>
    <p:sldId id="591" r:id="rId10"/>
    <p:sldId id="593" r:id="rId11"/>
    <p:sldId id="265" r:id="rId12"/>
    <p:sldId id="268" r:id="rId13"/>
    <p:sldId id="267" r:id="rId14"/>
    <p:sldId id="266" r:id="rId15"/>
    <p:sldId id="269" r:id="rId16"/>
    <p:sldId id="271" r:id="rId17"/>
    <p:sldId id="270" r:id="rId18"/>
    <p:sldId id="272" r:id="rId19"/>
    <p:sldId id="278" r:id="rId20"/>
    <p:sldId id="277" r:id="rId21"/>
    <p:sldId id="276" r:id="rId22"/>
    <p:sldId id="274" r:id="rId23"/>
    <p:sldId id="273" r:id="rId24"/>
    <p:sldId id="279" r:id="rId25"/>
    <p:sldId id="280" r:id="rId26"/>
    <p:sldId id="281" r:id="rId27"/>
    <p:sldId id="282" r:id="rId28"/>
    <p:sldId id="563" r:id="rId29"/>
    <p:sldId id="594" r:id="rId30"/>
    <p:sldId id="565" r:id="rId31"/>
    <p:sldId id="576" r:id="rId32"/>
    <p:sldId id="566" r:id="rId33"/>
    <p:sldId id="570" r:id="rId34"/>
    <p:sldId id="573" r:id="rId35"/>
    <p:sldId id="575" r:id="rId36"/>
    <p:sldId id="574" r:id="rId37"/>
    <p:sldId id="571" r:id="rId38"/>
    <p:sldId id="567" r:id="rId39"/>
    <p:sldId id="569" r:id="rId40"/>
    <p:sldId id="595" r:id="rId41"/>
    <p:sldId id="596" r:id="rId42"/>
    <p:sldId id="586" r:id="rId43"/>
    <p:sldId id="585" r:id="rId44"/>
    <p:sldId id="584" r:id="rId45"/>
    <p:sldId id="582" r:id="rId46"/>
    <p:sldId id="803" r:id="rId47"/>
    <p:sldId id="568" r:id="rId48"/>
    <p:sldId id="579" r:id="rId49"/>
    <p:sldId id="581" r:id="rId50"/>
    <p:sldId id="578" r:id="rId51"/>
    <p:sldId id="577" r:id="rId52"/>
    <p:sldId id="598" r:id="rId53"/>
    <p:sldId id="802" r:id="rId54"/>
    <p:sldId id="599" r:id="rId55"/>
    <p:sldId id="825" r:id="rId56"/>
    <p:sldId id="602" r:id="rId57"/>
    <p:sldId id="600" r:id="rId58"/>
    <p:sldId id="606" r:id="rId59"/>
    <p:sldId id="607" r:id="rId60"/>
    <p:sldId id="605" r:id="rId61"/>
    <p:sldId id="891" r:id="rId62"/>
    <p:sldId id="832" r:id="rId63"/>
    <p:sldId id="610" r:id="rId64"/>
    <p:sldId id="734" r:id="rId65"/>
    <p:sldId id="735" r:id="rId66"/>
    <p:sldId id="892" r:id="rId67"/>
    <p:sldId id="893" r:id="rId68"/>
    <p:sldId id="834" r:id="rId69"/>
    <p:sldId id="837" r:id="rId70"/>
    <p:sldId id="829" r:id="rId71"/>
    <p:sldId id="838" r:id="rId72"/>
    <p:sldId id="839" r:id="rId73"/>
    <p:sldId id="830" r:id="rId74"/>
    <p:sldId id="831" r:id="rId75"/>
    <p:sldId id="840" r:id="rId76"/>
    <p:sldId id="841" r:id="rId77"/>
    <p:sldId id="842" r:id="rId78"/>
    <p:sldId id="826" r:id="rId79"/>
    <p:sldId id="620" r:id="rId80"/>
    <p:sldId id="618" r:id="rId81"/>
    <p:sldId id="617" r:id="rId82"/>
    <p:sldId id="698" r:id="rId83"/>
    <p:sldId id="623" r:id="rId84"/>
    <p:sldId id="622" r:id="rId85"/>
    <p:sldId id="621" r:id="rId86"/>
    <p:sldId id="597" r:id="rId87"/>
    <p:sldId id="628" r:id="rId88"/>
    <p:sldId id="742" r:id="rId89"/>
    <p:sldId id="629" r:id="rId90"/>
    <p:sldId id="745" r:id="rId91"/>
    <p:sldId id="741" r:id="rId92"/>
    <p:sldId id="630" r:id="rId93"/>
    <p:sldId id="631" r:id="rId94"/>
    <p:sldId id="632" r:id="rId95"/>
    <p:sldId id="638" r:id="rId96"/>
    <p:sldId id="790" r:id="rId97"/>
    <p:sldId id="791" r:id="rId98"/>
    <p:sldId id="793" r:id="rId99"/>
    <p:sldId id="792" r:id="rId100"/>
    <p:sldId id="794" r:id="rId101"/>
    <p:sldId id="795" r:id="rId102"/>
    <p:sldId id="796" r:id="rId103"/>
    <p:sldId id="797" r:id="rId104"/>
    <p:sldId id="798" r:id="rId105"/>
    <p:sldId id="799" r:id="rId106"/>
    <p:sldId id="812" r:id="rId107"/>
    <p:sldId id="813" r:id="rId108"/>
    <p:sldId id="814" r:id="rId109"/>
    <p:sldId id="815" r:id="rId110"/>
    <p:sldId id="816" r:id="rId111"/>
    <p:sldId id="817" r:id="rId112"/>
    <p:sldId id="1052" r:id="rId113"/>
    <p:sldId id="811" r:id="rId114"/>
    <p:sldId id="627" r:id="rId115"/>
    <p:sldId id="748" r:id="rId116"/>
    <p:sldId id="818" r:id="rId117"/>
    <p:sldId id="746" r:id="rId118"/>
    <p:sldId id="819" r:id="rId119"/>
    <p:sldId id="847" r:id="rId120"/>
    <p:sldId id="820" r:id="rId121"/>
    <p:sldId id="848" r:id="rId122"/>
    <p:sldId id="821" r:id="rId123"/>
    <p:sldId id="764" r:id="rId124"/>
    <p:sldId id="763" r:id="rId125"/>
    <p:sldId id="762" r:id="rId126"/>
    <p:sldId id="761" r:id="rId127"/>
    <p:sldId id="843" r:id="rId128"/>
    <p:sldId id="846" r:id="rId129"/>
    <p:sldId id="760" r:id="rId130"/>
    <p:sldId id="759" r:id="rId131"/>
    <p:sldId id="758" r:id="rId132"/>
    <p:sldId id="757" r:id="rId133"/>
    <p:sldId id="756" r:id="rId134"/>
    <p:sldId id="755" r:id="rId135"/>
    <p:sldId id="754" r:id="rId136"/>
    <p:sldId id="753" r:id="rId137"/>
    <p:sldId id="752" r:id="rId138"/>
    <p:sldId id="751" r:id="rId139"/>
    <p:sldId id="750" r:id="rId140"/>
    <p:sldId id="749" r:id="rId141"/>
    <p:sldId id="777" r:id="rId142"/>
    <p:sldId id="776" r:id="rId143"/>
    <p:sldId id="775" r:id="rId144"/>
    <p:sldId id="774" r:id="rId145"/>
    <p:sldId id="773" r:id="rId146"/>
    <p:sldId id="771" r:id="rId147"/>
    <p:sldId id="770" r:id="rId148"/>
    <p:sldId id="769" r:id="rId149"/>
    <p:sldId id="768" r:id="rId150"/>
    <p:sldId id="785" r:id="rId151"/>
    <p:sldId id="890" r:id="rId152"/>
    <p:sldId id="889" r:id="rId153"/>
    <p:sldId id="784" r:id="rId154"/>
    <p:sldId id="786" r:id="rId155"/>
    <p:sldId id="782" r:id="rId156"/>
    <p:sldId id="781" r:id="rId157"/>
    <p:sldId id="780" r:id="rId158"/>
    <p:sldId id="779" r:id="rId159"/>
    <p:sldId id="778" r:id="rId160"/>
    <p:sldId id="849" r:id="rId161"/>
    <p:sldId id="850" r:id="rId162"/>
    <p:sldId id="851" r:id="rId163"/>
    <p:sldId id="852" r:id="rId164"/>
    <p:sldId id="853" r:id="rId165"/>
    <p:sldId id="854" r:id="rId166"/>
    <p:sldId id="855" r:id="rId167"/>
    <p:sldId id="856" r:id="rId168"/>
    <p:sldId id="857" r:id="rId169"/>
    <p:sldId id="858" r:id="rId170"/>
    <p:sldId id="859" r:id="rId171"/>
    <p:sldId id="860" r:id="rId172"/>
    <p:sldId id="861" r:id="rId173"/>
    <p:sldId id="862" r:id="rId174"/>
    <p:sldId id="863" r:id="rId175"/>
    <p:sldId id="864" r:id="rId176"/>
    <p:sldId id="865" r:id="rId177"/>
    <p:sldId id="866" r:id="rId178"/>
    <p:sldId id="867" r:id="rId179"/>
    <p:sldId id="868" r:id="rId180"/>
    <p:sldId id="869" r:id="rId181"/>
    <p:sldId id="870" r:id="rId182"/>
    <p:sldId id="871" r:id="rId183"/>
    <p:sldId id="872" r:id="rId184"/>
    <p:sldId id="873" r:id="rId185"/>
    <p:sldId id="874" r:id="rId186"/>
    <p:sldId id="875" r:id="rId187"/>
    <p:sldId id="876" r:id="rId188"/>
    <p:sldId id="877" r:id="rId189"/>
    <p:sldId id="879" r:id="rId190"/>
    <p:sldId id="880" r:id="rId191"/>
    <p:sldId id="881" r:id="rId192"/>
    <p:sldId id="882" r:id="rId193"/>
    <p:sldId id="883" r:id="rId194"/>
    <p:sldId id="884" r:id="rId195"/>
    <p:sldId id="885" r:id="rId196"/>
    <p:sldId id="886" r:id="rId197"/>
    <p:sldId id="887" r:id="rId198"/>
    <p:sldId id="910" r:id="rId199"/>
    <p:sldId id="911" r:id="rId200"/>
    <p:sldId id="912" r:id="rId201"/>
    <p:sldId id="913" r:id="rId202"/>
    <p:sldId id="914" r:id="rId203"/>
    <p:sldId id="915" r:id="rId204"/>
    <p:sldId id="916" r:id="rId205"/>
    <p:sldId id="917" r:id="rId206"/>
    <p:sldId id="918" r:id="rId207"/>
    <p:sldId id="919" r:id="rId208"/>
    <p:sldId id="920" r:id="rId209"/>
    <p:sldId id="921" r:id="rId210"/>
    <p:sldId id="922" r:id="rId211"/>
    <p:sldId id="923" r:id="rId212"/>
    <p:sldId id="924" r:id="rId213"/>
    <p:sldId id="925" r:id="rId214"/>
    <p:sldId id="926" r:id="rId215"/>
    <p:sldId id="927" r:id="rId216"/>
    <p:sldId id="928" r:id="rId217"/>
    <p:sldId id="929" r:id="rId218"/>
    <p:sldId id="930" r:id="rId219"/>
    <p:sldId id="931" r:id="rId220"/>
    <p:sldId id="932" r:id="rId221"/>
    <p:sldId id="933" r:id="rId222"/>
    <p:sldId id="934" r:id="rId223"/>
    <p:sldId id="935" r:id="rId224"/>
    <p:sldId id="936" r:id="rId225"/>
    <p:sldId id="937" r:id="rId226"/>
    <p:sldId id="938" r:id="rId227"/>
    <p:sldId id="939" r:id="rId228"/>
    <p:sldId id="940" r:id="rId229"/>
    <p:sldId id="941" r:id="rId230"/>
    <p:sldId id="942" r:id="rId231"/>
    <p:sldId id="943" r:id="rId232"/>
    <p:sldId id="944" r:id="rId233"/>
    <p:sldId id="945" r:id="rId234"/>
    <p:sldId id="946" r:id="rId235"/>
    <p:sldId id="947" r:id="rId236"/>
    <p:sldId id="949" r:id="rId237"/>
    <p:sldId id="950" r:id="rId238"/>
    <p:sldId id="951" r:id="rId239"/>
    <p:sldId id="1053" r:id="rId240"/>
    <p:sldId id="1047" r:id="rId241"/>
    <p:sldId id="963" r:id="rId242"/>
    <p:sldId id="965" r:id="rId243"/>
    <p:sldId id="980" r:id="rId244"/>
    <p:sldId id="981" r:id="rId245"/>
    <p:sldId id="982" r:id="rId246"/>
    <p:sldId id="983" r:id="rId247"/>
    <p:sldId id="984" r:id="rId248"/>
    <p:sldId id="985" r:id="rId249"/>
    <p:sldId id="986" r:id="rId250"/>
    <p:sldId id="987" r:id="rId251"/>
    <p:sldId id="989" r:id="rId252"/>
    <p:sldId id="988" r:id="rId253"/>
    <p:sldId id="1021" r:id="rId254"/>
    <p:sldId id="1022" r:id="rId255"/>
    <p:sldId id="1023" r:id="rId256"/>
    <p:sldId id="1024" r:id="rId257"/>
    <p:sldId id="1025" r:id="rId258"/>
    <p:sldId id="1026" r:id="rId259"/>
    <p:sldId id="1027" r:id="rId260"/>
    <p:sldId id="1028" r:id="rId261"/>
    <p:sldId id="1013" r:id="rId262"/>
    <p:sldId id="1014" r:id="rId263"/>
    <p:sldId id="1015" r:id="rId264"/>
    <p:sldId id="1016" r:id="rId265"/>
    <p:sldId id="1017" r:id="rId266"/>
    <p:sldId id="1018" r:id="rId267"/>
    <p:sldId id="1019" r:id="rId268"/>
    <p:sldId id="1020" r:id="rId269"/>
    <p:sldId id="1001" r:id="rId270"/>
    <p:sldId id="1002" r:id="rId271"/>
    <p:sldId id="1004" r:id="rId272"/>
    <p:sldId id="1003" r:id="rId273"/>
    <p:sldId id="1005" r:id="rId274"/>
    <p:sldId id="1006" r:id="rId275"/>
    <p:sldId id="1007" r:id="rId276"/>
    <p:sldId id="1008" r:id="rId277"/>
    <p:sldId id="1009" r:id="rId278"/>
    <p:sldId id="1010" r:id="rId279"/>
    <p:sldId id="998" r:id="rId280"/>
    <p:sldId id="999" r:id="rId281"/>
    <p:sldId id="1029" r:id="rId282"/>
    <p:sldId id="1031" r:id="rId283"/>
    <p:sldId id="1030" r:id="rId284"/>
    <p:sldId id="1034" r:id="rId285"/>
    <p:sldId id="1033" r:id="rId286"/>
    <p:sldId id="1032" r:id="rId287"/>
    <p:sldId id="1035" r:id="rId288"/>
    <p:sldId id="1036" r:id="rId289"/>
    <p:sldId id="1037" r:id="rId290"/>
    <p:sldId id="1038" r:id="rId291"/>
    <p:sldId id="960" r:id="rId292"/>
    <p:sldId id="962" r:id="rId293"/>
    <p:sldId id="1039" r:id="rId294"/>
    <p:sldId id="964" r:id="rId295"/>
    <p:sldId id="1040" r:id="rId296"/>
    <p:sldId id="979" r:id="rId297"/>
    <p:sldId id="1042" r:id="rId298"/>
    <p:sldId id="1043" r:id="rId299"/>
    <p:sldId id="966" r:id="rId300"/>
    <p:sldId id="967" r:id="rId301"/>
    <p:sldId id="968" r:id="rId302"/>
    <p:sldId id="969" r:id="rId303"/>
    <p:sldId id="970" r:id="rId304"/>
    <p:sldId id="971" r:id="rId305"/>
  </p:sldIdLst>
  <p:sldSz cx="9144000" cy="6858000" type="screen4x3"/>
  <p:notesSz cx="6858000" cy="9710738"/>
  <p:defaultTextStyle>
    <a:defPPr>
      <a:defRPr lang="de-D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CBA"/>
    <a:srgbClr val="A9F5B2"/>
    <a:srgbClr val="E7E1BB"/>
    <a:srgbClr val="99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09" autoAdjust="0"/>
    <p:restoredTop sz="95477" autoAdjust="0"/>
  </p:normalViewPr>
  <p:slideViewPr>
    <p:cSldViewPr>
      <p:cViewPr varScale="1">
        <p:scale>
          <a:sx n="103" d="100"/>
          <a:sy n="103" d="100"/>
        </p:scale>
        <p:origin x="-348" y="-108"/>
      </p:cViewPr>
      <p:guideLst>
        <p:guide orient="horz" pos="2160"/>
        <p:guide pos="2880"/>
      </p:guideLst>
    </p:cSldViewPr>
  </p:slideViewPr>
  <p:outlineViewPr>
    <p:cViewPr>
      <p:scale>
        <a:sx n="33" d="100"/>
        <a:sy n="33" d="100"/>
      </p:scale>
      <p:origin x="0" y="4230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2052" y="-102"/>
      </p:cViewPr>
      <p:guideLst>
        <p:guide orient="horz" pos="3059"/>
        <p:guide pos="2160"/>
      </p:guideLst>
    </p:cSldViewPr>
  </p:notesViewPr>
  <p:gridSpacing cx="72010" cy="7201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85537"/>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85537"/>
          </a:xfrm>
          <a:prstGeom prst="rect">
            <a:avLst/>
          </a:prstGeom>
        </p:spPr>
        <p:txBody>
          <a:bodyPr vert="horz" lIns="91440" tIns="45720" rIns="91440" bIns="45720" rtlCol="0"/>
          <a:lstStyle>
            <a:lvl1pPr algn="r">
              <a:defRPr sz="1200"/>
            </a:lvl1pPr>
          </a:lstStyle>
          <a:p>
            <a:fld id="{C865330E-15A6-4945-9DDB-CE46442D6C13}" type="datetimeFigureOut">
              <a:rPr lang="de-DE" smtClean="0"/>
              <a:t>04.02.2017</a:t>
            </a:fld>
            <a:endParaRPr lang="de-DE" dirty="0"/>
          </a:p>
        </p:txBody>
      </p:sp>
      <p:sp>
        <p:nvSpPr>
          <p:cNvPr id="4" name="Folienbildplatzhalter 3"/>
          <p:cNvSpPr>
            <a:spLocks noGrp="1" noRot="1" noChangeAspect="1"/>
          </p:cNvSpPr>
          <p:nvPr>
            <p:ph type="sldImg" idx="2"/>
          </p:nvPr>
        </p:nvSpPr>
        <p:spPr>
          <a:xfrm>
            <a:off x="1001713" y="728663"/>
            <a:ext cx="4854575" cy="364172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612601"/>
            <a:ext cx="5486400" cy="4369832"/>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223516"/>
            <a:ext cx="2971800" cy="48553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9223516"/>
            <a:ext cx="2971800" cy="485537"/>
          </a:xfrm>
          <a:prstGeom prst="rect">
            <a:avLst/>
          </a:prstGeom>
        </p:spPr>
        <p:txBody>
          <a:bodyPr vert="horz" lIns="91440" tIns="45720" rIns="91440" bIns="45720" rtlCol="0" anchor="b"/>
          <a:lstStyle>
            <a:lvl1pPr algn="r">
              <a:defRPr sz="1200"/>
            </a:lvl1pPr>
          </a:lstStyle>
          <a:p>
            <a:fld id="{632EE944-B75A-428B-8C00-26A004821F14}" type="slidenum">
              <a:rPr lang="de-DE" smtClean="0"/>
              <a:t>‹Nr.›</a:t>
            </a:fld>
            <a:endParaRPr lang="de-DE" dirty="0"/>
          </a:p>
        </p:txBody>
      </p:sp>
    </p:spTree>
    <p:extLst>
      <p:ext uri="{BB962C8B-B14F-4D97-AF65-F5344CB8AC3E}">
        <p14:creationId xmlns:p14="http://schemas.microsoft.com/office/powerpoint/2010/main" val="292528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1</a:t>
            </a:fld>
            <a:endParaRPr lang="de-DE" dirty="0"/>
          </a:p>
        </p:txBody>
      </p:sp>
    </p:spTree>
    <p:extLst>
      <p:ext uri="{BB962C8B-B14F-4D97-AF65-F5344CB8AC3E}">
        <p14:creationId xmlns:p14="http://schemas.microsoft.com/office/powerpoint/2010/main" val="1137767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91</a:t>
            </a:fld>
            <a:endParaRPr lang="de-DE" dirty="0"/>
          </a:p>
        </p:txBody>
      </p:sp>
    </p:spTree>
    <p:extLst>
      <p:ext uri="{BB962C8B-B14F-4D97-AF65-F5344CB8AC3E}">
        <p14:creationId xmlns:p14="http://schemas.microsoft.com/office/powerpoint/2010/main" val="22503236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281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282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283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284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285</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286</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287</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288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289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290</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100</a:t>
            </a:fld>
            <a:endParaRPr lang="de-DE" dirty="0"/>
          </a:p>
        </p:txBody>
      </p:sp>
    </p:spTree>
    <p:extLst>
      <p:ext uri="{BB962C8B-B14F-4D97-AF65-F5344CB8AC3E}">
        <p14:creationId xmlns:p14="http://schemas.microsoft.com/office/powerpoint/2010/main" val="31723740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291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292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293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294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295</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296</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297</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298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299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300</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115</a:t>
            </a:fld>
            <a:endParaRPr lang="de-DE" dirty="0"/>
          </a:p>
        </p:txBody>
      </p:sp>
    </p:spTree>
    <p:extLst>
      <p:ext uri="{BB962C8B-B14F-4D97-AF65-F5344CB8AC3E}">
        <p14:creationId xmlns:p14="http://schemas.microsoft.com/office/powerpoint/2010/main" val="23765218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301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302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303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304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154</a:t>
            </a:fld>
            <a:endParaRPr lang="de-DE" dirty="0"/>
          </a:p>
        </p:txBody>
      </p:sp>
    </p:spTree>
    <p:extLst>
      <p:ext uri="{BB962C8B-B14F-4D97-AF65-F5344CB8AC3E}">
        <p14:creationId xmlns:p14="http://schemas.microsoft.com/office/powerpoint/2010/main" val="115722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165</a:t>
            </a:fld>
            <a:endParaRPr lang="de-DE" dirty="0"/>
          </a:p>
        </p:txBody>
      </p:sp>
    </p:spTree>
    <p:extLst>
      <p:ext uri="{BB962C8B-B14F-4D97-AF65-F5344CB8AC3E}">
        <p14:creationId xmlns:p14="http://schemas.microsoft.com/office/powerpoint/2010/main" val="2838691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168</a:t>
            </a:fld>
            <a:endParaRPr lang="de-DE" dirty="0"/>
          </a:p>
        </p:txBody>
      </p:sp>
    </p:spTree>
    <p:extLst>
      <p:ext uri="{BB962C8B-B14F-4D97-AF65-F5344CB8AC3E}">
        <p14:creationId xmlns:p14="http://schemas.microsoft.com/office/powerpoint/2010/main" val="12434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183</a:t>
            </a:fld>
            <a:endParaRPr lang="de-DE" dirty="0"/>
          </a:p>
        </p:txBody>
      </p:sp>
    </p:spTree>
    <p:extLst>
      <p:ext uri="{BB962C8B-B14F-4D97-AF65-F5344CB8AC3E}">
        <p14:creationId xmlns:p14="http://schemas.microsoft.com/office/powerpoint/2010/main" val="505721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198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199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200</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a:t>
            </a:fld>
            <a:endParaRPr lang="de-DE" dirty="0"/>
          </a:p>
        </p:txBody>
      </p:sp>
    </p:spTree>
    <p:extLst>
      <p:ext uri="{BB962C8B-B14F-4D97-AF65-F5344CB8AC3E}">
        <p14:creationId xmlns:p14="http://schemas.microsoft.com/office/powerpoint/2010/main" val="1137767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201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202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203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204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205</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206</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207</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208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209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210</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3</a:t>
            </a:fld>
            <a:endParaRPr lang="de-DE" dirty="0"/>
          </a:p>
        </p:txBody>
      </p:sp>
    </p:spTree>
    <p:extLst>
      <p:ext uri="{BB962C8B-B14F-4D97-AF65-F5344CB8AC3E}">
        <p14:creationId xmlns:p14="http://schemas.microsoft.com/office/powerpoint/2010/main" val="2475808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211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212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213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214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215</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216</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217</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218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219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220</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5</a:t>
            </a:fld>
            <a:endParaRPr lang="de-DE" dirty="0"/>
          </a:p>
        </p:txBody>
      </p:sp>
    </p:spTree>
    <p:extLst>
      <p:ext uri="{BB962C8B-B14F-4D97-AF65-F5344CB8AC3E}">
        <p14:creationId xmlns:p14="http://schemas.microsoft.com/office/powerpoint/2010/main" val="4127804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221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222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223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224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225</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226</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227</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228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229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230</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solidFill>
                  <a:prstClr val="black"/>
                </a:solidFill>
              </a:rPr>
              <a:pPr/>
              <a:t>7</a:t>
            </a:fld>
            <a:endParaRPr lang="de-DE" dirty="0">
              <a:solidFill>
                <a:prstClr val="black"/>
              </a:solidFill>
            </a:endParaRPr>
          </a:p>
        </p:txBody>
      </p:sp>
    </p:spTree>
    <p:extLst>
      <p:ext uri="{BB962C8B-B14F-4D97-AF65-F5344CB8AC3E}">
        <p14:creationId xmlns:p14="http://schemas.microsoft.com/office/powerpoint/2010/main" val="2701751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231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232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233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234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235</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236</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237</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238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239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240</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a:t>
            </a:fld>
            <a:endParaRPr lang="de-DE" dirty="0"/>
          </a:p>
        </p:txBody>
      </p:sp>
    </p:spTree>
    <p:extLst>
      <p:ext uri="{BB962C8B-B14F-4D97-AF65-F5344CB8AC3E}">
        <p14:creationId xmlns:p14="http://schemas.microsoft.com/office/powerpoint/2010/main" val="15967847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245</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246</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247</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249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250</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47</a:t>
            </a:fld>
            <a:endParaRPr lang="de-DE" dirty="0"/>
          </a:p>
        </p:txBody>
      </p:sp>
    </p:spTree>
    <p:extLst>
      <p:ext uri="{BB962C8B-B14F-4D97-AF65-F5344CB8AC3E}">
        <p14:creationId xmlns:p14="http://schemas.microsoft.com/office/powerpoint/2010/main" val="6534847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251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252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253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254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255</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256</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257</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258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259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260</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72</a:t>
            </a:fld>
            <a:endParaRPr lang="de-DE" dirty="0"/>
          </a:p>
        </p:txBody>
      </p:sp>
    </p:spTree>
    <p:extLst>
      <p:ext uri="{BB962C8B-B14F-4D97-AF65-F5344CB8AC3E}">
        <p14:creationId xmlns:p14="http://schemas.microsoft.com/office/powerpoint/2010/main" val="38081180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261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262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263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264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265</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266</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267</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268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269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270</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88</a:t>
            </a:fld>
            <a:endParaRPr lang="de-DE" dirty="0"/>
          </a:p>
        </p:txBody>
      </p:sp>
    </p:spTree>
    <p:extLst>
      <p:ext uri="{BB962C8B-B14F-4D97-AF65-F5344CB8AC3E}">
        <p14:creationId xmlns:p14="http://schemas.microsoft.com/office/powerpoint/2010/main" val="31957843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271</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272</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273</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274</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275</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276</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277</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278</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279</a:t>
            </a:fld>
            <a:endParaRPr lang="de-DE" dirty="0"/>
          </a:p>
        </p:txBody>
      </p:sp>
    </p:spTree>
    <p:extLst>
      <p:ext uri="{BB962C8B-B14F-4D97-AF65-F5344CB8AC3E}">
        <p14:creationId xmlns:p14="http://schemas.microsoft.com/office/powerpoint/2010/main" val="27017510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01713" y="728663"/>
            <a:ext cx="4854575" cy="364172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2EE944-B75A-428B-8C00-26A004821F14}" type="slidenum">
              <a:rPr lang="de-DE" smtClean="0"/>
              <a:t>280</a:t>
            </a:fld>
            <a:endParaRPr lang="de-DE" dirty="0"/>
          </a:p>
        </p:txBody>
      </p:sp>
    </p:spTree>
    <p:extLst>
      <p:ext uri="{BB962C8B-B14F-4D97-AF65-F5344CB8AC3E}">
        <p14:creationId xmlns:p14="http://schemas.microsoft.com/office/powerpoint/2010/main" val="2701751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4"/>
            <a:ext cx="6858000" cy="2387600"/>
          </a:xfrm>
        </p:spPr>
        <p:txBody>
          <a:bodyPr anchor="b"/>
          <a:lstStyle>
            <a:lvl1pPr algn="ctr">
              <a:defRPr sz="45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3"/>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D8D30612-2ABC-4889-8C9B-DD8A38446951}" type="datetime1">
              <a:rPr lang="de-DE" smtClean="0"/>
              <a:t>04.02.2017</a:t>
            </a:fld>
            <a:endParaRPr lang="de-DE" dirty="0"/>
          </a:p>
        </p:txBody>
      </p:sp>
      <p:sp>
        <p:nvSpPr>
          <p:cNvPr id="5" name="Fußzeilenplatzhalter 4"/>
          <p:cNvSpPr>
            <a:spLocks noGrp="1"/>
          </p:cNvSpPr>
          <p:nvPr>
            <p:ph type="ftr" sz="quarter" idx="11"/>
          </p:nvPr>
        </p:nvSpPr>
        <p:spPr/>
        <p:txBody>
          <a:bodyPr/>
          <a:lstStyle/>
          <a:p>
            <a:r>
              <a:rPr lang="de-DE" dirty="0" smtClean="0"/>
              <a:t>Arbeitsprobe Uwe Hauck</a:t>
            </a:r>
            <a:endParaRPr lang="de-DE" dirty="0"/>
          </a:p>
        </p:txBody>
      </p:sp>
      <p:sp>
        <p:nvSpPr>
          <p:cNvPr id="6" name="Foliennummernplatzhalter 5"/>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4240423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5BA8BE8-D4BA-4143-9D81-B27DF8E0E964}" type="datetime1">
              <a:rPr lang="de-DE" smtClean="0"/>
              <a:t>04.02.2017</a:t>
            </a:fld>
            <a:endParaRPr lang="de-DE" dirty="0"/>
          </a:p>
        </p:txBody>
      </p:sp>
      <p:sp>
        <p:nvSpPr>
          <p:cNvPr id="5" name="Fußzeilenplatzhalter 4"/>
          <p:cNvSpPr>
            <a:spLocks noGrp="1"/>
          </p:cNvSpPr>
          <p:nvPr>
            <p:ph type="ftr" sz="quarter" idx="11"/>
          </p:nvPr>
        </p:nvSpPr>
        <p:spPr/>
        <p:txBody>
          <a:bodyPr/>
          <a:lstStyle/>
          <a:p>
            <a:r>
              <a:rPr lang="de-DE" dirty="0" smtClean="0"/>
              <a:t>Arbeitsprobe Uwe Hauck</a:t>
            </a:r>
            <a:endParaRPr lang="de-DE" dirty="0"/>
          </a:p>
        </p:txBody>
      </p:sp>
      <p:sp>
        <p:nvSpPr>
          <p:cNvPr id="6" name="Foliennummernplatzhalter 5"/>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4809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7" y="365127"/>
            <a:ext cx="1971675" cy="5811839"/>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2" y="365127"/>
            <a:ext cx="5800725" cy="581183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D22D0B5-10E5-4E70-AD36-B72FC78B93B2}" type="datetime1">
              <a:rPr lang="de-DE" smtClean="0"/>
              <a:t>04.02.2017</a:t>
            </a:fld>
            <a:endParaRPr lang="de-DE" dirty="0"/>
          </a:p>
        </p:txBody>
      </p:sp>
      <p:sp>
        <p:nvSpPr>
          <p:cNvPr id="5" name="Fußzeilenplatzhalter 4"/>
          <p:cNvSpPr>
            <a:spLocks noGrp="1"/>
          </p:cNvSpPr>
          <p:nvPr>
            <p:ph type="ftr" sz="quarter" idx="11"/>
          </p:nvPr>
        </p:nvSpPr>
        <p:spPr/>
        <p:txBody>
          <a:bodyPr/>
          <a:lstStyle/>
          <a:p>
            <a:r>
              <a:rPr lang="de-DE" dirty="0" smtClean="0"/>
              <a:t>Arbeitsprobe Uwe Hauck</a:t>
            </a:r>
            <a:endParaRPr lang="de-DE" dirty="0"/>
          </a:p>
        </p:txBody>
      </p:sp>
      <p:sp>
        <p:nvSpPr>
          <p:cNvPr id="6" name="Foliennummernplatzhalter 5"/>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2049497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6290279-EC3F-47EE-8586-7095F5CE2139}" type="datetime1">
              <a:rPr lang="de-DE" smtClean="0"/>
              <a:t>04.02.2017</a:t>
            </a:fld>
            <a:endParaRPr lang="de-DE" dirty="0"/>
          </a:p>
        </p:txBody>
      </p:sp>
      <p:sp>
        <p:nvSpPr>
          <p:cNvPr id="5" name="Fußzeilenplatzhalter 4"/>
          <p:cNvSpPr>
            <a:spLocks noGrp="1"/>
          </p:cNvSpPr>
          <p:nvPr>
            <p:ph type="ftr" sz="quarter" idx="11"/>
          </p:nvPr>
        </p:nvSpPr>
        <p:spPr/>
        <p:txBody>
          <a:bodyPr/>
          <a:lstStyle/>
          <a:p>
            <a:r>
              <a:rPr lang="de-DE" dirty="0" smtClean="0"/>
              <a:t>Arbeitsprobe Uwe Hauck</a:t>
            </a:r>
            <a:endParaRPr lang="de-DE" dirty="0"/>
          </a:p>
        </p:txBody>
      </p:sp>
      <p:sp>
        <p:nvSpPr>
          <p:cNvPr id="6" name="Foliennummernplatzhalter 5"/>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321230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9" y="1709741"/>
            <a:ext cx="7886700" cy="2852737"/>
          </a:xfrm>
        </p:spPr>
        <p:txBody>
          <a:bodyPr anchor="b"/>
          <a:lstStyle>
            <a:lvl1pPr>
              <a:defRPr sz="4500"/>
            </a:lvl1pPr>
          </a:lstStyle>
          <a:p>
            <a:r>
              <a:rPr lang="de-DE" smtClean="0"/>
              <a:t>Titelmasterformat durch Klicken bearbeiten</a:t>
            </a:r>
            <a:endParaRPr lang="de-DE"/>
          </a:p>
        </p:txBody>
      </p:sp>
      <p:sp>
        <p:nvSpPr>
          <p:cNvPr id="3" name="Textplatzhalter 2"/>
          <p:cNvSpPr>
            <a:spLocks noGrp="1"/>
          </p:cNvSpPr>
          <p:nvPr>
            <p:ph type="body" idx="1"/>
          </p:nvPr>
        </p:nvSpPr>
        <p:spPr>
          <a:xfrm>
            <a:off x="623889"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912D642-3E86-4596-948C-F24AF9787067}" type="datetime1">
              <a:rPr lang="de-DE" smtClean="0"/>
              <a:t>04.02.2017</a:t>
            </a:fld>
            <a:endParaRPr lang="de-DE" dirty="0"/>
          </a:p>
        </p:txBody>
      </p:sp>
      <p:sp>
        <p:nvSpPr>
          <p:cNvPr id="5" name="Fußzeilenplatzhalter 4"/>
          <p:cNvSpPr>
            <a:spLocks noGrp="1"/>
          </p:cNvSpPr>
          <p:nvPr>
            <p:ph type="ftr" sz="quarter" idx="11"/>
          </p:nvPr>
        </p:nvSpPr>
        <p:spPr/>
        <p:txBody>
          <a:bodyPr/>
          <a:lstStyle/>
          <a:p>
            <a:r>
              <a:rPr lang="de-DE" dirty="0" smtClean="0"/>
              <a:t>Arbeitsprobe Uwe Hauck</a:t>
            </a:r>
            <a:endParaRPr lang="de-DE" dirty="0"/>
          </a:p>
        </p:txBody>
      </p:sp>
      <p:sp>
        <p:nvSpPr>
          <p:cNvPr id="6" name="Foliennummernplatzhalter 5"/>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38079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28651" y="1825625"/>
            <a:ext cx="3886200" cy="435133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29151" y="1825625"/>
            <a:ext cx="3886200" cy="4351339"/>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A6B44EFA-8187-4DB7-9CFC-0BA2BAD1449D}" type="datetime1">
              <a:rPr lang="de-DE" smtClean="0"/>
              <a:t>04.02.2017</a:t>
            </a:fld>
            <a:endParaRPr lang="de-DE" dirty="0"/>
          </a:p>
        </p:txBody>
      </p:sp>
      <p:sp>
        <p:nvSpPr>
          <p:cNvPr id="6" name="Fußzeilenplatzhalter 5"/>
          <p:cNvSpPr>
            <a:spLocks noGrp="1"/>
          </p:cNvSpPr>
          <p:nvPr>
            <p:ph type="ftr" sz="quarter" idx="11"/>
          </p:nvPr>
        </p:nvSpPr>
        <p:spPr/>
        <p:txBody>
          <a:bodyPr/>
          <a:lstStyle/>
          <a:p>
            <a:r>
              <a:rPr lang="de-DE" dirty="0" smtClean="0"/>
              <a:t>Arbeitsprobe Uwe Hauck</a:t>
            </a:r>
            <a:endParaRPr lang="de-DE" dirty="0"/>
          </a:p>
        </p:txBody>
      </p:sp>
      <p:sp>
        <p:nvSpPr>
          <p:cNvPr id="7" name="Foliennummernplatzhalter 6"/>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1385652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2" y="365126"/>
            <a:ext cx="78867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29842" y="1681164"/>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4" name="Inhaltsplatzhalter 3"/>
          <p:cNvSpPr>
            <a:spLocks noGrp="1"/>
          </p:cNvSpPr>
          <p:nvPr>
            <p:ph sz="half" idx="2"/>
          </p:nvPr>
        </p:nvSpPr>
        <p:spPr>
          <a:xfrm>
            <a:off x="629842" y="2505075"/>
            <a:ext cx="3868340"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3" y="1681164"/>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6" name="Inhaltsplatzhalter 5"/>
          <p:cNvSpPr>
            <a:spLocks noGrp="1"/>
          </p:cNvSpPr>
          <p:nvPr>
            <p:ph sz="quarter" idx="4"/>
          </p:nvPr>
        </p:nvSpPr>
        <p:spPr>
          <a:xfrm>
            <a:off x="4629153" y="2505075"/>
            <a:ext cx="3887391"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A56569D3-A6C9-495C-993E-3429718D0D2B}" type="datetime1">
              <a:rPr lang="de-DE" smtClean="0"/>
              <a:t>04.02.2017</a:t>
            </a:fld>
            <a:endParaRPr lang="de-DE" dirty="0"/>
          </a:p>
        </p:txBody>
      </p:sp>
      <p:sp>
        <p:nvSpPr>
          <p:cNvPr id="8" name="Fußzeilenplatzhalter 7"/>
          <p:cNvSpPr>
            <a:spLocks noGrp="1"/>
          </p:cNvSpPr>
          <p:nvPr>
            <p:ph type="ftr" sz="quarter" idx="11"/>
          </p:nvPr>
        </p:nvSpPr>
        <p:spPr/>
        <p:txBody>
          <a:bodyPr/>
          <a:lstStyle/>
          <a:p>
            <a:r>
              <a:rPr lang="de-DE" dirty="0" smtClean="0"/>
              <a:t>Arbeitsprobe Uwe Hauck</a:t>
            </a:r>
            <a:endParaRPr lang="de-DE" dirty="0"/>
          </a:p>
        </p:txBody>
      </p:sp>
      <p:sp>
        <p:nvSpPr>
          <p:cNvPr id="9" name="Foliennummernplatzhalter 8"/>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3830249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401C2E14-F463-4E5C-8F0E-CCA506DEE40C}" type="datetime1">
              <a:rPr lang="de-DE" smtClean="0"/>
              <a:t>04.02.2017</a:t>
            </a:fld>
            <a:endParaRPr lang="de-DE" dirty="0"/>
          </a:p>
        </p:txBody>
      </p:sp>
      <p:sp>
        <p:nvSpPr>
          <p:cNvPr id="4" name="Fußzeilenplatzhalter 3"/>
          <p:cNvSpPr>
            <a:spLocks noGrp="1"/>
          </p:cNvSpPr>
          <p:nvPr>
            <p:ph type="ftr" sz="quarter" idx="11"/>
          </p:nvPr>
        </p:nvSpPr>
        <p:spPr/>
        <p:txBody>
          <a:bodyPr/>
          <a:lstStyle/>
          <a:p>
            <a:r>
              <a:rPr lang="de-DE" dirty="0" smtClean="0"/>
              <a:t>Arbeitsprobe Uwe Hauck</a:t>
            </a:r>
            <a:endParaRPr lang="de-DE" dirty="0"/>
          </a:p>
        </p:txBody>
      </p:sp>
      <p:sp>
        <p:nvSpPr>
          <p:cNvPr id="5" name="Foliennummernplatzhalter 4"/>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3815717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434C7DF-256B-44C8-91C9-AB47CF246263}" type="datetime1">
              <a:rPr lang="de-DE" smtClean="0"/>
              <a:t>04.02.2017</a:t>
            </a:fld>
            <a:endParaRPr lang="de-DE" dirty="0"/>
          </a:p>
        </p:txBody>
      </p:sp>
      <p:sp>
        <p:nvSpPr>
          <p:cNvPr id="3" name="Fußzeilenplatzhalter 2"/>
          <p:cNvSpPr>
            <a:spLocks noGrp="1"/>
          </p:cNvSpPr>
          <p:nvPr>
            <p:ph type="ftr" sz="quarter" idx="11"/>
          </p:nvPr>
        </p:nvSpPr>
        <p:spPr/>
        <p:txBody>
          <a:bodyPr/>
          <a:lstStyle/>
          <a:p>
            <a:r>
              <a:rPr lang="de-DE" dirty="0" smtClean="0"/>
              <a:t>Arbeitsprobe Uwe Hauck</a:t>
            </a:r>
            <a:endParaRPr lang="de-DE" dirty="0"/>
          </a:p>
        </p:txBody>
      </p:sp>
      <p:sp>
        <p:nvSpPr>
          <p:cNvPr id="4" name="Foliennummernplatzhalter 3"/>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109564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9" cy="1600200"/>
          </a:xfrm>
        </p:spPr>
        <p:txBody>
          <a:bodyPr anchor="b"/>
          <a:lstStyle>
            <a:lvl1pPr>
              <a:defRPr sz="2400"/>
            </a:lvl1pPr>
          </a:lstStyle>
          <a:p>
            <a:r>
              <a:rPr lang="de-DE" smtClean="0"/>
              <a:t>Titelmasterformat durch Klicken bearbeiten</a:t>
            </a:r>
            <a:endParaRPr lang="de-DE"/>
          </a:p>
        </p:txBody>
      </p:sp>
      <p:sp>
        <p:nvSpPr>
          <p:cNvPr id="3" name="Inhaltsplatzhalter 2"/>
          <p:cNvSpPr>
            <a:spLocks noGrp="1"/>
          </p:cNvSpPr>
          <p:nvPr>
            <p:ph idx="1"/>
          </p:nvPr>
        </p:nvSpPr>
        <p:spPr>
          <a:xfrm>
            <a:off x="3887391" y="987427"/>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29841" y="2057402"/>
            <a:ext cx="2949179"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AC65F3E-00C7-496F-9B9F-02A1B7A54C21}" type="datetime1">
              <a:rPr lang="de-DE" smtClean="0"/>
              <a:t>04.02.2017</a:t>
            </a:fld>
            <a:endParaRPr lang="de-DE" dirty="0"/>
          </a:p>
        </p:txBody>
      </p:sp>
      <p:sp>
        <p:nvSpPr>
          <p:cNvPr id="6" name="Fußzeilenplatzhalter 5"/>
          <p:cNvSpPr>
            <a:spLocks noGrp="1"/>
          </p:cNvSpPr>
          <p:nvPr>
            <p:ph type="ftr" sz="quarter" idx="11"/>
          </p:nvPr>
        </p:nvSpPr>
        <p:spPr/>
        <p:txBody>
          <a:bodyPr/>
          <a:lstStyle/>
          <a:p>
            <a:r>
              <a:rPr lang="de-DE" dirty="0" smtClean="0"/>
              <a:t>Arbeitsprobe Uwe Hauck</a:t>
            </a:r>
            <a:endParaRPr lang="de-DE" dirty="0"/>
          </a:p>
        </p:txBody>
      </p:sp>
      <p:sp>
        <p:nvSpPr>
          <p:cNvPr id="7" name="Foliennummernplatzhalter 6"/>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381678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9" cy="1600200"/>
          </a:xfrm>
        </p:spPr>
        <p:txBody>
          <a:bodyPr anchor="b"/>
          <a:lstStyle>
            <a:lvl1pPr>
              <a:defRPr sz="2400"/>
            </a:lvl1pPr>
          </a:lstStyle>
          <a:p>
            <a:r>
              <a:rPr lang="de-DE" smtClean="0"/>
              <a:t>Titelmasterformat durch Klicken bearbeiten</a:t>
            </a:r>
            <a:endParaRPr lang="de-DE"/>
          </a:p>
        </p:txBody>
      </p:sp>
      <p:sp>
        <p:nvSpPr>
          <p:cNvPr id="3" name="Bildplatzhalter 2"/>
          <p:cNvSpPr>
            <a:spLocks noGrp="1"/>
          </p:cNvSpPr>
          <p:nvPr>
            <p:ph type="pic" idx="1"/>
          </p:nvPr>
        </p:nvSpPr>
        <p:spPr>
          <a:xfrm>
            <a:off x="3887391" y="987427"/>
            <a:ext cx="4629151"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dirty="0"/>
          </a:p>
        </p:txBody>
      </p:sp>
      <p:sp>
        <p:nvSpPr>
          <p:cNvPr id="4" name="Textplatzhalter 3"/>
          <p:cNvSpPr>
            <a:spLocks noGrp="1"/>
          </p:cNvSpPr>
          <p:nvPr>
            <p:ph type="body" sz="half" idx="2"/>
          </p:nvPr>
        </p:nvSpPr>
        <p:spPr>
          <a:xfrm>
            <a:off x="629841" y="2057402"/>
            <a:ext cx="2949179"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A93D8FC-37D5-4D3A-A2DA-DBE873EDEE2A}" type="datetime1">
              <a:rPr lang="de-DE" smtClean="0"/>
              <a:t>04.02.2017</a:t>
            </a:fld>
            <a:endParaRPr lang="de-DE" dirty="0"/>
          </a:p>
        </p:txBody>
      </p:sp>
      <p:sp>
        <p:nvSpPr>
          <p:cNvPr id="6" name="Fußzeilenplatzhalter 5"/>
          <p:cNvSpPr>
            <a:spLocks noGrp="1"/>
          </p:cNvSpPr>
          <p:nvPr>
            <p:ph type="ftr" sz="quarter" idx="11"/>
          </p:nvPr>
        </p:nvSpPr>
        <p:spPr/>
        <p:txBody>
          <a:bodyPr/>
          <a:lstStyle/>
          <a:p>
            <a:r>
              <a:rPr lang="de-DE" dirty="0" smtClean="0"/>
              <a:t>Arbeitsprobe Uwe Hauck</a:t>
            </a:r>
            <a:endParaRPr lang="de-DE" dirty="0"/>
          </a:p>
        </p:txBody>
      </p:sp>
      <p:sp>
        <p:nvSpPr>
          <p:cNvPr id="7" name="Foliennummernplatzhalter 6"/>
          <p:cNvSpPr>
            <a:spLocks noGrp="1"/>
          </p:cNvSpPr>
          <p:nvPr>
            <p:ph type="sldNum" sz="quarter" idx="12"/>
          </p:nvPr>
        </p:nvSpPr>
        <p:spPr/>
        <p:txBody>
          <a:bodyPr/>
          <a:lstStyle/>
          <a:p>
            <a:fld id="{4839CE92-3A44-4868-A039-71FBD96EE125}" type="slidenum">
              <a:rPr lang="de-DE" smtClean="0"/>
              <a:t>‹Nr.›</a:t>
            </a:fld>
            <a:endParaRPr lang="de-DE" dirty="0"/>
          </a:p>
        </p:txBody>
      </p:sp>
    </p:spTree>
    <p:extLst>
      <p:ext uri="{BB962C8B-B14F-4D97-AF65-F5344CB8AC3E}">
        <p14:creationId xmlns:p14="http://schemas.microsoft.com/office/powerpoint/2010/main" val="1816446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1" y="365126"/>
            <a:ext cx="7886700" cy="1325563"/>
          </a:xfrm>
          <a:prstGeom prst="rect">
            <a:avLst/>
          </a:prstGeom>
        </p:spPr>
        <p:txBody>
          <a:bodyPr vert="horz" lIns="68580" tIns="34290" rIns="68580" bIns="3429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628651" y="1825625"/>
            <a:ext cx="7886700" cy="4351339"/>
          </a:xfrm>
          <a:prstGeom prst="rect">
            <a:avLst/>
          </a:prstGeom>
        </p:spPr>
        <p:txBody>
          <a:bodyPr vert="horz" lIns="68580" tIns="34290" rIns="68580" bIns="3429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628651" y="6356352"/>
            <a:ext cx="2057400" cy="365125"/>
          </a:xfrm>
          <a:prstGeom prst="rect">
            <a:avLst/>
          </a:prstGeom>
        </p:spPr>
        <p:txBody>
          <a:bodyPr vert="horz" lIns="68580" tIns="34290" rIns="68580" bIns="34290" rtlCol="0" anchor="ctr"/>
          <a:lstStyle>
            <a:lvl1pPr algn="l">
              <a:defRPr sz="900">
                <a:solidFill>
                  <a:schemeClr val="tx1">
                    <a:tint val="75000"/>
                  </a:schemeClr>
                </a:solidFill>
              </a:defRPr>
            </a:lvl1pPr>
          </a:lstStyle>
          <a:p>
            <a:fld id="{CAB37E48-C8CD-41E9-81E8-4BF76473904D}" type="datetime1">
              <a:rPr lang="de-DE" smtClean="0"/>
              <a:t>04.02.2017</a:t>
            </a:fld>
            <a:endParaRPr lang="de-DE" dirty="0"/>
          </a:p>
        </p:txBody>
      </p:sp>
      <p:sp>
        <p:nvSpPr>
          <p:cNvPr id="5" name="Fußzeilenplatzhalter 4"/>
          <p:cNvSpPr>
            <a:spLocks noGrp="1"/>
          </p:cNvSpPr>
          <p:nvPr>
            <p:ph type="ftr" sz="quarter" idx="3"/>
          </p:nvPr>
        </p:nvSpPr>
        <p:spPr>
          <a:xfrm>
            <a:off x="3028951" y="6356352"/>
            <a:ext cx="3086100" cy="365125"/>
          </a:xfrm>
          <a:prstGeom prst="rect">
            <a:avLst/>
          </a:prstGeom>
        </p:spPr>
        <p:txBody>
          <a:bodyPr vert="horz" lIns="68580" tIns="34290" rIns="68580" bIns="34290" rtlCol="0" anchor="ctr"/>
          <a:lstStyle>
            <a:lvl1pPr algn="ctr">
              <a:defRPr sz="900">
                <a:solidFill>
                  <a:schemeClr val="tx1">
                    <a:tint val="75000"/>
                  </a:schemeClr>
                </a:solidFill>
              </a:defRPr>
            </a:lvl1pPr>
          </a:lstStyle>
          <a:p>
            <a:r>
              <a:rPr lang="de-DE" dirty="0" smtClean="0"/>
              <a:t>Arbeitsprobe Uwe Hauck</a:t>
            </a:r>
            <a:endParaRPr lang="de-DE" dirty="0"/>
          </a:p>
        </p:txBody>
      </p:sp>
      <p:sp>
        <p:nvSpPr>
          <p:cNvPr id="6" name="Foliennummernplatzhalter 5"/>
          <p:cNvSpPr>
            <a:spLocks noGrp="1"/>
          </p:cNvSpPr>
          <p:nvPr>
            <p:ph type="sldNum" sz="quarter" idx="4"/>
          </p:nvPr>
        </p:nvSpPr>
        <p:spPr>
          <a:xfrm>
            <a:off x="6457951" y="6356352"/>
            <a:ext cx="2057400" cy="365125"/>
          </a:xfrm>
          <a:prstGeom prst="rect">
            <a:avLst/>
          </a:prstGeom>
        </p:spPr>
        <p:txBody>
          <a:bodyPr vert="horz" lIns="68580" tIns="34290" rIns="68580" bIns="34290" rtlCol="0" anchor="ctr"/>
          <a:lstStyle>
            <a:lvl1pPr algn="r">
              <a:defRPr sz="900">
                <a:solidFill>
                  <a:schemeClr val="tx1">
                    <a:tint val="75000"/>
                  </a:schemeClr>
                </a:solidFill>
              </a:defRPr>
            </a:lvl1pPr>
          </a:lstStyle>
          <a:p>
            <a:fld id="{4839CE92-3A44-4868-A039-71FBD96EE125}" type="slidenum">
              <a:rPr lang="de-DE" smtClean="0"/>
              <a:t>‹Nr.›</a:t>
            </a:fld>
            <a:endParaRPr lang="de-DE" dirty="0"/>
          </a:p>
        </p:txBody>
      </p:sp>
    </p:spTree>
    <p:extLst>
      <p:ext uri="{BB962C8B-B14F-4D97-AF65-F5344CB8AC3E}">
        <p14:creationId xmlns:p14="http://schemas.microsoft.com/office/powerpoint/2010/main" val="1838687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de-D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177.png"/></Relationships>
</file>

<file path=ppt/slides/_rels/slide10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Tabellen/Materialstamm.xlsx" TargetMode="Externa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181.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5.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0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hyperlink" Target="Tabellen/Infosatz.xlsx" TargetMode="External"/><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189.png"/></Relationships>
</file>

<file path=ppt/slides/_rels/slide108.xml.rels><?xml version="1.0" encoding="UTF-8" standalone="yes"?>
<Relationships xmlns="http://schemas.openxmlformats.org/package/2006/relationships"><Relationship Id="rId3" Type="http://schemas.openxmlformats.org/officeDocument/2006/relationships/hyperlink" Target="Tabellen/Lieferanten.xlsx" TargetMode="External"/><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191.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10.xml.rels><?xml version="1.0" encoding="UTF-8" standalone="yes"?>
<Relationships xmlns="http://schemas.openxmlformats.org/package/2006/relationships"><Relationship Id="rId8" Type="http://schemas.openxmlformats.org/officeDocument/2006/relationships/hyperlink" Target="Tabellen/Personal.xlsx" TargetMode="External"/><Relationship Id="rId3" Type="http://schemas.openxmlformats.org/officeDocument/2006/relationships/image" Target="../media/image195.png"/><Relationship Id="rId7" Type="http://schemas.openxmlformats.org/officeDocument/2006/relationships/image" Target="../media/image198.png"/><Relationship Id="rId2" Type="http://schemas.openxmlformats.org/officeDocument/2006/relationships/image" Target="../media/image194.png"/><Relationship Id="rId1" Type="http://schemas.openxmlformats.org/officeDocument/2006/relationships/slideLayout" Target="../slideLayouts/slideLayout7.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2.png"/><Relationship Id="rId9" Type="http://schemas.openxmlformats.org/officeDocument/2006/relationships/slide" Target="slide2.xml"/></Relationships>
</file>

<file path=ppt/slides/_rels/slide11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1.png"/><Relationship Id="rId4" Type="http://schemas.openxmlformats.org/officeDocument/2006/relationships/image" Target="../media/image200.png"/></Relationships>
</file>

<file path=ppt/slides/_rels/slide11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7.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1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09.png"/><Relationship Id="rId7" Type="http://schemas.openxmlformats.org/officeDocument/2006/relationships/image" Target="../media/image2.png"/><Relationship Id="rId2" Type="http://schemas.openxmlformats.org/officeDocument/2006/relationships/image" Target="../media/image208.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15.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12"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6.png"/><Relationship Id="rId11" Type="http://schemas.openxmlformats.org/officeDocument/2006/relationships/image" Target="../media/image2.png"/><Relationship Id="rId5" Type="http://schemas.openxmlformats.org/officeDocument/2006/relationships/image" Target="../media/image215.png"/><Relationship Id="rId10" Type="http://schemas.openxmlformats.org/officeDocument/2006/relationships/image" Target="../media/image220.png"/><Relationship Id="rId4" Type="http://schemas.openxmlformats.org/officeDocument/2006/relationships/image" Target="../media/image214.png"/><Relationship Id="rId9" Type="http://schemas.openxmlformats.org/officeDocument/2006/relationships/image" Target="../media/image219.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1.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2.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18.xml.rels><?xml version="1.0" encoding="UTF-8" standalone="yes"?>
<Relationships xmlns="http://schemas.openxmlformats.org/package/2006/relationships"><Relationship Id="rId3" Type="http://schemas.openxmlformats.org/officeDocument/2006/relationships/hyperlink" Target="../xls/Projekt_Robot/St&#252;ckliste.xlsx" TargetMode="External"/><Relationship Id="rId7" Type="http://schemas.openxmlformats.org/officeDocument/2006/relationships/slide" Target="slide3.xml"/><Relationship Id="rId2" Type="http://schemas.openxmlformats.org/officeDocument/2006/relationships/image" Target="../media/image22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4.png"/><Relationship Id="rId4" Type="http://schemas.openxmlformats.org/officeDocument/2006/relationships/hyperlink" Target="Tabellen/St&#252;ckliste.xlsx"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20.xml.rels><?xml version="1.0" encoding="UTF-8" standalone="yes"?>
<Relationships xmlns="http://schemas.openxmlformats.org/package/2006/relationships"><Relationship Id="rId3" Type="http://schemas.openxmlformats.org/officeDocument/2006/relationships/hyperlink" Target="Tabellen/Arbeitsplatz.xlsx" TargetMode="External"/><Relationship Id="rId7" Type="http://schemas.openxmlformats.org/officeDocument/2006/relationships/slide" Target="slide3.xml"/><Relationship Id="rId2" Type="http://schemas.openxmlformats.org/officeDocument/2006/relationships/hyperlink" Target="../xls/Projekt_Robot/St&#252;ckliste.xlsx" TargetMode="Externa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8.png"/><Relationship Id="rId4" Type="http://schemas.openxmlformats.org/officeDocument/2006/relationships/image" Target="../media/image227.png"/></Relationships>
</file>

<file path=ppt/slides/_rels/slide12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231.png"/></Relationships>
</file>

<file path=ppt/slides/_rels/slide12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image" Target="../media/image237.png"/><Relationship Id="rId7" Type="http://schemas.openxmlformats.org/officeDocument/2006/relationships/slide" Target="slide3.xml"/><Relationship Id="rId2"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39.png"/><Relationship Id="rId4" Type="http://schemas.openxmlformats.org/officeDocument/2006/relationships/image" Target="../media/image238.png"/></Relationships>
</file>

<file path=ppt/slides/_rels/slide12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242.png"/></Relationships>
</file>

<file path=ppt/slides/_rels/slide12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44.png"/><Relationship Id="rId7" Type="http://schemas.openxmlformats.org/officeDocument/2006/relationships/image" Target="../media/image2.png"/><Relationship Id="rId2" Type="http://schemas.openxmlformats.org/officeDocument/2006/relationships/image" Target="../media/image243.png"/><Relationship Id="rId1" Type="http://schemas.openxmlformats.org/officeDocument/2006/relationships/slideLayout" Target="../slideLayouts/slideLayout7.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27.xml.rels><?xml version="1.0" encoding="UTF-8" standalone="yes"?>
<Relationships xmlns="http://schemas.openxmlformats.org/package/2006/relationships"><Relationship Id="rId3" Type="http://schemas.openxmlformats.org/officeDocument/2006/relationships/image" Target="../media/image249.png"/><Relationship Id="rId7" Type="http://schemas.openxmlformats.org/officeDocument/2006/relationships/slide" Target="slide3.xml"/><Relationship Id="rId2" Type="http://schemas.openxmlformats.org/officeDocument/2006/relationships/image" Target="../media/image24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51.png"/><Relationship Id="rId4" Type="http://schemas.openxmlformats.org/officeDocument/2006/relationships/image" Target="../media/image250.png"/></Relationships>
</file>

<file path=ppt/slides/_rels/slide1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3.png"/><Relationship Id="rId7" Type="http://schemas.openxmlformats.org/officeDocument/2006/relationships/image" Target="../media/image257.png"/><Relationship Id="rId2" Type="http://schemas.openxmlformats.org/officeDocument/2006/relationships/image" Target="../media/image252.png"/><Relationship Id="rId1" Type="http://schemas.openxmlformats.org/officeDocument/2006/relationships/slideLayout" Target="../slideLayouts/slideLayout7.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 Id="rId9" Type="http://schemas.openxmlformats.org/officeDocument/2006/relationships/slide" Target="slide3.xml"/></Relationships>
</file>

<file path=ppt/slides/_rels/slide129.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26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3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4.png"/><Relationship Id="rId7" Type="http://schemas.openxmlformats.org/officeDocument/2006/relationships/image" Target="../media/image267.png"/><Relationship Id="rId2" Type="http://schemas.openxmlformats.org/officeDocument/2006/relationships/image" Target="../media/image263.png"/><Relationship Id="rId1" Type="http://schemas.openxmlformats.org/officeDocument/2006/relationships/slideLayout" Target="../slideLayouts/slideLayout7.xml"/><Relationship Id="rId6" Type="http://schemas.openxmlformats.org/officeDocument/2006/relationships/hyperlink" Target="Tabellen/Fertigungshilsmittel.xlsx" TargetMode="External"/><Relationship Id="rId5" Type="http://schemas.openxmlformats.org/officeDocument/2006/relationships/image" Target="../media/image266.png"/><Relationship Id="rId4" Type="http://schemas.openxmlformats.org/officeDocument/2006/relationships/image" Target="../media/image265.png"/><Relationship Id="rId9" Type="http://schemas.openxmlformats.org/officeDocument/2006/relationships/slide" Target="slide3.xml"/></Relationships>
</file>

<file path=ppt/slides/_rels/slide13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270.png"/></Relationships>
</file>

<file path=ppt/slides/_rels/slide13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72.png"/><Relationship Id="rId7" Type="http://schemas.openxmlformats.org/officeDocument/2006/relationships/image" Target="../media/image2.png"/><Relationship Id="rId2" Type="http://schemas.openxmlformats.org/officeDocument/2006/relationships/image" Target="../media/image271.png"/><Relationship Id="rId1" Type="http://schemas.openxmlformats.org/officeDocument/2006/relationships/slideLayout" Target="../slideLayouts/slideLayout7.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s>
</file>

<file path=ppt/slides/_rels/slide13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77.png"/><Relationship Id="rId7" Type="http://schemas.openxmlformats.org/officeDocument/2006/relationships/image" Target="../media/image2.png"/><Relationship Id="rId2" Type="http://schemas.openxmlformats.org/officeDocument/2006/relationships/image" Target="../media/image276.png"/><Relationship Id="rId1" Type="http://schemas.openxmlformats.org/officeDocument/2006/relationships/slideLayout" Target="../slideLayouts/slideLayout7.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1.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36.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slide" Target="slide3.xml"/><Relationship Id="rId2" Type="http://schemas.openxmlformats.org/officeDocument/2006/relationships/image" Target="../media/image28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85.png"/><Relationship Id="rId4" Type="http://schemas.openxmlformats.org/officeDocument/2006/relationships/image" Target="../media/image284.png"/></Relationships>
</file>

<file path=ppt/slides/_rels/slide137.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29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4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295.png"/></Relationships>
</file>

<file path=ppt/slides/_rels/slide14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42.xml.rels><?xml version="1.0" encoding="UTF-8" standalone="yes"?>
<Relationships xmlns="http://schemas.openxmlformats.org/package/2006/relationships"><Relationship Id="rId3" Type="http://schemas.openxmlformats.org/officeDocument/2006/relationships/image" Target="../media/image299.png"/><Relationship Id="rId7" Type="http://schemas.openxmlformats.org/officeDocument/2006/relationships/slide" Target="slide3.xml"/><Relationship Id="rId2" Type="http://schemas.openxmlformats.org/officeDocument/2006/relationships/image" Target="../media/image29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1.png"/><Relationship Id="rId4" Type="http://schemas.openxmlformats.org/officeDocument/2006/relationships/image" Target="../media/image300.png"/></Relationships>
</file>

<file path=ppt/slides/_rels/slide14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304.png"/></Relationships>
</file>

<file path=ppt/slides/_rels/slide14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06.png"/><Relationship Id="rId7" Type="http://schemas.openxmlformats.org/officeDocument/2006/relationships/image" Target="../media/image2.png"/><Relationship Id="rId2" Type="http://schemas.openxmlformats.org/officeDocument/2006/relationships/image" Target="../media/image305.png"/><Relationship Id="rId1" Type="http://schemas.openxmlformats.org/officeDocument/2006/relationships/slideLayout" Target="../slideLayouts/slideLayout7.xml"/><Relationship Id="rId6" Type="http://schemas.openxmlformats.org/officeDocument/2006/relationships/image" Target="../media/image309.png"/><Relationship Id="rId5" Type="http://schemas.openxmlformats.org/officeDocument/2006/relationships/image" Target="../media/image308.png"/><Relationship Id="rId4" Type="http://schemas.openxmlformats.org/officeDocument/2006/relationships/image" Target="../media/image307.png"/></Relationships>
</file>

<file path=ppt/slides/_rels/slide145.xml.rels><?xml version="1.0" encoding="UTF-8" standalone="yes"?>
<Relationships xmlns="http://schemas.openxmlformats.org/package/2006/relationships"><Relationship Id="rId8" Type="http://schemas.openxmlformats.org/officeDocument/2006/relationships/image" Target="../media/image315.png"/><Relationship Id="rId3" Type="http://schemas.openxmlformats.org/officeDocument/2006/relationships/image" Target="../media/image311.png"/><Relationship Id="rId7" Type="http://schemas.openxmlformats.org/officeDocument/2006/relationships/image" Target="../media/image314.png"/><Relationship Id="rId12" Type="http://schemas.openxmlformats.org/officeDocument/2006/relationships/slide" Target="slide3.xml"/><Relationship Id="rId2" Type="http://schemas.openxmlformats.org/officeDocument/2006/relationships/image" Target="../media/image310.png"/><Relationship Id="rId1" Type="http://schemas.openxmlformats.org/officeDocument/2006/relationships/slideLayout" Target="../slideLayouts/slideLayout7.xml"/><Relationship Id="rId6" Type="http://schemas.openxmlformats.org/officeDocument/2006/relationships/image" Target="../media/image313.png"/><Relationship Id="rId11" Type="http://schemas.openxmlformats.org/officeDocument/2006/relationships/image" Target="../media/image318.png"/><Relationship Id="rId5" Type="http://schemas.openxmlformats.org/officeDocument/2006/relationships/image" Target="../media/image2.png"/><Relationship Id="rId10" Type="http://schemas.openxmlformats.org/officeDocument/2006/relationships/image" Target="../media/image317.png"/><Relationship Id="rId4" Type="http://schemas.openxmlformats.org/officeDocument/2006/relationships/image" Target="../media/image312.png"/><Relationship Id="rId9" Type="http://schemas.openxmlformats.org/officeDocument/2006/relationships/image" Target="../media/image316.png"/></Relationships>
</file>

<file path=ppt/slides/_rels/slide146.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12" Type="http://schemas.openxmlformats.org/officeDocument/2006/relationships/slide" Target="slide3.xml"/><Relationship Id="rId2" Type="http://schemas.openxmlformats.org/officeDocument/2006/relationships/image" Target="../media/image319.png"/><Relationship Id="rId1" Type="http://schemas.openxmlformats.org/officeDocument/2006/relationships/slideLayout" Target="../slideLayouts/slideLayout7.xml"/><Relationship Id="rId6" Type="http://schemas.openxmlformats.org/officeDocument/2006/relationships/image" Target="../media/image323.png"/><Relationship Id="rId11" Type="http://schemas.openxmlformats.org/officeDocument/2006/relationships/image" Target="../media/image2.png"/><Relationship Id="rId5" Type="http://schemas.openxmlformats.org/officeDocument/2006/relationships/image" Target="../media/image322.png"/><Relationship Id="rId10" Type="http://schemas.openxmlformats.org/officeDocument/2006/relationships/image" Target="../media/image327.png"/><Relationship Id="rId4" Type="http://schemas.openxmlformats.org/officeDocument/2006/relationships/image" Target="../media/image321.png"/><Relationship Id="rId9" Type="http://schemas.openxmlformats.org/officeDocument/2006/relationships/image" Target="../media/image326.png"/></Relationships>
</file>

<file path=ppt/slides/_rels/slide147.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image" Target="../media/image329.png"/><Relationship Id="rId7" Type="http://schemas.openxmlformats.org/officeDocument/2006/relationships/image" Target="../media/image333.png"/><Relationship Id="rId2" Type="http://schemas.openxmlformats.org/officeDocument/2006/relationships/image" Target="../media/image328.png"/><Relationship Id="rId1" Type="http://schemas.openxmlformats.org/officeDocument/2006/relationships/slideLayout" Target="../slideLayouts/slideLayout7.xml"/><Relationship Id="rId6" Type="http://schemas.openxmlformats.org/officeDocument/2006/relationships/image" Target="../media/image332.png"/><Relationship Id="rId5" Type="http://schemas.openxmlformats.org/officeDocument/2006/relationships/image" Target="../media/image331.png"/><Relationship Id="rId10" Type="http://schemas.openxmlformats.org/officeDocument/2006/relationships/slide" Target="slide3.xml"/><Relationship Id="rId4" Type="http://schemas.openxmlformats.org/officeDocument/2006/relationships/image" Target="../media/image330.png"/><Relationship Id="rId9" Type="http://schemas.openxmlformats.org/officeDocument/2006/relationships/image" Target="../media/image2.png"/></Relationships>
</file>

<file path=ppt/slides/_rels/slide1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36.png"/><Relationship Id="rId7" Type="http://schemas.openxmlformats.org/officeDocument/2006/relationships/image" Target="../media/image340.png"/><Relationship Id="rId2" Type="http://schemas.openxmlformats.org/officeDocument/2006/relationships/image" Target="../media/image335.png"/><Relationship Id="rId1" Type="http://schemas.openxmlformats.org/officeDocument/2006/relationships/slideLayout" Target="../slideLayouts/slideLayout7.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337.png"/><Relationship Id="rId9" Type="http://schemas.openxmlformats.org/officeDocument/2006/relationships/slide" Target="slide3.xml"/></Relationships>
</file>

<file path=ppt/slides/_rels/slide149.xml.rels><?xml version="1.0" encoding="UTF-8" standalone="yes"?>
<Relationships xmlns="http://schemas.openxmlformats.org/package/2006/relationships"><Relationship Id="rId8" Type="http://schemas.openxmlformats.org/officeDocument/2006/relationships/image" Target="../media/image347.png"/><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image" Target="../media/image341.png"/><Relationship Id="rId1" Type="http://schemas.openxmlformats.org/officeDocument/2006/relationships/slideLayout" Target="../slideLayouts/slideLayout7.xml"/><Relationship Id="rId6" Type="http://schemas.openxmlformats.org/officeDocument/2006/relationships/image" Target="../media/image345.png"/><Relationship Id="rId5" Type="http://schemas.openxmlformats.org/officeDocument/2006/relationships/image" Target="../media/image344.png"/><Relationship Id="rId10" Type="http://schemas.openxmlformats.org/officeDocument/2006/relationships/slide" Target="slide3.xml"/><Relationship Id="rId4" Type="http://schemas.openxmlformats.org/officeDocument/2006/relationships/image" Target="../media/image343.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8.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51.xml.rels><?xml version="1.0" encoding="UTF-8" standalone="yes"?>
<Relationships xmlns="http://schemas.openxmlformats.org/package/2006/relationships"><Relationship Id="rId3" Type="http://schemas.openxmlformats.org/officeDocument/2006/relationships/image" Target="../media/image350.png"/><Relationship Id="rId7" Type="http://schemas.openxmlformats.org/officeDocument/2006/relationships/slide" Target="slide3.xml"/><Relationship Id="rId2" Type="http://schemas.openxmlformats.org/officeDocument/2006/relationships/image" Target="../media/image34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52.png"/><Relationship Id="rId4" Type="http://schemas.openxmlformats.org/officeDocument/2006/relationships/image" Target="../media/image351.png"/></Relationships>
</file>

<file path=ppt/slides/_rels/slide15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4.png"/><Relationship Id="rId7" Type="http://schemas.openxmlformats.org/officeDocument/2006/relationships/image" Target="../media/image2.png"/><Relationship Id="rId2" Type="http://schemas.openxmlformats.org/officeDocument/2006/relationships/image" Target="../media/image353.png"/><Relationship Id="rId1" Type="http://schemas.openxmlformats.org/officeDocument/2006/relationships/slideLayout" Target="../slideLayouts/slideLayout7.xml"/><Relationship Id="rId6" Type="http://schemas.openxmlformats.org/officeDocument/2006/relationships/image" Target="../media/image356.png"/><Relationship Id="rId5" Type="http://schemas.openxmlformats.org/officeDocument/2006/relationships/image" Target="../media/image211.png"/><Relationship Id="rId4" Type="http://schemas.openxmlformats.org/officeDocument/2006/relationships/image" Target="../media/image355.png"/></Relationships>
</file>

<file path=ppt/slides/_rels/slide153.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49.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54.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55.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slide" Target="slide3.xml"/><Relationship Id="rId2" Type="http://schemas.openxmlformats.org/officeDocument/2006/relationships/image" Target="../media/image35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62.png"/><Relationship Id="rId4" Type="http://schemas.openxmlformats.org/officeDocument/2006/relationships/image" Target="../media/image361.png"/></Relationships>
</file>

<file path=ppt/slides/_rels/slide156.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363.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image" Target="../media/image366.png"/><Relationship Id="rId7" Type="http://schemas.openxmlformats.org/officeDocument/2006/relationships/image" Target="../media/image370.png"/><Relationship Id="rId2" Type="http://schemas.openxmlformats.org/officeDocument/2006/relationships/image" Target="../media/image365.png"/><Relationship Id="rId1" Type="http://schemas.openxmlformats.org/officeDocument/2006/relationships/slideLayout" Target="../slideLayouts/slideLayout7.xml"/><Relationship Id="rId6" Type="http://schemas.openxmlformats.org/officeDocument/2006/relationships/image" Target="../media/image369.png"/><Relationship Id="rId5" Type="http://schemas.openxmlformats.org/officeDocument/2006/relationships/image" Target="../media/image368.png"/><Relationship Id="rId10" Type="http://schemas.openxmlformats.org/officeDocument/2006/relationships/slide" Target="slide3.xml"/><Relationship Id="rId4" Type="http://schemas.openxmlformats.org/officeDocument/2006/relationships/image" Target="../media/image367.png"/><Relationship Id="rId9" Type="http://schemas.openxmlformats.org/officeDocument/2006/relationships/image" Target="../media/image2.png"/></Relationships>
</file>

<file path=ppt/slides/_rels/slide158.xml.rels><?xml version="1.0" encoding="UTF-8" standalone="yes"?>
<Relationships xmlns="http://schemas.openxmlformats.org/package/2006/relationships"><Relationship Id="rId3" Type="http://schemas.openxmlformats.org/officeDocument/2006/relationships/image" Target="../media/image373.png"/><Relationship Id="rId7" Type="http://schemas.openxmlformats.org/officeDocument/2006/relationships/slide" Target="slide3.xml"/><Relationship Id="rId2" Type="http://schemas.openxmlformats.org/officeDocument/2006/relationships/image" Target="../media/image37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75.png"/><Relationship Id="rId4" Type="http://schemas.openxmlformats.org/officeDocument/2006/relationships/image" Target="../media/image374.png"/></Relationships>
</file>

<file path=ppt/slides/_rels/slide159.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376.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8.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6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9.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381.png"/></Relationships>
</file>

<file path=ppt/slides/_rels/slide162.xml.rels><?xml version="1.0" encoding="UTF-8" standalone="yes"?>
<Relationships xmlns="http://schemas.openxmlformats.org/package/2006/relationships"><Relationship Id="rId8" Type="http://schemas.openxmlformats.org/officeDocument/2006/relationships/image" Target="../media/image388.png"/><Relationship Id="rId3" Type="http://schemas.openxmlformats.org/officeDocument/2006/relationships/image" Target="../media/image383.png"/><Relationship Id="rId7" Type="http://schemas.openxmlformats.org/officeDocument/2006/relationships/image" Target="../media/image387.png"/><Relationship Id="rId12" Type="http://schemas.openxmlformats.org/officeDocument/2006/relationships/slide" Target="slide3.xml"/><Relationship Id="rId2" Type="http://schemas.openxmlformats.org/officeDocument/2006/relationships/image" Target="../media/image382.png"/><Relationship Id="rId1" Type="http://schemas.openxmlformats.org/officeDocument/2006/relationships/slideLayout" Target="../slideLayouts/slideLayout7.xml"/><Relationship Id="rId6" Type="http://schemas.openxmlformats.org/officeDocument/2006/relationships/image" Target="../media/image386.png"/><Relationship Id="rId11" Type="http://schemas.openxmlformats.org/officeDocument/2006/relationships/image" Target="../media/image2.png"/><Relationship Id="rId5" Type="http://schemas.openxmlformats.org/officeDocument/2006/relationships/image" Target="../media/image385.png"/><Relationship Id="rId10" Type="http://schemas.openxmlformats.org/officeDocument/2006/relationships/image" Target="../media/image390.png"/><Relationship Id="rId4" Type="http://schemas.openxmlformats.org/officeDocument/2006/relationships/image" Target="../media/image384.png"/><Relationship Id="rId9" Type="http://schemas.openxmlformats.org/officeDocument/2006/relationships/image" Target="../media/image389.png"/></Relationships>
</file>

<file path=ppt/slides/_rels/slide163.xml.rels><?xml version="1.0" encoding="UTF-8" standalone="yes"?>
<Relationships xmlns="http://schemas.openxmlformats.org/package/2006/relationships"><Relationship Id="rId8" Type="http://schemas.openxmlformats.org/officeDocument/2006/relationships/image" Target="../media/image397.png"/><Relationship Id="rId3" Type="http://schemas.openxmlformats.org/officeDocument/2006/relationships/image" Target="../media/image392.png"/><Relationship Id="rId7" Type="http://schemas.openxmlformats.org/officeDocument/2006/relationships/image" Target="../media/image396.png"/><Relationship Id="rId2" Type="http://schemas.openxmlformats.org/officeDocument/2006/relationships/image" Target="../media/image391.png"/><Relationship Id="rId1" Type="http://schemas.openxmlformats.org/officeDocument/2006/relationships/slideLayout" Target="../slideLayouts/slideLayout7.xml"/><Relationship Id="rId6" Type="http://schemas.openxmlformats.org/officeDocument/2006/relationships/image" Target="../media/image395.png"/><Relationship Id="rId11" Type="http://schemas.openxmlformats.org/officeDocument/2006/relationships/slide" Target="slide3.xml"/><Relationship Id="rId5" Type="http://schemas.openxmlformats.org/officeDocument/2006/relationships/image" Target="../media/image394.png"/><Relationship Id="rId10" Type="http://schemas.openxmlformats.org/officeDocument/2006/relationships/image" Target="../media/image2.png"/><Relationship Id="rId4" Type="http://schemas.openxmlformats.org/officeDocument/2006/relationships/image" Target="../media/image393.png"/><Relationship Id="rId9" Type="http://schemas.openxmlformats.org/officeDocument/2006/relationships/image" Target="../media/image398.png"/></Relationships>
</file>

<file path=ppt/slides/_rels/slide164.xml.rels><?xml version="1.0" encoding="UTF-8" standalone="yes"?>
<Relationships xmlns="http://schemas.openxmlformats.org/package/2006/relationships"><Relationship Id="rId8" Type="http://schemas.openxmlformats.org/officeDocument/2006/relationships/image" Target="../media/image405.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slide" Target="slide3.xml"/><Relationship Id="rId2" Type="http://schemas.openxmlformats.org/officeDocument/2006/relationships/image" Target="../media/image399.png"/><Relationship Id="rId1" Type="http://schemas.openxmlformats.org/officeDocument/2006/relationships/slideLayout" Target="../slideLayouts/slideLayout7.xml"/><Relationship Id="rId6" Type="http://schemas.openxmlformats.org/officeDocument/2006/relationships/image" Target="../media/image403.png"/><Relationship Id="rId11" Type="http://schemas.openxmlformats.org/officeDocument/2006/relationships/image" Target="../media/image2.png"/><Relationship Id="rId5" Type="http://schemas.openxmlformats.org/officeDocument/2006/relationships/image" Target="../media/image402.png"/><Relationship Id="rId10" Type="http://schemas.openxmlformats.org/officeDocument/2006/relationships/image" Target="../media/image407.png"/><Relationship Id="rId4" Type="http://schemas.openxmlformats.org/officeDocument/2006/relationships/image" Target="../media/image401.png"/><Relationship Id="rId9" Type="http://schemas.openxmlformats.org/officeDocument/2006/relationships/image" Target="../media/image406.png"/></Relationships>
</file>

<file path=ppt/slides/_rels/slide165.xml.rels><?xml version="1.0" encoding="UTF-8" standalone="yes"?>
<Relationships xmlns="http://schemas.openxmlformats.org/package/2006/relationships"><Relationship Id="rId8" Type="http://schemas.openxmlformats.org/officeDocument/2006/relationships/image" Target="../media/image413.png"/><Relationship Id="rId13" Type="http://schemas.openxmlformats.org/officeDocument/2006/relationships/slide" Target="slide3.xml"/><Relationship Id="rId3" Type="http://schemas.openxmlformats.org/officeDocument/2006/relationships/image" Target="../media/image408.png"/><Relationship Id="rId7" Type="http://schemas.openxmlformats.org/officeDocument/2006/relationships/image" Target="../media/image412.png"/><Relationship Id="rId12"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1.png"/><Relationship Id="rId11" Type="http://schemas.openxmlformats.org/officeDocument/2006/relationships/image" Target="../media/image416.png"/><Relationship Id="rId5" Type="http://schemas.openxmlformats.org/officeDocument/2006/relationships/image" Target="../media/image410.png"/><Relationship Id="rId10" Type="http://schemas.openxmlformats.org/officeDocument/2006/relationships/image" Target="../media/image415.png"/><Relationship Id="rId4" Type="http://schemas.openxmlformats.org/officeDocument/2006/relationships/image" Target="../media/image409.png"/><Relationship Id="rId9" Type="http://schemas.openxmlformats.org/officeDocument/2006/relationships/image" Target="../media/image414.png"/></Relationships>
</file>

<file path=ppt/slides/_rels/slide166.xml.rels><?xml version="1.0" encoding="UTF-8" standalone="yes"?>
<Relationships xmlns="http://schemas.openxmlformats.org/package/2006/relationships"><Relationship Id="rId8" Type="http://schemas.openxmlformats.org/officeDocument/2006/relationships/image" Target="../media/image423.png"/><Relationship Id="rId3" Type="http://schemas.openxmlformats.org/officeDocument/2006/relationships/image" Target="../media/image418.png"/><Relationship Id="rId7" Type="http://schemas.openxmlformats.org/officeDocument/2006/relationships/image" Target="../media/image422.png"/><Relationship Id="rId2" Type="http://schemas.openxmlformats.org/officeDocument/2006/relationships/image" Target="../media/image417.png"/><Relationship Id="rId1" Type="http://schemas.openxmlformats.org/officeDocument/2006/relationships/slideLayout" Target="../slideLayouts/slideLayout7.xml"/><Relationship Id="rId6" Type="http://schemas.openxmlformats.org/officeDocument/2006/relationships/image" Target="../media/image421.png"/><Relationship Id="rId11" Type="http://schemas.openxmlformats.org/officeDocument/2006/relationships/slide" Target="slide3.xml"/><Relationship Id="rId5" Type="http://schemas.openxmlformats.org/officeDocument/2006/relationships/image" Target="../media/image420.png"/><Relationship Id="rId10" Type="http://schemas.openxmlformats.org/officeDocument/2006/relationships/image" Target="../media/image2.png"/><Relationship Id="rId4" Type="http://schemas.openxmlformats.org/officeDocument/2006/relationships/image" Target="../media/image419.png"/><Relationship Id="rId9" Type="http://schemas.openxmlformats.org/officeDocument/2006/relationships/image" Target="../media/image424.png"/></Relationships>
</file>

<file path=ppt/slides/_rels/slide167.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68.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428.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3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70.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431.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71.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35.png"/></Relationships>
</file>

<file path=ppt/slides/_rels/slide172.xml.rels><?xml version="1.0" encoding="UTF-8" standalone="yes"?>
<Relationships xmlns="http://schemas.openxmlformats.org/package/2006/relationships"><Relationship Id="rId3" Type="http://schemas.openxmlformats.org/officeDocument/2006/relationships/image" Target="../media/image437.png"/><Relationship Id="rId7" Type="http://schemas.openxmlformats.org/officeDocument/2006/relationships/slide" Target="slide3.xml"/><Relationship Id="rId2" Type="http://schemas.openxmlformats.org/officeDocument/2006/relationships/image" Target="../media/image43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39.png"/><Relationship Id="rId4" Type="http://schemas.openxmlformats.org/officeDocument/2006/relationships/image" Target="../media/image438.png"/></Relationships>
</file>

<file path=ppt/slides/_rels/slide17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41.png"/><Relationship Id="rId7" Type="http://schemas.openxmlformats.org/officeDocument/2006/relationships/image" Target="../media/image2.png"/><Relationship Id="rId2" Type="http://schemas.openxmlformats.org/officeDocument/2006/relationships/image" Target="../media/image440.png"/><Relationship Id="rId1" Type="http://schemas.openxmlformats.org/officeDocument/2006/relationships/slideLayout" Target="../slideLayouts/slideLayout7.xml"/><Relationship Id="rId6" Type="http://schemas.openxmlformats.org/officeDocument/2006/relationships/image" Target="../media/image444.png"/><Relationship Id="rId5" Type="http://schemas.openxmlformats.org/officeDocument/2006/relationships/image" Target="../media/image443.png"/><Relationship Id="rId4" Type="http://schemas.openxmlformats.org/officeDocument/2006/relationships/image" Target="../media/image442.png"/></Relationships>
</file>

<file path=ppt/slides/_rels/slide174.xml.rels><?xml version="1.0" encoding="UTF-8" standalone="yes"?>
<Relationships xmlns="http://schemas.openxmlformats.org/package/2006/relationships"><Relationship Id="rId3" Type="http://schemas.openxmlformats.org/officeDocument/2006/relationships/image" Target="../media/image446.png"/><Relationship Id="rId7" Type="http://schemas.openxmlformats.org/officeDocument/2006/relationships/slide" Target="slide3.xml"/><Relationship Id="rId2" Type="http://schemas.openxmlformats.org/officeDocument/2006/relationships/image" Target="../media/image44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48.png"/><Relationship Id="rId4" Type="http://schemas.openxmlformats.org/officeDocument/2006/relationships/image" Target="../media/image447.png"/></Relationships>
</file>

<file path=ppt/slides/_rels/slide17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51.png"/></Relationships>
</file>

<file path=ppt/slides/_rels/slide176.xml.rels><?xml version="1.0" encoding="UTF-8" standalone="yes"?>
<Relationships xmlns="http://schemas.openxmlformats.org/package/2006/relationships"><Relationship Id="rId3" Type="http://schemas.openxmlformats.org/officeDocument/2006/relationships/image" Target="../media/image453.png"/><Relationship Id="rId7" Type="http://schemas.openxmlformats.org/officeDocument/2006/relationships/slide" Target="slide3.xml"/><Relationship Id="rId2" Type="http://schemas.openxmlformats.org/officeDocument/2006/relationships/image" Target="../media/image45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55.png"/><Relationship Id="rId4" Type="http://schemas.openxmlformats.org/officeDocument/2006/relationships/image" Target="../media/image454.png"/></Relationships>
</file>

<file path=ppt/slides/_rels/slide177.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image" Target="../media/image456.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58.png"/></Relationships>
</file>

<file path=ppt/slides/_rels/slide178.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59.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61.png"/></Relationships>
</file>

<file path=ppt/slides/_rels/slide179.xml.rels><?xml version="1.0" encoding="UTF-8" standalone="yes"?>
<Relationships xmlns="http://schemas.openxmlformats.org/package/2006/relationships"><Relationship Id="rId3" Type="http://schemas.openxmlformats.org/officeDocument/2006/relationships/image" Target="../media/image463.png"/><Relationship Id="rId7" Type="http://schemas.openxmlformats.org/officeDocument/2006/relationships/slide" Target="slide3.xml"/><Relationship Id="rId2" Type="http://schemas.openxmlformats.org/officeDocument/2006/relationships/image" Target="../media/image46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65.png"/><Relationship Id="rId4" Type="http://schemas.openxmlformats.org/officeDocument/2006/relationships/image" Target="../media/image46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80.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466.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81.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image" Target="../media/image468.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82.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image" Target="../media/image470.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72.png"/></Relationships>
</file>

<file path=ppt/slides/_rels/slide183.xml.rels><?xml version="1.0" encoding="UTF-8" standalone="yes"?>
<Relationships xmlns="http://schemas.openxmlformats.org/package/2006/relationships"><Relationship Id="rId3" Type="http://schemas.openxmlformats.org/officeDocument/2006/relationships/image" Target="../media/image47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74.png"/></Relationships>
</file>

<file path=ppt/slides/_rels/slide184.xml.rels><?xml version="1.0" encoding="UTF-8" standalone="yes"?>
<Relationships xmlns="http://schemas.openxmlformats.org/package/2006/relationships"><Relationship Id="rId3" Type="http://schemas.openxmlformats.org/officeDocument/2006/relationships/image" Target="../media/image476.png"/><Relationship Id="rId2" Type="http://schemas.openxmlformats.org/officeDocument/2006/relationships/image" Target="../media/image475.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85.xml.rels><?xml version="1.0" encoding="UTF-8" standalone="yes"?>
<Relationships xmlns="http://schemas.openxmlformats.org/package/2006/relationships"><Relationship Id="rId3" Type="http://schemas.openxmlformats.org/officeDocument/2006/relationships/image" Target="../media/image478.png"/><Relationship Id="rId2" Type="http://schemas.openxmlformats.org/officeDocument/2006/relationships/image" Target="../media/image477.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86.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9.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81.png"/></Relationships>
</file>

<file path=ppt/slides/_rels/slide187.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88.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484.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86.png"/></Relationships>
</file>

<file path=ppt/slides/_rels/slide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7.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8.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9.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0.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93.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image" Target="../media/image491.pn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194.xml.rels><?xml version="1.0" encoding="UTF-8" standalone="yes"?>
<Relationships xmlns="http://schemas.openxmlformats.org/package/2006/relationships"><Relationship Id="rId3" Type="http://schemas.openxmlformats.org/officeDocument/2006/relationships/image" Target="../media/image494.png"/><Relationship Id="rId7" Type="http://schemas.openxmlformats.org/officeDocument/2006/relationships/slide" Target="slide3.xml"/><Relationship Id="rId2" Type="http://schemas.openxmlformats.org/officeDocument/2006/relationships/image" Target="../media/image49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96.png"/><Relationship Id="rId4" Type="http://schemas.openxmlformats.org/officeDocument/2006/relationships/image" Target="../media/image495.png"/></Relationships>
</file>

<file path=ppt/slides/_rels/slide195.xml.rels><?xml version="1.0" encoding="UTF-8" standalone="yes"?>
<Relationships xmlns="http://schemas.openxmlformats.org/package/2006/relationships"><Relationship Id="rId3" Type="http://schemas.openxmlformats.org/officeDocument/2006/relationships/image" Target="../media/image498.png"/><Relationship Id="rId2" Type="http://schemas.openxmlformats.org/officeDocument/2006/relationships/image" Target="../media/image497.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499.png"/></Relationships>
</file>

<file path=ppt/slides/_rels/slide196.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500.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02.png"/></Relationships>
</file>

<file path=ppt/slides/_rels/slide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3.png"/><Relationship Id="rId1" Type="http://schemas.openxmlformats.org/officeDocument/2006/relationships/slideLayout" Target="../slideLayouts/slideLayout7.xml"/><Relationship Id="rId4" Type="http://schemas.openxmlformats.org/officeDocument/2006/relationships/slide" Target="slide3.xml"/></Relationships>
</file>

<file path=ppt/slides/_rels/slide1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4.png"/><Relationship Id="rId7" Type="http://schemas.openxmlformats.org/officeDocument/2006/relationships/image" Target="../media/image50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07.png"/><Relationship Id="rId5" Type="http://schemas.openxmlformats.org/officeDocument/2006/relationships/image" Target="../media/image506.png"/><Relationship Id="rId4" Type="http://schemas.openxmlformats.org/officeDocument/2006/relationships/image" Target="../media/image505.png"/><Relationship Id="rId9" Type="http://schemas.openxmlformats.org/officeDocument/2006/relationships/slide" Target="slide3.xml"/></Relationships>
</file>

<file path=ppt/slides/_rels/slide199.xml.rels><?xml version="1.0" encoding="UTF-8" standalone="yes"?>
<Relationships xmlns="http://schemas.openxmlformats.org/package/2006/relationships"><Relationship Id="rId3" Type="http://schemas.openxmlformats.org/officeDocument/2006/relationships/image" Target="../media/image509.png"/><Relationship Id="rId7" Type="http://schemas.openxmlformats.org/officeDocument/2006/relationships/slide" Target="slide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11.png"/><Relationship Id="rId4" Type="http://schemas.openxmlformats.org/officeDocument/2006/relationships/image" Target="../media/image510.png"/></Relationships>
</file>

<file path=ppt/slides/_rels/slide2.xml.rels><?xml version="1.0" encoding="UTF-8" standalone="yes"?>
<Relationships xmlns="http://schemas.openxmlformats.org/package/2006/relationships"><Relationship Id="rId13" Type="http://schemas.openxmlformats.org/officeDocument/2006/relationships/slide" Target="slide34.xml"/><Relationship Id="rId18" Type="http://schemas.openxmlformats.org/officeDocument/2006/relationships/slide" Target="slide40.xml"/><Relationship Id="rId26" Type="http://schemas.openxmlformats.org/officeDocument/2006/relationships/slide" Target="slide50.xml"/><Relationship Id="rId39" Type="http://schemas.openxmlformats.org/officeDocument/2006/relationships/slide" Target="slide87.xml"/><Relationship Id="rId3" Type="http://schemas.openxmlformats.org/officeDocument/2006/relationships/image" Target="../media/image2.png"/><Relationship Id="rId21" Type="http://schemas.openxmlformats.org/officeDocument/2006/relationships/slide" Target="slide44.xml"/><Relationship Id="rId34" Type="http://schemas.openxmlformats.org/officeDocument/2006/relationships/slide" Target="slide64.xml"/><Relationship Id="rId42" Type="http://schemas.openxmlformats.org/officeDocument/2006/relationships/slide" Target="slide92.xml"/><Relationship Id="rId47" Type="http://schemas.openxmlformats.org/officeDocument/2006/relationships/slide" Target="slide108.xml"/><Relationship Id="rId7" Type="http://schemas.openxmlformats.org/officeDocument/2006/relationships/slide" Target="slide9.xml"/><Relationship Id="rId12" Type="http://schemas.openxmlformats.org/officeDocument/2006/relationships/slide" Target="slide33.xml"/><Relationship Id="rId17" Type="http://schemas.openxmlformats.org/officeDocument/2006/relationships/slide" Target="slide38.xml"/><Relationship Id="rId25" Type="http://schemas.openxmlformats.org/officeDocument/2006/relationships/slide" Target="slide49.xml"/><Relationship Id="rId33" Type="http://schemas.openxmlformats.org/officeDocument/2006/relationships/slide" Target="slide63.xml"/><Relationship Id="rId38" Type="http://schemas.openxmlformats.org/officeDocument/2006/relationships/slide" Target="slide84.xml"/><Relationship Id="rId46" Type="http://schemas.openxmlformats.org/officeDocument/2006/relationships/slide" Target="slide106.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3.xml"/><Relationship Id="rId29" Type="http://schemas.openxmlformats.org/officeDocument/2006/relationships/slide" Target="slide54.xml"/><Relationship Id="rId41" Type="http://schemas.openxmlformats.org/officeDocument/2006/relationships/slide" Target="slide91.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29.xml"/><Relationship Id="rId24" Type="http://schemas.openxmlformats.org/officeDocument/2006/relationships/slide" Target="slide47.xml"/><Relationship Id="rId32" Type="http://schemas.openxmlformats.org/officeDocument/2006/relationships/slide" Target="slide62.xml"/><Relationship Id="rId37" Type="http://schemas.openxmlformats.org/officeDocument/2006/relationships/slide" Target="slide78.xml"/><Relationship Id="rId40" Type="http://schemas.openxmlformats.org/officeDocument/2006/relationships/slide" Target="slide88.xml"/><Relationship Id="rId45" Type="http://schemas.openxmlformats.org/officeDocument/2006/relationships/slide" Target="slide102.xml"/><Relationship Id="rId5" Type="http://schemas.openxmlformats.org/officeDocument/2006/relationships/slide" Target="slide5.xml"/><Relationship Id="rId15" Type="http://schemas.openxmlformats.org/officeDocument/2006/relationships/slide" Target="slide36.xml"/><Relationship Id="rId23" Type="http://schemas.openxmlformats.org/officeDocument/2006/relationships/slide" Target="slide46.xml"/><Relationship Id="rId28" Type="http://schemas.openxmlformats.org/officeDocument/2006/relationships/slide" Target="slide52.xml"/><Relationship Id="rId36" Type="http://schemas.openxmlformats.org/officeDocument/2006/relationships/slide" Target="slide75.xml"/><Relationship Id="rId49" Type="http://schemas.openxmlformats.org/officeDocument/2006/relationships/slide" Target="slide110.xml"/><Relationship Id="rId10" Type="http://schemas.openxmlformats.org/officeDocument/2006/relationships/slide" Target="slide28.xml"/><Relationship Id="rId19" Type="http://schemas.openxmlformats.org/officeDocument/2006/relationships/slide" Target="slide42.xml"/><Relationship Id="rId31" Type="http://schemas.openxmlformats.org/officeDocument/2006/relationships/slide" Target="slide61.xml"/><Relationship Id="rId44" Type="http://schemas.openxmlformats.org/officeDocument/2006/relationships/slide" Target="slide99.xml"/><Relationship Id="rId4" Type="http://schemas.openxmlformats.org/officeDocument/2006/relationships/slide" Target="slide4.xml"/><Relationship Id="rId9" Type="http://schemas.openxmlformats.org/officeDocument/2006/relationships/slide" Target="slide26.xml"/><Relationship Id="rId14" Type="http://schemas.openxmlformats.org/officeDocument/2006/relationships/slide" Target="slide35.xml"/><Relationship Id="rId22" Type="http://schemas.openxmlformats.org/officeDocument/2006/relationships/slide" Target="slide45.xml"/><Relationship Id="rId27" Type="http://schemas.openxmlformats.org/officeDocument/2006/relationships/slide" Target="slide51.xml"/><Relationship Id="rId30" Type="http://schemas.openxmlformats.org/officeDocument/2006/relationships/slide" Target="slide55.xml"/><Relationship Id="rId35" Type="http://schemas.openxmlformats.org/officeDocument/2006/relationships/slide" Target="slide68.xml"/><Relationship Id="rId43" Type="http://schemas.openxmlformats.org/officeDocument/2006/relationships/slide" Target="slide96.xml"/><Relationship Id="rId48" Type="http://schemas.openxmlformats.org/officeDocument/2006/relationships/slide" Target="slide109.xml"/><Relationship Id="rId8"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00.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13.png"/></Relationships>
</file>

<file path=ppt/slides/_rels/slide201.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15.png"/></Relationships>
</file>

<file path=ppt/slides/_rels/slide202.xml.rels><?xml version="1.0" encoding="UTF-8" standalone="yes"?>
<Relationships xmlns="http://schemas.openxmlformats.org/package/2006/relationships"><Relationship Id="rId3" Type="http://schemas.openxmlformats.org/officeDocument/2006/relationships/image" Target="../media/image516.png"/><Relationship Id="rId7" Type="http://schemas.openxmlformats.org/officeDocument/2006/relationships/slide" Target="slide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18.png"/><Relationship Id="rId4" Type="http://schemas.openxmlformats.org/officeDocument/2006/relationships/image" Target="../media/image517.png"/></Relationships>
</file>

<file path=ppt/slides/_rels/slide203.xml.rels><?xml version="1.0" encoding="UTF-8" standalone="yes"?>
<Relationships xmlns="http://schemas.openxmlformats.org/package/2006/relationships"><Relationship Id="rId3" Type="http://schemas.openxmlformats.org/officeDocument/2006/relationships/image" Target="../media/image51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20.png"/></Relationships>
</file>

<file path=ppt/slides/_rels/slide204.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05.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06.xml.rels><?xml version="1.0" encoding="UTF-8" standalone="yes"?>
<Relationships xmlns="http://schemas.openxmlformats.org/package/2006/relationships"><Relationship Id="rId3" Type="http://schemas.openxmlformats.org/officeDocument/2006/relationships/image" Target="../media/image52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07.xml.rels><?xml version="1.0" encoding="UTF-8" standalone="yes"?>
<Relationships xmlns="http://schemas.openxmlformats.org/package/2006/relationships"><Relationship Id="rId3" Type="http://schemas.openxmlformats.org/officeDocument/2006/relationships/image" Target="../media/image524.png"/><Relationship Id="rId7" Type="http://schemas.openxmlformats.org/officeDocument/2006/relationships/slide" Target="slide3.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26.png"/><Relationship Id="rId4" Type="http://schemas.openxmlformats.org/officeDocument/2006/relationships/image" Target="../media/image525.png"/></Relationships>
</file>

<file path=ppt/slides/_rels/slide208.xml.rels><?xml version="1.0" encoding="UTF-8" standalone="yes"?>
<Relationships xmlns="http://schemas.openxmlformats.org/package/2006/relationships"><Relationship Id="rId8" Type="http://schemas.openxmlformats.org/officeDocument/2006/relationships/image" Target="../media/image532.png"/><Relationship Id="rId3" Type="http://schemas.openxmlformats.org/officeDocument/2006/relationships/image" Target="../media/image527.png"/><Relationship Id="rId7" Type="http://schemas.openxmlformats.org/officeDocument/2006/relationships/image" Target="../media/image53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30.png"/><Relationship Id="rId11" Type="http://schemas.openxmlformats.org/officeDocument/2006/relationships/slide" Target="slide3.xml"/><Relationship Id="rId5" Type="http://schemas.openxmlformats.org/officeDocument/2006/relationships/image" Target="../media/image529.png"/><Relationship Id="rId10" Type="http://schemas.openxmlformats.org/officeDocument/2006/relationships/image" Target="../media/image2.png"/><Relationship Id="rId4" Type="http://schemas.openxmlformats.org/officeDocument/2006/relationships/image" Target="../media/image528.png"/><Relationship Id="rId9" Type="http://schemas.openxmlformats.org/officeDocument/2006/relationships/image" Target="../media/image533.png"/></Relationships>
</file>

<file path=ppt/slides/_rels/slide2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34.png"/><Relationship Id="rId7" Type="http://schemas.openxmlformats.org/officeDocument/2006/relationships/image" Target="../media/image53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37.png"/><Relationship Id="rId5" Type="http://schemas.openxmlformats.org/officeDocument/2006/relationships/image" Target="../media/image536.png"/><Relationship Id="rId4" Type="http://schemas.openxmlformats.org/officeDocument/2006/relationships/image" Target="../media/image535.png"/><Relationship Id="rId9"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1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39.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42.png"/><Relationship Id="rId5" Type="http://schemas.openxmlformats.org/officeDocument/2006/relationships/image" Target="../media/image541.png"/><Relationship Id="rId4" Type="http://schemas.openxmlformats.org/officeDocument/2006/relationships/image" Target="../media/image540.png"/></Relationships>
</file>

<file path=ppt/slides/_rels/slide2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43.pn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46.png"/><Relationship Id="rId5" Type="http://schemas.openxmlformats.org/officeDocument/2006/relationships/image" Target="../media/image545.png"/><Relationship Id="rId4" Type="http://schemas.openxmlformats.org/officeDocument/2006/relationships/image" Target="../media/image544.png"/></Relationships>
</file>

<file path=ppt/slides/_rels/slide212.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13.xml.rels><?xml version="1.0" encoding="UTF-8" standalone="yes"?>
<Relationships xmlns="http://schemas.openxmlformats.org/package/2006/relationships"><Relationship Id="rId3" Type="http://schemas.openxmlformats.org/officeDocument/2006/relationships/image" Target="../media/image54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49.png"/></Relationships>
</file>

<file path=ppt/slides/_rels/slide214.xml.rels><?xml version="1.0" encoding="UTF-8" standalone="yes"?>
<Relationships xmlns="http://schemas.openxmlformats.org/package/2006/relationships"><Relationship Id="rId3" Type="http://schemas.openxmlformats.org/officeDocument/2006/relationships/image" Target="../media/image550.png"/><Relationship Id="rId7" Type="http://schemas.openxmlformats.org/officeDocument/2006/relationships/slide" Target="slide3.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52.png"/><Relationship Id="rId4" Type="http://schemas.openxmlformats.org/officeDocument/2006/relationships/image" Target="../media/image551.png"/></Relationships>
</file>

<file path=ppt/slides/_rels/slide215.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54.png"/></Relationships>
</file>

<file path=ppt/slides/_rels/slide216.xml.rels><?xml version="1.0" encoding="UTF-8" standalone="yes"?>
<Relationships xmlns="http://schemas.openxmlformats.org/package/2006/relationships"><Relationship Id="rId3" Type="http://schemas.openxmlformats.org/officeDocument/2006/relationships/image" Target="../media/image555.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17.xml.rels><?xml version="1.0" encoding="UTF-8" standalone="yes"?>
<Relationships xmlns="http://schemas.openxmlformats.org/package/2006/relationships"><Relationship Id="rId3" Type="http://schemas.openxmlformats.org/officeDocument/2006/relationships/image" Target="../media/image55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57.png"/></Relationships>
</file>

<file path=ppt/slides/_rels/slide218.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19.xml.rels><?xml version="1.0" encoding="UTF-8" standalone="yes"?>
<Relationships xmlns="http://schemas.openxmlformats.org/package/2006/relationships"><Relationship Id="rId3" Type="http://schemas.openxmlformats.org/officeDocument/2006/relationships/image" Target="../media/image55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20.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61.png"/></Relationships>
</file>

<file path=ppt/slides/_rels/slide221.xml.rels><?xml version="1.0" encoding="UTF-8" standalone="yes"?>
<Relationships xmlns="http://schemas.openxmlformats.org/package/2006/relationships"><Relationship Id="rId3" Type="http://schemas.openxmlformats.org/officeDocument/2006/relationships/image" Target="../media/image56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63.png"/></Relationships>
</file>

<file path=ppt/slides/_rels/slide222.xml.rels><?xml version="1.0" encoding="UTF-8" standalone="yes"?>
<Relationships xmlns="http://schemas.openxmlformats.org/package/2006/relationships"><Relationship Id="rId3" Type="http://schemas.openxmlformats.org/officeDocument/2006/relationships/image" Target="../media/image564.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65.png"/></Relationships>
</file>

<file path=ppt/slides/_rels/slide223.xml.rels><?xml version="1.0" encoding="UTF-8" standalone="yes"?>
<Relationships xmlns="http://schemas.openxmlformats.org/package/2006/relationships"><Relationship Id="rId3" Type="http://schemas.openxmlformats.org/officeDocument/2006/relationships/image" Target="../media/image56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67.png"/></Relationships>
</file>

<file path=ppt/slides/_rels/slide224.xml.rels><?xml version="1.0" encoding="UTF-8" standalone="yes"?>
<Relationships xmlns="http://schemas.openxmlformats.org/package/2006/relationships"><Relationship Id="rId3" Type="http://schemas.openxmlformats.org/officeDocument/2006/relationships/image" Target="../media/image568.png"/><Relationship Id="rId7" Type="http://schemas.openxmlformats.org/officeDocument/2006/relationships/slide" Target="slide3.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70.png"/><Relationship Id="rId4" Type="http://schemas.openxmlformats.org/officeDocument/2006/relationships/image" Target="../media/image569.png"/></Relationships>
</file>

<file path=ppt/slides/_rels/slide225.xml.rels><?xml version="1.0" encoding="UTF-8" standalone="yes"?>
<Relationships xmlns="http://schemas.openxmlformats.org/package/2006/relationships"><Relationship Id="rId3" Type="http://schemas.openxmlformats.org/officeDocument/2006/relationships/image" Target="../media/image571.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72.png"/></Relationships>
</file>

<file path=ppt/slides/_rels/slide2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73.png"/><Relationship Id="rId7" Type="http://schemas.openxmlformats.org/officeDocument/2006/relationships/image" Target="../media/image577.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76.png"/><Relationship Id="rId5" Type="http://schemas.openxmlformats.org/officeDocument/2006/relationships/image" Target="../media/image575.png"/><Relationship Id="rId4" Type="http://schemas.openxmlformats.org/officeDocument/2006/relationships/image" Target="../media/image574.png"/><Relationship Id="rId9" Type="http://schemas.openxmlformats.org/officeDocument/2006/relationships/slide" Target="slide3.xml"/></Relationships>
</file>

<file path=ppt/slides/_rels/slide227.xml.rels><?xml version="1.0" encoding="UTF-8" standalone="yes"?>
<Relationships xmlns="http://schemas.openxmlformats.org/package/2006/relationships"><Relationship Id="rId3" Type="http://schemas.openxmlformats.org/officeDocument/2006/relationships/image" Target="../media/image578.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79.png"/></Relationships>
</file>

<file path=ppt/slides/_rels/slide228.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29.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30.xml.rels><?xml version="1.0" encoding="UTF-8" standalone="yes"?>
<Relationships xmlns="http://schemas.openxmlformats.org/package/2006/relationships"><Relationship Id="rId3" Type="http://schemas.openxmlformats.org/officeDocument/2006/relationships/image" Target="../media/image582.png"/><Relationship Id="rId7" Type="http://schemas.openxmlformats.org/officeDocument/2006/relationships/slide" Target="slide3.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84.png"/><Relationship Id="rId4" Type="http://schemas.openxmlformats.org/officeDocument/2006/relationships/image" Target="../media/image583.png"/></Relationships>
</file>

<file path=ppt/slides/_rels/slide23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85.png"/><Relationship Id="rId7"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88.png"/><Relationship Id="rId5" Type="http://schemas.openxmlformats.org/officeDocument/2006/relationships/image" Target="../media/image587.png"/><Relationship Id="rId4" Type="http://schemas.openxmlformats.org/officeDocument/2006/relationships/image" Target="../media/image586.png"/></Relationships>
</file>

<file path=ppt/slides/_rels/slide232.xml.rels><?xml version="1.0" encoding="UTF-8" standalone="yes"?>
<Relationships xmlns="http://schemas.openxmlformats.org/package/2006/relationships"><Relationship Id="rId3" Type="http://schemas.openxmlformats.org/officeDocument/2006/relationships/image" Target="../media/image589.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33.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34.xml.rels><?xml version="1.0" encoding="UTF-8" standalone="yes"?>
<Relationships xmlns="http://schemas.openxmlformats.org/package/2006/relationships"><Relationship Id="rId3" Type="http://schemas.openxmlformats.org/officeDocument/2006/relationships/image" Target="../media/image591.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35.xml.rels><?xml version="1.0" encoding="UTF-8" standalone="yes"?>
<Relationships xmlns="http://schemas.openxmlformats.org/package/2006/relationships"><Relationship Id="rId3" Type="http://schemas.openxmlformats.org/officeDocument/2006/relationships/image" Target="../media/image592.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593.png"/></Relationships>
</file>

<file path=ppt/slides/_rels/slide236.xml.rels><?xml version="1.0" encoding="UTF-8" standalone="yes"?>
<Relationships xmlns="http://schemas.openxmlformats.org/package/2006/relationships"><Relationship Id="rId8" Type="http://schemas.openxmlformats.org/officeDocument/2006/relationships/image" Target="../media/image599.png"/><Relationship Id="rId3" Type="http://schemas.openxmlformats.org/officeDocument/2006/relationships/image" Target="../media/image594.png"/><Relationship Id="rId7" Type="http://schemas.openxmlformats.org/officeDocument/2006/relationships/image" Target="../media/image598.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97.png"/><Relationship Id="rId5" Type="http://schemas.openxmlformats.org/officeDocument/2006/relationships/image" Target="../media/image596.png"/><Relationship Id="rId10" Type="http://schemas.openxmlformats.org/officeDocument/2006/relationships/slide" Target="slide3.xml"/><Relationship Id="rId4" Type="http://schemas.openxmlformats.org/officeDocument/2006/relationships/image" Target="../media/image595.png"/><Relationship Id="rId9" Type="http://schemas.openxmlformats.org/officeDocument/2006/relationships/image" Target="../media/image2.png"/></Relationships>
</file>

<file path=ppt/slides/_rels/slide237.xml.rels><?xml version="1.0" encoding="UTF-8" standalone="yes"?>
<Relationships xmlns="http://schemas.openxmlformats.org/package/2006/relationships"><Relationship Id="rId3" Type="http://schemas.openxmlformats.org/officeDocument/2006/relationships/image" Target="../media/image600.png"/><Relationship Id="rId7" Type="http://schemas.openxmlformats.org/officeDocument/2006/relationships/slide" Target="slide3.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02.png"/><Relationship Id="rId4" Type="http://schemas.openxmlformats.org/officeDocument/2006/relationships/image" Target="../media/image601.png"/></Relationships>
</file>

<file path=ppt/slides/_rels/slide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slide" Target="slide3.xml"/></Relationships>
</file>

<file path=ppt/slides/_rels/slide24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03.png"/><Relationship Id="rId7"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06.png"/><Relationship Id="rId5" Type="http://schemas.openxmlformats.org/officeDocument/2006/relationships/image" Target="../media/image605.png"/><Relationship Id="rId4" Type="http://schemas.openxmlformats.org/officeDocument/2006/relationships/image" Target="../media/image604.png"/></Relationships>
</file>

<file path=ppt/slides/_rels/slide242.xml.rels><?xml version="1.0" encoding="UTF-8" standalone="yes"?>
<Relationships xmlns="http://schemas.openxmlformats.org/package/2006/relationships"><Relationship Id="rId8" Type="http://schemas.openxmlformats.org/officeDocument/2006/relationships/image" Target="../media/image612.png"/><Relationship Id="rId3" Type="http://schemas.openxmlformats.org/officeDocument/2006/relationships/image" Target="../media/image607.png"/><Relationship Id="rId7" Type="http://schemas.openxmlformats.org/officeDocument/2006/relationships/image" Target="../media/image611.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610.png"/><Relationship Id="rId5" Type="http://schemas.openxmlformats.org/officeDocument/2006/relationships/image" Target="../media/image609.png"/><Relationship Id="rId10" Type="http://schemas.openxmlformats.org/officeDocument/2006/relationships/slide" Target="slide3.xml"/><Relationship Id="rId4" Type="http://schemas.openxmlformats.org/officeDocument/2006/relationships/image" Target="../media/image608.png"/><Relationship Id="rId9" Type="http://schemas.openxmlformats.org/officeDocument/2006/relationships/image" Target="../media/image2.png"/></Relationships>
</file>

<file path=ppt/slides/_rels/slide243.xml.rels><?xml version="1.0" encoding="UTF-8" standalone="yes"?>
<Relationships xmlns="http://schemas.openxmlformats.org/package/2006/relationships"><Relationship Id="rId3" Type="http://schemas.openxmlformats.org/officeDocument/2006/relationships/image" Target="../media/image613.png"/><Relationship Id="rId7" Type="http://schemas.openxmlformats.org/officeDocument/2006/relationships/slide" Target="slide3.xml"/><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15.png"/><Relationship Id="rId4" Type="http://schemas.openxmlformats.org/officeDocument/2006/relationships/image" Target="../media/image614.png"/></Relationships>
</file>

<file path=ppt/slides/_rels/slide244.xml.rels><?xml version="1.0" encoding="UTF-8" standalone="yes"?>
<Relationships xmlns="http://schemas.openxmlformats.org/package/2006/relationships"><Relationship Id="rId3" Type="http://schemas.openxmlformats.org/officeDocument/2006/relationships/image" Target="../media/image616.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45.xml.rels><?xml version="1.0" encoding="UTF-8" standalone="yes"?>
<Relationships xmlns="http://schemas.openxmlformats.org/package/2006/relationships"><Relationship Id="rId3" Type="http://schemas.openxmlformats.org/officeDocument/2006/relationships/image" Target="../media/image617.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618.png"/></Relationships>
</file>

<file path=ppt/slides/_rels/slide24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19.png"/><Relationship Id="rId7"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622.png"/><Relationship Id="rId5" Type="http://schemas.openxmlformats.org/officeDocument/2006/relationships/image" Target="../media/image621.png"/><Relationship Id="rId4" Type="http://schemas.openxmlformats.org/officeDocument/2006/relationships/image" Target="../media/image620.png"/></Relationships>
</file>

<file path=ppt/slides/_rels/slide24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23.png"/><Relationship Id="rId7"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626.png"/><Relationship Id="rId5" Type="http://schemas.openxmlformats.org/officeDocument/2006/relationships/image" Target="../media/image625.png"/><Relationship Id="rId4" Type="http://schemas.openxmlformats.org/officeDocument/2006/relationships/image" Target="../media/image624.png"/></Relationships>
</file>

<file path=ppt/slides/_rels/slide248.xml.rels><?xml version="1.0" encoding="UTF-8" standalone="yes"?>
<Relationships xmlns="http://schemas.openxmlformats.org/package/2006/relationships"><Relationship Id="rId3" Type="http://schemas.openxmlformats.org/officeDocument/2006/relationships/image" Target="../media/image627.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628.png"/></Relationships>
</file>

<file path=ppt/slides/_rels/slide249.xml.rels><?xml version="1.0" encoding="UTF-8" standalone="yes"?>
<Relationships xmlns="http://schemas.openxmlformats.org/package/2006/relationships"><Relationship Id="rId3" Type="http://schemas.openxmlformats.org/officeDocument/2006/relationships/image" Target="../media/image629.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50.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51.xml.rels><?xml version="1.0" encoding="UTF-8" standalone="yes"?>
<Relationships xmlns="http://schemas.openxmlformats.org/package/2006/relationships"><Relationship Id="rId3" Type="http://schemas.openxmlformats.org/officeDocument/2006/relationships/image" Target="../media/image63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632.png"/></Relationships>
</file>

<file path=ppt/slides/_rels/slide252.xml.rels><?xml version="1.0" encoding="UTF-8" standalone="yes"?>
<Relationships xmlns="http://schemas.openxmlformats.org/package/2006/relationships"><Relationship Id="rId3" Type="http://schemas.openxmlformats.org/officeDocument/2006/relationships/image" Target="../media/image633.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53.xml.rels><?xml version="1.0" encoding="UTF-8" standalone="yes"?>
<Relationships xmlns="http://schemas.openxmlformats.org/package/2006/relationships"><Relationship Id="rId3" Type="http://schemas.openxmlformats.org/officeDocument/2006/relationships/image" Target="../media/image634.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635.png"/></Relationships>
</file>

<file path=ppt/slides/_rels/slide254.xml.rels><?xml version="1.0" encoding="UTF-8" standalone="yes"?>
<Relationships xmlns="http://schemas.openxmlformats.org/package/2006/relationships"><Relationship Id="rId3" Type="http://schemas.openxmlformats.org/officeDocument/2006/relationships/image" Target="../media/image636.png"/><Relationship Id="rId7" Type="http://schemas.openxmlformats.org/officeDocument/2006/relationships/slide" Target="slide3.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38.png"/><Relationship Id="rId4" Type="http://schemas.openxmlformats.org/officeDocument/2006/relationships/image" Target="../media/image637.png"/></Relationships>
</file>

<file path=ppt/slides/_rels/slide25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39.png"/><Relationship Id="rId7"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642.png"/><Relationship Id="rId5" Type="http://schemas.openxmlformats.org/officeDocument/2006/relationships/image" Target="../media/image641.png"/><Relationship Id="rId4" Type="http://schemas.openxmlformats.org/officeDocument/2006/relationships/image" Target="../media/image640.png"/></Relationships>
</file>

<file path=ppt/slides/_rels/slide256.xml.rels><?xml version="1.0" encoding="UTF-8" standalone="yes"?>
<Relationships xmlns="http://schemas.openxmlformats.org/package/2006/relationships"><Relationship Id="rId3" Type="http://schemas.openxmlformats.org/officeDocument/2006/relationships/image" Target="../media/image643.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644.png"/></Relationships>
</file>

<file path=ppt/slides/_rels/slide257.xml.rels><?xml version="1.0" encoding="UTF-8" standalone="yes"?>
<Relationships xmlns="http://schemas.openxmlformats.org/package/2006/relationships"><Relationship Id="rId3" Type="http://schemas.openxmlformats.org/officeDocument/2006/relationships/image" Target="../media/image645.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5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46.png"/><Relationship Id="rId7"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649.png"/><Relationship Id="rId5" Type="http://schemas.openxmlformats.org/officeDocument/2006/relationships/image" Target="../media/image648.png"/><Relationship Id="rId4" Type="http://schemas.openxmlformats.org/officeDocument/2006/relationships/image" Target="../media/image647.png"/></Relationships>
</file>

<file path=ppt/slides/_rels/slide259.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60.xml.rels><?xml version="1.0" encoding="UTF-8" standalone="yes"?>
<Relationships xmlns="http://schemas.openxmlformats.org/package/2006/relationships"><Relationship Id="rId3" Type="http://schemas.openxmlformats.org/officeDocument/2006/relationships/image" Target="../media/image651.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652.png"/></Relationships>
</file>

<file path=ppt/slides/_rels/slide261.xml.rels><?xml version="1.0" encoding="UTF-8" standalone="yes"?>
<Relationships xmlns="http://schemas.openxmlformats.org/package/2006/relationships"><Relationship Id="rId3" Type="http://schemas.openxmlformats.org/officeDocument/2006/relationships/image" Target="../media/image653.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654.png"/></Relationships>
</file>

<file path=ppt/slides/_rels/slide262.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55.png"/><Relationship Id="rId7" Type="http://schemas.openxmlformats.org/officeDocument/2006/relationships/image" Target="../media/image659.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658.png"/><Relationship Id="rId11" Type="http://schemas.openxmlformats.org/officeDocument/2006/relationships/slide" Target="slide3.xml"/><Relationship Id="rId5" Type="http://schemas.openxmlformats.org/officeDocument/2006/relationships/image" Target="../media/image657.png"/><Relationship Id="rId10" Type="http://schemas.openxmlformats.org/officeDocument/2006/relationships/image" Target="../media/image2.png"/><Relationship Id="rId4" Type="http://schemas.openxmlformats.org/officeDocument/2006/relationships/image" Target="../media/image656.png"/><Relationship Id="rId9" Type="http://schemas.openxmlformats.org/officeDocument/2006/relationships/image" Target="../media/image661.png"/></Relationships>
</file>

<file path=ppt/slides/_rels/slide263.xml.rels><?xml version="1.0" encoding="UTF-8" standalone="yes"?>
<Relationships xmlns="http://schemas.openxmlformats.org/package/2006/relationships"><Relationship Id="rId3" Type="http://schemas.openxmlformats.org/officeDocument/2006/relationships/image" Target="../media/image662.png"/><Relationship Id="rId7" Type="http://schemas.openxmlformats.org/officeDocument/2006/relationships/slide" Target="slide3.xml"/><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64.png"/><Relationship Id="rId4" Type="http://schemas.openxmlformats.org/officeDocument/2006/relationships/image" Target="../media/image663.png"/></Relationships>
</file>

<file path=ppt/slides/_rels/slide264.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665.png"/><Relationship Id="rId7" Type="http://schemas.openxmlformats.org/officeDocument/2006/relationships/image" Target="../media/image669.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668.png"/><Relationship Id="rId5" Type="http://schemas.openxmlformats.org/officeDocument/2006/relationships/image" Target="../media/image667.png"/><Relationship Id="rId10" Type="http://schemas.openxmlformats.org/officeDocument/2006/relationships/slide" Target="slide3.xml"/><Relationship Id="rId4" Type="http://schemas.openxmlformats.org/officeDocument/2006/relationships/image" Target="../media/image666.png"/><Relationship Id="rId9" Type="http://schemas.openxmlformats.org/officeDocument/2006/relationships/image" Target="../media/image2.png"/></Relationships>
</file>

<file path=ppt/slides/_rels/slide265.xml.rels><?xml version="1.0" encoding="UTF-8" standalone="yes"?>
<Relationships xmlns="http://schemas.openxmlformats.org/package/2006/relationships"><Relationship Id="rId3" Type="http://schemas.openxmlformats.org/officeDocument/2006/relationships/image" Target="../media/image671.png"/><Relationship Id="rId7" Type="http://schemas.openxmlformats.org/officeDocument/2006/relationships/slide" Target="slide3.xm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73.png"/><Relationship Id="rId4" Type="http://schemas.openxmlformats.org/officeDocument/2006/relationships/image" Target="../media/image672.png"/></Relationships>
</file>

<file path=ppt/slides/_rels/slide266.xml.rels><?xml version="1.0" encoding="UTF-8" standalone="yes"?>
<Relationships xmlns="http://schemas.openxmlformats.org/package/2006/relationships"><Relationship Id="rId3" Type="http://schemas.openxmlformats.org/officeDocument/2006/relationships/image" Target="../media/image674.png"/><Relationship Id="rId7" Type="http://schemas.openxmlformats.org/officeDocument/2006/relationships/slide" Target="slide3.xml"/><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76.png"/><Relationship Id="rId4" Type="http://schemas.openxmlformats.org/officeDocument/2006/relationships/image" Target="../media/image675.png"/></Relationships>
</file>

<file path=ppt/slides/_rels/slide267.xml.rels><?xml version="1.0" encoding="UTF-8" standalone="yes"?>
<Relationships xmlns="http://schemas.openxmlformats.org/package/2006/relationships"><Relationship Id="rId3" Type="http://schemas.openxmlformats.org/officeDocument/2006/relationships/image" Target="../media/image677.png"/><Relationship Id="rId7" Type="http://schemas.openxmlformats.org/officeDocument/2006/relationships/slide" Target="slide3.xml"/><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79.png"/><Relationship Id="rId4" Type="http://schemas.openxmlformats.org/officeDocument/2006/relationships/image" Target="../media/image678.png"/></Relationships>
</file>

<file path=ppt/slides/_rels/slide268.xml.rels><?xml version="1.0" encoding="UTF-8" standalone="yes"?>
<Relationships xmlns="http://schemas.openxmlformats.org/package/2006/relationships"><Relationship Id="rId3" Type="http://schemas.openxmlformats.org/officeDocument/2006/relationships/image" Target="../media/image680.png"/><Relationship Id="rId7" Type="http://schemas.openxmlformats.org/officeDocument/2006/relationships/slide" Target="slide3.xml"/><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82.png"/><Relationship Id="rId4" Type="http://schemas.openxmlformats.org/officeDocument/2006/relationships/image" Target="../media/image681.png"/></Relationships>
</file>

<file path=ppt/slides/_rels/slide269.xml.rels><?xml version="1.0" encoding="UTF-8" standalone="yes"?>
<Relationships xmlns="http://schemas.openxmlformats.org/package/2006/relationships"><Relationship Id="rId3" Type="http://schemas.openxmlformats.org/officeDocument/2006/relationships/image" Target="../media/image683.png"/><Relationship Id="rId7" Type="http://schemas.openxmlformats.org/officeDocument/2006/relationships/slide" Target="slide3.xml"/><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85.png"/><Relationship Id="rId4" Type="http://schemas.openxmlformats.org/officeDocument/2006/relationships/image" Target="../media/image68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70.xml.rels><?xml version="1.0" encoding="UTF-8" standalone="yes"?>
<Relationships xmlns="http://schemas.openxmlformats.org/package/2006/relationships"><Relationship Id="rId3" Type="http://schemas.openxmlformats.org/officeDocument/2006/relationships/image" Target="../media/image686.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71.xml.rels><?xml version="1.0" encoding="UTF-8" standalone="yes"?>
<Relationships xmlns="http://schemas.openxmlformats.org/package/2006/relationships"><Relationship Id="rId3" Type="http://schemas.openxmlformats.org/officeDocument/2006/relationships/image" Target="../media/image687.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688.png"/></Relationships>
</file>

<file path=ppt/slides/_rels/slide272.xml.rels><?xml version="1.0" encoding="UTF-8" standalone="yes"?>
<Relationships xmlns="http://schemas.openxmlformats.org/package/2006/relationships"><Relationship Id="rId3" Type="http://schemas.openxmlformats.org/officeDocument/2006/relationships/image" Target="../media/image689.png"/><Relationship Id="rId7" Type="http://schemas.openxmlformats.org/officeDocument/2006/relationships/slide" Target="slide3.xml"/><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91.png"/><Relationship Id="rId4" Type="http://schemas.openxmlformats.org/officeDocument/2006/relationships/image" Target="../media/image690.png"/></Relationships>
</file>

<file path=ppt/slides/_rels/slide27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92.png"/><Relationship Id="rId7"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695.png"/><Relationship Id="rId5" Type="http://schemas.openxmlformats.org/officeDocument/2006/relationships/image" Target="../media/image694.png"/><Relationship Id="rId4" Type="http://schemas.openxmlformats.org/officeDocument/2006/relationships/image" Target="../media/image693.png"/></Relationships>
</file>

<file path=ppt/slides/_rels/slide274.xml.rels><?xml version="1.0" encoding="UTF-8" standalone="yes"?>
<Relationships xmlns="http://schemas.openxmlformats.org/package/2006/relationships"><Relationship Id="rId3" Type="http://schemas.openxmlformats.org/officeDocument/2006/relationships/image" Target="../media/image696.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75.xml.rels><?xml version="1.0" encoding="UTF-8" standalone="yes"?>
<Relationships xmlns="http://schemas.openxmlformats.org/package/2006/relationships"><Relationship Id="rId3" Type="http://schemas.openxmlformats.org/officeDocument/2006/relationships/image" Target="../media/image697.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76.xml.rels><?xml version="1.0" encoding="UTF-8" standalone="yes"?>
<Relationships xmlns="http://schemas.openxmlformats.org/package/2006/relationships"><Relationship Id="rId3" Type="http://schemas.openxmlformats.org/officeDocument/2006/relationships/image" Target="../media/image698.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slide" Target="slide252.xml"/></Relationships>
</file>

<file path=ppt/slides/_rels/slide27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99.png"/><Relationship Id="rId7"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702.png"/><Relationship Id="rId5" Type="http://schemas.openxmlformats.org/officeDocument/2006/relationships/image" Target="../media/image701.png"/><Relationship Id="rId4" Type="http://schemas.openxmlformats.org/officeDocument/2006/relationships/image" Target="../media/image700.png"/></Relationships>
</file>

<file path=ppt/slides/_rels/slide278.xml.rels><?xml version="1.0" encoding="UTF-8" standalone="yes"?>
<Relationships xmlns="http://schemas.openxmlformats.org/package/2006/relationships"><Relationship Id="rId3" Type="http://schemas.openxmlformats.org/officeDocument/2006/relationships/image" Target="../media/image703.png"/><Relationship Id="rId7" Type="http://schemas.openxmlformats.org/officeDocument/2006/relationships/slide" Target="slide3.xml"/><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05.png"/><Relationship Id="rId4" Type="http://schemas.openxmlformats.org/officeDocument/2006/relationships/image" Target="../media/image704.png"/></Relationships>
</file>

<file path=ppt/slides/_rels/slide2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06.png"/><Relationship Id="rId7" Type="http://schemas.openxmlformats.org/officeDocument/2006/relationships/image" Target="../media/image710.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709.png"/><Relationship Id="rId5" Type="http://schemas.openxmlformats.org/officeDocument/2006/relationships/image" Target="../media/image708.png"/><Relationship Id="rId4" Type="http://schemas.openxmlformats.org/officeDocument/2006/relationships/image" Target="../media/image707.png"/><Relationship Id="rId9"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38.png"/></Relationships>
</file>

<file path=ppt/slides/_rels/slide280.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712.png"/></Relationships>
</file>

<file path=ppt/slides/_rels/slide281.xml.rels><?xml version="1.0" encoding="UTF-8" standalone="yes"?>
<Relationships xmlns="http://schemas.openxmlformats.org/package/2006/relationships"><Relationship Id="rId3" Type="http://schemas.openxmlformats.org/officeDocument/2006/relationships/image" Target="../media/image713.png"/><Relationship Id="rId7" Type="http://schemas.openxmlformats.org/officeDocument/2006/relationships/slide" Target="slide3.xml"/><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15.png"/><Relationship Id="rId4" Type="http://schemas.openxmlformats.org/officeDocument/2006/relationships/image" Target="../media/image714.png"/></Relationships>
</file>

<file path=ppt/slides/_rels/slide282.xml.rels><?xml version="1.0" encoding="UTF-8" standalone="yes"?>
<Relationships xmlns="http://schemas.openxmlformats.org/package/2006/relationships"><Relationship Id="rId3" Type="http://schemas.openxmlformats.org/officeDocument/2006/relationships/image" Target="../media/image716.png"/><Relationship Id="rId7" Type="http://schemas.openxmlformats.org/officeDocument/2006/relationships/slide" Target="slide3.xml"/><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18.png"/><Relationship Id="rId4" Type="http://schemas.openxmlformats.org/officeDocument/2006/relationships/image" Target="../media/image717.png"/></Relationships>
</file>

<file path=ppt/slides/_rels/slide28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19.png"/><Relationship Id="rId7"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722.png"/><Relationship Id="rId5" Type="http://schemas.openxmlformats.org/officeDocument/2006/relationships/image" Target="../media/image721.png"/><Relationship Id="rId4" Type="http://schemas.openxmlformats.org/officeDocument/2006/relationships/image" Target="../media/image720.png"/></Relationships>
</file>

<file path=ppt/slides/_rels/slide284.xml.rels><?xml version="1.0" encoding="UTF-8" standalone="yes"?>
<Relationships xmlns="http://schemas.openxmlformats.org/package/2006/relationships"><Relationship Id="rId3" Type="http://schemas.openxmlformats.org/officeDocument/2006/relationships/image" Target="../media/image723.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724.png"/></Relationships>
</file>

<file path=ppt/slides/_rels/slide285.xml.rels><?xml version="1.0" encoding="UTF-8" standalone="yes"?>
<Relationships xmlns="http://schemas.openxmlformats.org/package/2006/relationships"><Relationship Id="rId3" Type="http://schemas.openxmlformats.org/officeDocument/2006/relationships/image" Target="../media/image725.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726.png"/></Relationships>
</file>

<file path=ppt/slides/_rels/slide28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27.png"/><Relationship Id="rId7"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730.png"/><Relationship Id="rId5" Type="http://schemas.openxmlformats.org/officeDocument/2006/relationships/image" Target="../media/image729.png"/><Relationship Id="rId4" Type="http://schemas.openxmlformats.org/officeDocument/2006/relationships/image" Target="../media/image728.png"/></Relationships>
</file>

<file path=ppt/slides/_rels/slide287.xml.rels><?xml version="1.0" encoding="UTF-8" standalone="yes"?>
<Relationships xmlns="http://schemas.openxmlformats.org/package/2006/relationships"><Relationship Id="rId3" Type="http://schemas.openxmlformats.org/officeDocument/2006/relationships/image" Target="../media/image731.png"/><Relationship Id="rId7" Type="http://schemas.openxmlformats.org/officeDocument/2006/relationships/slide" Target="slide3.xml"/><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33.png"/><Relationship Id="rId4" Type="http://schemas.openxmlformats.org/officeDocument/2006/relationships/image" Target="../media/image732.png"/></Relationships>
</file>

<file path=ppt/slides/_rels/slide288.xml.rels><?xml version="1.0" encoding="UTF-8" standalone="yes"?>
<Relationships xmlns="http://schemas.openxmlformats.org/package/2006/relationships"><Relationship Id="rId3" Type="http://schemas.openxmlformats.org/officeDocument/2006/relationships/image" Target="../media/image734.pn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89.xml.rels><?xml version="1.0" encoding="UTF-8" standalone="yes"?>
<Relationships xmlns="http://schemas.openxmlformats.org/package/2006/relationships"><Relationship Id="rId3" Type="http://schemas.openxmlformats.org/officeDocument/2006/relationships/image" Target="../media/image735.pn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73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90.xml.rels><?xml version="1.0" encoding="UTF-8" standalone="yes"?>
<Relationships xmlns="http://schemas.openxmlformats.org/package/2006/relationships"><Relationship Id="rId8" Type="http://schemas.openxmlformats.org/officeDocument/2006/relationships/image" Target="../media/image742.png"/><Relationship Id="rId3" Type="http://schemas.openxmlformats.org/officeDocument/2006/relationships/image" Target="../media/image737.png"/><Relationship Id="rId7" Type="http://schemas.openxmlformats.org/officeDocument/2006/relationships/image" Target="../media/image741.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740.png"/><Relationship Id="rId5" Type="http://schemas.openxmlformats.org/officeDocument/2006/relationships/image" Target="../media/image739.png"/><Relationship Id="rId10" Type="http://schemas.openxmlformats.org/officeDocument/2006/relationships/slide" Target="slide3.xml"/><Relationship Id="rId4" Type="http://schemas.openxmlformats.org/officeDocument/2006/relationships/image" Target="../media/image738.png"/><Relationship Id="rId9" Type="http://schemas.openxmlformats.org/officeDocument/2006/relationships/image" Target="../media/image2.png"/></Relationships>
</file>

<file path=ppt/slides/_rels/slide291.xml.rels><?xml version="1.0" encoding="UTF-8" standalone="yes"?>
<Relationships xmlns="http://schemas.openxmlformats.org/package/2006/relationships"><Relationship Id="rId3" Type="http://schemas.openxmlformats.org/officeDocument/2006/relationships/image" Target="../media/image743.png"/><Relationship Id="rId7" Type="http://schemas.openxmlformats.org/officeDocument/2006/relationships/slide" Target="slide3.xml"/><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45.png"/><Relationship Id="rId4" Type="http://schemas.openxmlformats.org/officeDocument/2006/relationships/image" Target="../media/image744.png"/></Relationships>
</file>

<file path=ppt/slides/_rels/slide292.xml.rels><?xml version="1.0" encoding="UTF-8" standalone="yes"?>
<Relationships xmlns="http://schemas.openxmlformats.org/package/2006/relationships"><Relationship Id="rId3" Type="http://schemas.openxmlformats.org/officeDocument/2006/relationships/image" Target="../media/image746.png"/><Relationship Id="rId7" Type="http://schemas.openxmlformats.org/officeDocument/2006/relationships/slide" Target="slide3.xml"/><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48.png"/><Relationship Id="rId4" Type="http://schemas.openxmlformats.org/officeDocument/2006/relationships/image" Target="../media/image747.png"/></Relationships>
</file>

<file path=ppt/slides/_rels/slide293.xml.rels><?xml version="1.0" encoding="UTF-8" standalone="yes"?>
<Relationships xmlns="http://schemas.openxmlformats.org/package/2006/relationships"><Relationship Id="rId3" Type="http://schemas.openxmlformats.org/officeDocument/2006/relationships/image" Target="../media/image749.png"/><Relationship Id="rId7" Type="http://schemas.openxmlformats.org/officeDocument/2006/relationships/slide" Target="slide3.xml"/><Relationship Id="rId2" Type="http://schemas.openxmlformats.org/officeDocument/2006/relationships/notesSlide" Target="../notesSlides/notesSlide1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51.png"/><Relationship Id="rId4" Type="http://schemas.openxmlformats.org/officeDocument/2006/relationships/image" Target="../media/image750.png"/></Relationships>
</file>

<file path=ppt/slides/_rels/slide29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52.png"/><Relationship Id="rId7" Type="http://schemas.openxmlformats.org/officeDocument/2006/relationships/image" Target="../media/image756.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755.png"/><Relationship Id="rId5" Type="http://schemas.openxmlformats.org/officeDocument/2006/relationships/image" Target="../media/image754.png"/><Relationship Id="rId4" Type="http://schemas.openxmlformats.org/officeDocument/2006/relationships/image" Target="../media/image753.png"/><Relationship Id="rId9" Type="http://schemas.openxmlformats.org/officeDocument/2006/relationships/slide" Target="slide3.xml"/></Relationships>
</file>

<file path=ppt/slides/_rels/slide295.xml.rels><?xml version="1.0" encoding="UTF-8" standalone="yes"?>
<Relationships xmlns="http://schemas.openxmlformats.org/package/2006/relationships"><Relationship Id="rId3" Type="http://schemas.openxmlformats.org/officeDocument/2006/relationships/image" Target="../media/image757.png"/><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png"/></Relationships>
</file>

<file path=ppt/slides/_rels/slide29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58.png"/><Relationship Id="rId7"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761.png"/><Relationship Id="rId5" Type="http://schemas.openxmlformats.org/officeDocument/2006/relationships/image" Target="../media/image760.png"/><Relationship Id="rId4" Type="http://schemas.openxmlformats.org/officeDocument/2006/relationships/image" Target="../media/image759.png"/></Relationships>
</file>

<file path=ppt/slides/_rels/slide297.xml.rels><?xml version="1.0" encoding="UTF-8" standalone="yes"?>
<Relationships xmlns="http://schemas.openxmlformats.org/package/2006/relationships"><Relationship Id="rId3" Type="http://schemas.openxmlformats.org/officeDocument/2006/relationships/image" Target="../media/image762.png"/><Relationship Id="rId7" Type="http://schemas.openxmlformats.org/officeDocument/2006/relationships/slide" Target="slide3.xml"/><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64.png"/><Relationship Id="rId4" Type="http://schemas.openxmlformats.org/officeDocument/2006/relationships/image" Target="../media/image763.png"/></Relationships>
</file>

<file path=ppt/slides/_rels/slide29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65.png"/><Relationship Id="rId7"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768.png"/><Relationship Id="rId5" Type="http://schemas.openxmlformats.org/officeDocument/2006/relationships/image" Target="../media/image767.png"/><Relationship Id="rId4" Type="http://schemas.openxmlformats.org/officeDocument/2006/relationships/image" Target="../media/image766.png"/></Relationships>
</file>

<file path=ppt/slides/_rels/slide29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69.png"/><Relationship Id="rId7"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7.xml"/><Relationship Id="rId6" Type="http://schemas.openxmlformats.org/officeDocument/2006/relationships/image" Target="../media/image772.png"/><Relationship Id="rId5" Type="http://schemas.openxmlformats.org/officeDocument/2006/relationships/image" Target="../media/image771.png"/><Relationship Id="rId4" Type="http://schemas.openxmlformats.org/officeDocument/2006/relationships/image" Target="../media/image770.png"/></Relationships>
</file>

<file path=ppt/slides/_rels/slide3.xml.rels><?xml version="1.0" encoding="UTF-8" standalone="yes"?>
<Relationships xmlns="http://schemas.openxmlformats.org/package/2006/relationships"><Relationship Id="rId13" Type="http://schemas.openxmlformats.org/officeDocument/2006/relationships/slide" Target="slide128.xml"/><Relationship Id="rId18" Type="http://schemas.openxmlformats.org/officeDocument/2006/relationships/slide" Target="slide142.xml"/><Relationship Id="rId26" Type="http://schemas.openxmlformats.org/officeDocument/2006/relationships/slide" Target="slide173.xml"/><Relationship Id="rId39" Type="http://schemas.openxmlformats.org/officeDocument/2006/relationships/slide" Target="slide197.xml"/><Relationship Id="rId21" Type="http://schemas.openxmlformats.org/officeDocument/2006/relationships/slide" Target="slide156.xml"/><Relationship Id="rId34" Type="http://schemas.openxmlformats.org/officeDocument/2006/relationships/slide" Target="slide189.xml"/><Relationship Id="rId42" Type="http://schemas.openxmlformats.org/officeDocument/2006/relationships/slide" Target="slide204.xml"/><Relationship Id="rId47" Type="http://schemas.openxmlformats.org/officeDocument/2006/relationships/slide" Target="slide216.xml"/><Relationship Id="rId50" Type="http://schemas.openxmlformats.org/officeDocument/2006/relationships/slide" Target="slide222.xml"/><Relationship Id="rId55" Type="http://schemas.openxmlformats.org/officeDocument/2006/relationships/slide" Target="slide236.xml"/><Relationship Id="rId63" Type="http://schemas.openxmlformats.org/officeDocument/2006/relationships/slide" Target="slide253.xml"/><Relationship Id="rId68" Type="http://schemas.openxmlformats.org/officeDocument/2006/relationships/slide" Target="slide298.xml"/><Relationship Id="rId7" Type="http://schemas.openxmlformats.org/officeDocument/2006/relationships/slide" Target="slide116.xml"/><Relationship Id="rId2" Type="http://schemas.openxmlformats.org/officeDocument/2006/relationships/notesSlide" Target="../notesSlides/notesSlide3.xml"/><Relationship Id="rId16" Type="http://schemas.openxmlformats.org/officeDocument/2006/relationships/slide" Target="slide135.xml"/><Relationship Id="rId29" Type="http://schemas.openxmlformats.org/officeDocument/2006/relationships/slide" Target="slide178.xml"/><Relationship Id="rId1" Type="http://schemas.openxmlformats.org/officeDocument/2006/relationships/slideLayout" Target="../slideLayouts/slideLayout7.xml"/><Relationship Id="rId6" Type="http://schemas.openxmlformats.org/officeDocument/2006/relationships/slide" Target="slide115.xml"/><Relationship Id="rId11" Type="http://schemas.openxmlformats.org/officeDocument/2006/relationships/slide" Target="slide124.xml"/><Relationship Id="rId24" Type="http://schemas.openxmlformats.org/officeDocument/2006/relationships/slide" Target="slide169.xml"/><Relationship Id="rId32" Type="http://schemas.openxmlformats.org/officeDocument/2006/relationships/slide" Target="slide187.xml"/><Relationship Id="rId37" Type="http://schemas.openxmlformats.org/officeDocument/2006/relationships/slide" Target="slide192.xml"/><Relationship Id="rId40" Type="http://schemas.openxmlformats.org/officeDocument/2006/relationships/slide" Target="slide199.xml"/><Relationship Id="rId45" Type="http://schemas.openxmlformats.org/officeDocument/2006/relationships/slide" Target="slide214.xml"/><Relationship Id="rId53" Type="http://schemas.openxmlformats.org/officeDocument/2006/relationships/slide" Target="slide230.xml"/><Relationship Id="rId58" Type="http://schemas.openxmlformats.org/officeDocument/2006/relationships/slide" Target="slide240.xml"/><Relationship Id="rId66" Type="http://schemas.openxmlformats.org/officeDocument/2006/relationships/slide" Target="slide280.xml"/><Relationship Id="rId5" Type="http://schemas.openxmlformats.org/officeDocument/2006/relationships/slide" Target="slide113.xml"/><Relationship Id="rId15" Type="http://schemas.openxmlformats.org/officeDocument/2006/relationships/slide" Target="slide132.xml"/><Relationship Id="rId23" Type="http://schemas.openxmlformats.org/officeDocument/2006/relationships/slide" Target="slide167.xml"/><Relationship Id="rId28" Type="http://schemas.openxmlformats.org/officeDocument/2006/relationships/slide" Target="slide175.xml"/><Relationship Id="rId36" Type="http://schemas.openxmlformats.org/officeDocument/2006/relationships/slide" Target="slide191.xml"/><Relationship Id="rId49" Type="http://schemas.openxmlformats.org/officeDocument/2006/relationships/slide" Target="slide218.xml"/><Relationship Id="rId57" Type="http://schemas.openxmlformats.org/officeDocument/2006/relationships/slide" Target="slide239.xml"/><Relationship Id="rId61" Type="http://schemas.openxmlformats.org/officeDocument/2006/relationships/slide" Target="slide243.xml"/><Relationship Id="rId10" Type="http://schemas.openxmlformats.org/officeDocument/2006/relationships/slide" Target="slide121.xml"/><Relationship Id="rId19" Type="http://schemas.openxmlformats.org/officeDocument/2006/relationships/slide" Target="slide149.xml"/><Relationship Id="rId31" Type="http://schemas.openxmlformats.org/officeDocument/2006/relationships/slide" Target="slide186.xml"/><Relationship Id="rId44" Type="http://schemas.openxmlformats.org/officeDocument/2006/relationships/slide" Target="slide213.xml"/><Relationship Id="rId52" Type="http://schemas.openxmlformats.org/officeDocument/2006/relationships/slide" Target="slide229.xml"/><Relationship Id="rId60" Type="http://schemas.openxmlformats.org/officeDocument/2006/relationships/slide" Target="slide242.xml"/><Relationship Id="rId65" Type="http://schemas.openxmlformats.org/officeDocument/2006/relationships/slide" Target="slide260.xml"/><Relationship Id="rId4" Type="http://schemas.openxmlformats.org/officeDocument/2006/relationships/slide" Target="slide112.xml"/><Relationship Id="rId9" Type="http://schemas.openxmlformats.org/officeDocument/2006/relationships/slide" Target="slide119.xml"/><Relationship Id="rId14" Type="http://schemas.openxmlformats.org/officeDocument/2006/relationships/slide" Target="slide129.xml"/><Relationship Id="rId22" Type="http://schemas.openxmlformats.org/officeDocument/2006/relationships/slide" Target="slide161.xml"/><Relationship Id="rId27" Type="http://schemas.openxmlformats.org/officeDocument/2006/relationships/slide" Target="slide174.xml"/><Relationship Id="rId30" Type="http://schemas.openxmlformats.org/officeDocument/2006/relationships/slide" Target="slide181.xml"/><Relationship Id="rId35" Type="http://schemas.openxmlformats.org/officeDocument/2006/relationships/slide" Target="slide190.xml"/><Relationship Id="rId43" Type="http://schemas.openxmlformats.org/officeDocument/2006/relationships/slide" Target="slide206.xml"/><Relationship Id="rId48" Type="http://schemas.openxmlformats.org/officeDocument/2006/relationships/slide" Target="slide217.xml"/><Relationship Id="rId56" Type="http://schemas.openxmlformats.org/officeDocument/2006/relationships/slide" Target="slide237.xml"/><Relationship Id="rId64" Type="http://schemas.openxmlformats.org/officeDocument/2006/relationships/slide" Target="slide255.xml"/><Relationship Id="rId69" Type="http://schemas.openxmlformats.org/officeDocument/2006/relationships/slide" Target="slide304.xml"/><Relationship Id="rId8" Type="http://schemas.openxmlformats.org/officeDocument/2006/relationships/slide" Target="slide117.xml"/><Relationship Id="rId51" Type="http://schemas.openxmlformats.org/officeDocument/2006/relationships/slide" Target="slide226.xml"/><Relationship Id="rId3" Type="http://schemas.openxmlformats.org/officeDocument/2006/relationships/image" Target="../media/image2.png"/><Relationship Id="rId12" Type="http://schemas.openxmlformats.org/officeDocument/2006/relationships/slide" Target="slide127.xml"/><Relationship Id="rId17" Type="http://schemas.openxmlformats.org/officeDocument/2006/relationships/slide" Target="slide140.xml"/><Relationship Id="rId25" Type="http://schemas.openxmlformats.org/officeDocument/2006/relationships/slide" Target="slide172.xml"/><Relationship Id="rId33" Type="http://schemas.openxmlformats.org/officeDocument/2006/relationships/slide" Target="slide188.xml"/><Relationship Id="rId38" Type="http://schemas.openxmlformats.org/officeDocument/2006/relationships/slide" Target="slide196.xml"/><Relationship Id="rId46" Type="http://schemas.openxmlformats.org/officeDocument/2006/relationships/slide" Target="slide215.xml"/><Relationship Id="rId59" Type="http://schemas.openxmlformats.org/officeDocument/2006/relationships/slide" Target="slide241.xml"/><Relationship Id="rId67" Type="http://schemas.openxmlformats.org/officeDocument/2006/relationships/slide" Target="slide291.xml"/><Relationship Id="rId20" Type="http://schemas.openxmlformats.org/officeDocument/2006/relationships/slide" Target="slide151.xml"/><Relationship Id="rId41" Type="http://schemas.openxmlformats.org/officeDocument/2006/relationships/slide" Target="slide202.xml"/><Relationship Id="rId54" Type="http://schemas.openxmlformats.org/officeDocument/2006/relationships/slide" Target="slide234.xml"/><Relationship Id="rId62" Type="http://schemas.openxmlformats.org/officeDocument/2006/relationships/slide" Target="slide246.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00.xml.rels><?xml version="1.0" encoding="UTF-8" standalone="yes"?>
<Relationships xmlns="http://schemas.openxmlformats.org/package/2006/relationships"><Relationship Id="rId3" Type="http://schemas.openxmlformats.org/officeDocument/2006/relationships/image" Target="../media/image773.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774.png"/></Relationships>
</file>

<file path=ppt/slides/_rels/slide301.xml.rels><?xml version="1.0" encoding="UTF-8" standalone="yes"?>
<Relationships xmlns="http://schemas.openxmlformats.org/package/2006/relationships"><Relationship Id="rId3" Type="http://schemas.openxmlformats.org/officeDocument/2006/relationships/image" Target="../media/image775.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776.png"/></Relationships>
</file>

<file path=ppt/slides/_rels/slide302.xml.rels><?xml version="1.0" encoding="UTF-8" standalone="yes"?>
<Relationships xmlns="http://schemas.openxmlformats.org/package/2006/relationships"><Relationship Id="rId3" Type="http://schemas.openxmlformats.org/officeDocument/2006/relationships/image" Target="../media/image777.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778.png"/></Relationships>
</file>

<file path=ppt/slides/_rels/slide303.xml.rels><?xml version="1.0" encoding="UTF-8" standalone="yes"?>
<Relationships xmlns="http://schemas.openxmlformats.org/package/2006/relationships"><Relationship Id="rId3" Type="http://schemas.openxmlformats.org/officeDocument/2006/relationships/image" Target="../media/image779.pn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png"/><Relationship Id="rId4" Type="http://schemas.openxmlformats.org/officeDocument/2006/relationships/image" Target="../media/image780.png"/></Relationships>
</file>

<file path=ppt/slides/_rels/slide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image" Target="../media/image781.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slide" Target="slide2.xml"/><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slide" Target="slide2.xml"/><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hyperlink" Target="Tabellen/Personal.xlsx" TargetMode="External"/><Relationship Id="rId3" Type="http://schemas.openxmlformats.org/officeDocument/2006/relationships/hyperlink" Target="Tabellen/Arbeitsplatz.xlsx" TargetMode="External"/><Relationship Id="rId7" Type="http://schemas.openxmlformats.org/officeDocument/2006/relationships/hyperlink" Target="Tabellen/St&#252;ckliste.xlsx"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Tabellen/Materialstamm.xlsx" TargetMode="External"/><Relationship Id="rId11" Type="http://schemas.openxmlformats.org/officeDocument/2006/relationships/slide" Target="slide2.xml"/><Relationship Id="rId5" Type="http://schemas.openxmlformats.org/officeDocument/2006/relationships/hyperlink" Target="Tabellen/Fertigungshilsmittel.xlsx" TargetMode="External"/><Relationship Id="rId10" Type="http://schemas.openxmlformats.org/officeDocument/2006/relationships/hyperlink" Target="Tabellen/Lieferanten.xlsx" TargetMode="External"/><Relationship Id="rId4" Type="http://schemas.openxmlformats.org/officeDocument/2006/relationships/hyperlink" Target="Tabellen/Arbeitsplan.xlsx" TargetMode="External"/><Relationship Id="rId9" Type="http://schemas.openxmlformats.org/officeDocument/2006/relationships/hyperlink" Target="Tabellen/Infosatz.xlsx"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slide" Target="slide4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hyperlink" Target="http://help.sap.de/saphelp_sm71_sp08/helpdata/de/3d/03fd3bbf004742e10000000a114084/content.htm?frameset=/de/3d/03fd3bbf004742e10000000a114084/frameset.htm&amp;current_toc=/de/b3/64c33af662c514e10000000a114084/plain.htm&amp;node_id=438&amp;show_children=true#jump438"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slide" Target="slide2.xml"/><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3.png"/><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slide" Target="slide2.xml"/><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9.png"/><Relationship Id="rId4" Type="http://schemas.openxmlformats.org/officeDocument/2006/relationships/image" Target="../media/image128.png"/></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slide" Target="slide2.xml"/><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3.png"/><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slide" Target="slide2.xml"/><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9.png"/><Relationship Id="rId4" Type="http://schemas.openxmlformats.org/officeDocument/2006/relationships/image" Target="../media/image138.png"/></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86.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slide" Target="slide2.xml"/><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50.png"/><Relationship Id="rId4" Type="http://schemas.openxmlformats.org/officeDocument/2006/relationships/image" Target="../media/image149.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8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slide" Target="slide2.xml"/></Relationships>
</file>

<file path=ppt/slides/_rels/slide9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161.png"/></Relationships>
</file>

<file path=ppt/slides/_rels/slide9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63.png"/><Relationship Id="rId7" Type="http://schemas.openxmlformats.org/officeDocument/2006/relationships/image" Target="../media/image2.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8.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9.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97.xml.rels><?xml version="1.0" encoding="UTF-8" standalone="yes"?>
<Relationships xmlns="http://schemas.openxmlformats.org/package/2006/relationships"><Relationship Id="rId3" Type="http://schemas.openxmlformats.org/officeDocument/2006/relationships/hyperlink" Target="Tabellen/Materialstamm.xlsx" TargetMode="External"/><Relationship Id="rId2" Type="http://schemas.openxmlformats.org/officeDocument/2006/relationships/image" Target="../media/image170.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image" Target="../media/image173.png"/></Relationships>
</file>

<file path=ppt/slides/_rels/slide9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540" y="655430"/>
            <a:ext cx="8864920" cy="5760800"/>
          </a:xfrm>
          <a:prstGeom prst="rect">
            <a:avLst/>
          </a:prstGeom>
        </p:spPr>
      </p:pic>
      <p:sp>
        <p:nvSpPr>
          <p:cNvPr id="8" name="Textfeld 7"/>
          <p:cNvSpPr txBox="1"/>
          <p:nvPr/>
        </p:nvSpPr>
        <p:spPr>
          <a:xfrm>
            <a:off x="0" y="0"/>
            <a:ext cx="9144000" cy="438582"/>
          </a:xfrm>
          <a:prstGeom prst="rect">
            <a:avLst/>
          </a:prstGeom>
          <a:solidFill>
            <a:srgbClr val="00B0F0"/>
          </a:solidFill>
        </p:spPr>
        <p:txBody>
          <a:bodyPr wrap="square" lIns="68580" tIns="34290" rIns="68580" bIns="34290" rtlCol="0">
            <a:spAutoFit/>
          </a:bodyPr>
          <a:lstStyle/>
          <a:p>
            <a:pPr algn="ctr"/>
            <a:r>
              <a:rPr lang="de-DE" sz="2400" b="1" dirty="0"/>
              <a:t>Planung und Fertigung von </a:t>
            </a:r>
            <a:r>
              <a:rPr lang="de-DE" sz="2400" b="1" dirty="0" smtClean="0"/>
              <a:t>Industrierobotern                    </a:t>
            </a:r>
            <a:endParaRPr lang="de-DE" sz="2400" b="1"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Deckblatt					Seite 1</a:t>
            </a:r>
            <a:endParaRPr lang="de-DE" sz="1200"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Tree>
    <p:extLst>
      <p:ext uri="{BB962C8B-B14F-4D97-AF65-F5344CB8AC3E}">
        <p14:creationId xmlns:p14="http://schemas.microsoft.com/office/powerpoint/2010/main" val="1670966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3923910" y="3861061"/>
            <a:ext cx="2232311" cy="1074467"/>
          </a:xfrm>
          <a:prstGeom prst="rect">
            <a:avLst/>
          </a:prstGeom>
        </p:spPr>
      </p:pic>
      <p:sp>
        <p:nvSpPr>
          <p:cNvPr id="8" name="Textfeld 7"/>
          <p:cNvSpPr txBox="1"/>
          <p:nvPr/>
        </p:nvSpPr>
        <p:spPr>
          <a:xfrm>
            <a:off x="6383651" y="958164"/>
            <a:ext cx="2520350" cy="284693"/>
          </a:xfrm>
          <a:prstGeom prst="rect">
            <a:avLst/>
          </a:prstGeom>
          <a:solidFill>
            <a:schemeClr val="accent3">
              <a:lumMod val="20000"/>
              <a:lumOff val="80000"/>
            </a:schemeClr>
          </a:solidFill>
          <a:ln w="19050">
            <a:noFill/>
          </a:ln>
        </p:spPr>
        <p:txBody>
          <a:bodyPr wrap="square" lIns="68580" tIns="34290" rIns="68580" bIns="34290" rtlCol="0">
            <a:spAutoFit/>
          </a:bodyPr>
          <a:lstStyle/>
          <a:p>
            <a:r>
              <a:rPr lang="de-DE" b="1" dirty="0" smtClean="0"/>
              <a:t>Remote Login Test - erfolgreich</a:t>
            </a:r>
            <a:endParaRPr lang="de-DE" b="1" dirty="0"/>
          </a:p>
        </p:txBody>
      </p:sp>
      <p:sp>
        <p:nvSpPr>
          <p:cNvPr id="3" name="Textfeld 2"/>
          <p:cNvSpPr txBox="1"/>
          <p:nvPr/>
        </p:nvSpPr>
        <p:spPr>
          <a:xfrm>
            <a:off x="-780" y="0"/>
            <a:ext cx="9144779" cy="461665"/>
          </a:xfrm>
          <a:prstGeom prst="rect">
            <a:avLst/>
          </a:prstGeom>
          <a:solidFill>
            <a:srgbClr val="00B0F0"/>
          </a:solidFill>
        </p:spPr>
        <p:txBody>
          <a:bodyPr wrap="square" rtlCol="0">
            <a:spAutoFit/>
          </a:bodyPr>
          <a:lstStyle/>
          <a:p>
            <a:pPr algn="ctr"/>
            <a:r>
              <a:rPr lang="de-DE" sz="2400" b="1" dirty="0" smtClean="0"/>
              <a:t>Anmeldung &amp; Sicherheit - Einstellungen vornehmen   </a:t>
            </a:r>
            <a:endParaRPr lang="de-DE" sz="2400" b="1"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6143625" cy="48768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301" y="1251143"/>
            <a:ext cx="2171700" cy="15906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3492" y="3622398"/>
            <a:ext cx="2482764" cy="27064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feil nach unten 10"/>
          <p:cNvSpPr/>
          <p:nvPr/>
        </p:nvSpPr>
        <p:spPr>
          <a:xfrm>
            <a:off x="7531437" y="2841818"/>
            <a:ext cx="221987" cy="245944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Rechteck 16"/>
          <p:cNvSpPr/>
          <p:nvPr/>
        </p:nvSpPr>
        <p:spPr>
          <a:xfrm>
            <a:off x="299290" y="1484730"/>
            <a:ext cx="886031" cy="2911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17"/>
          <p:cNvSpPr/>
          <p:nvPr/>
        </p:nvSpPr>
        <p:spPr>
          <a:xfrm>
            <a:off x="703330" y="4149100"/>
            <a:ext cx="1852389" cy="6722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p:cNvSpPr/>
          <p:nvPr/>
        </p:nvSpPr>
        <p:spPr>
          <a:xfrm>
            <a:off x="3815749" y="3311281"/>
            <a:ext cx="1332329"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10</a:t>
            </a:r>
            <a:endParaRPr lang="de-DE" sz="1200" dirty="0"/>
          </a:p>
        </p:txBody>
      </p:sp>
      <p:sp>
        <p:nvSpPr>
          <p:cNvPr id="21" name="Rechteck 20">
            <a:hlinkClick r:id="rId7"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 name="Rechteck 1"/>
          <p:cNvSpPr/>
          <p:nvPr/>
        </p:nvSpPr>
        <p:spPr>
          <a:xfrm>
            <a:off x="270000" y="540000"/>
            <a:ext cx="2837828" cy="338554"/>
          </a:xfrm>
          <a:prstGeom prst="rect">
            <a:avLst/>
          </a:prstGeom>
        </p:spPr>
        <p:txBody>
          <a:bodyPr wrap="none">
            <a:spAutoFit/>
          </a:bodyPr>
          <a:lstStyle/>
          <a:p>
            <a:r>
              <a:rPr lang="de-DE" sz="1600" b="1" dirty="0"/>
              <a:t>Remote Login Test durchführen</a:t>
            </a:r>
            <a:endParaRPr lang="de-DE" sz="1600" dirty="0"/>
          </a:p>
        </p:txBody>
      </p:sp>
    </p:spTree>
    <p:extLst>
      <p:ext uri="{BB962C8B-B14F-4D97-AF65-F5344CB8AC3E}">
        <p14:creationId xmlns:p14="http://schemas.microsoft.com/office/powerpoint/2010/main" val="1170306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8280515" cy="521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1757" y="2492871"/>
            <a:ext cx="4392611" cy="236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251401" y="4293123"/>
            <a:ext cx="2232311" cy="432058"/>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Stammdaten aus Excel Datei anlegen</a:t>
            </a:r>
            <a:endParaRPr lang="de-DE" sz="1200" dirty="0">
              <a:solidFill>
                <a:schemeClr val="tx1"/>
              </a:solidFill>
            </a:endParaRPr>
          </a:p>
        </p:txBody>
      </p:sp>
      <p:cxnSp>
        <p:nvCxnSpPr>
          <p:cNvPr id="14" name="Gerade Verbindung mit Pfeil 13"/>
          <p:cNvCxnSpPr/>
          <p:nvPr/>
        </p:nvCxnSpPr>
        <p:spPr>
          <a:xfrm>
            <a:off x="2195671" y="1628750"/>
            <a:ext cx="0" cy="25923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100</a:t>
            </a:r>
            <a:endParaRPr lang="de-DE" sz="1200" dirty="0"/>
          </a:p>
        </p:txBody>
      </p:sp>
      <p:cxnSp>
        <p:nvCxnSpPr>
          <p:cNvPr id="3" name="Gerade Verbindung 2"/>
          <p:cNvCxnSpPr/>
          <p:nvPr/>
        </p:nvCxnSpPr>
        <p:spPr>
          <a:xfrm>
            <a:off x="1619590" y="1628750"/>
            <a:ext cx="0" cy="2160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a:off x="1619590" y="1844780"/>
            <a:ext cx="3168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4788030" y="1844780"/>
            <a:ext cx="0" cy="6480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flipV="1">
            <a:off x="1008686" y="836640"/>
            <a:ext cx="0" cy="69108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1008686" y="836640"/>
            <a:ext cx="21231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3131800" y="836640"/>
            <a:ext cx="0" cy="331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hteck 18">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 name="Rechteck 1"/>
          <p:cNvSpPr/>
          <p:nvPr/>
        </p:nvSpPr>
        <p:spPr>
          <a:xfrm>
            <a:off x="4499990" y="3933070"/>
            <a:ext cx="136819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p:cNvSpPr txBox="1"/>
          <p:nvPr/>
        </p:nvSpPr>
        <p:spPr>
          <a:xfrm>
            <a:off x="252000" y="540000"/>
            <a:ext cx="8892000" cy="338554"/>
          </a:xfrm>
          <a:prstGeom prst="rect">
            <a:avLst/>
          </a:prstGeom>
          <a:noFill/>
        </p:spPr>
        <p:txBody>
          <a:bodyPr wrap="square" rtlCol="0">
            <a:spAutoFit/>
          </a:bodyPr>
          <a:lstStyle/>
          <a:p>
            <a:r>
              <a:rPr lang="de-DE" sz="1600" b="1" dirty="0" smtClean="0"/>
              <a:t>Stammdaten - Materialstamm anlegen (Rohstoffe, Halbfabrikate, Fertigerzeugnis) - Dispoprofil</a:t>
            </a:r>
            <a:endParaRPr lang="de-DE" sz="1600" b="1" dirty="0"/>
          </a:p>
        </p:txBody>
      </p:sp>
      <p:sp>
        <p:nvSpPr>
          <p:cNvPr id="26" name="Textfeld 25"/>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496965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521110"/>
            <a:ext cx="7753483" cy="496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252000" y="1170000"/>
            <a:ext cx="7753480" cy="393173"/>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hlinkClick r:id="rId2" action="ppaction://hlinkfile"/>
              </a:rPr>
              <a:t>Klicken Sie auf die Tabelle um sich die neu gepflegten Materialstammdaten anzuschauen</a:t>
            </a:r>
            <a:endParaRPr lang="de-DE" dirty="0"/>
          </a:p>
        </p:txBody>
      </p:sp>
      <p:sp>
        <p:nvSpPr>
          <p:cNvPr id="3" name="Pfeil nach links 2">
            <a:hlinkClick r:id="rId2" action="ppaction://hlinkfile"/>
          </p:cNvPr>
          <p:cNvSpPr/>
          <p:nvPr/>
        </p:nvSpPr>
        <p:spPr>
          <a:xfrm>
            <a:off x="8172501" y="3573020"/>
            <a:ext cx="792111" cy="64809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7" name="Textfeld 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0" name="Textfeld 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1" name="Textfeld 1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101</a:t>
            </a:r>
            <a:endParaRPr lang="de-DE" sz="1200" dirty="0"/>
          </a:p>
        </p:txBody>
      </p:sp>
      <p:sp>
        <p:nvSpPr>
          <p:cNvPr id="12" name="Rechteck 11">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3" name="Textfeld 12"/>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anlegen (Rohstoffe, Halbfabrikate, Fertigerzeugnis)</a:t>
            </a:r>
            <a:endParaRPr lang="de-DE" sz="1600" b="1" dirty="0"/>
          </a:p>
        </p:txBody>
      </p:sp>
      <p:sp>
        <p:nvSpPr>
          <p:cNvPr id="15" name="Textfeld 14"/>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1833139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2228851"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20" y="1170000"/>
            <a:ext cx="4693025" cy="272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425" y="4135606"/>
            <a:ext cx="52292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9360" y="1172401"/>
            <a:ext cx="442453" cy="338554"/>
          </a:xfrm>
          <a:prstGeom prst="rect">
            <a:avLst/>
          </a:prstGeom>
          <a:noFill/>
        </p:spPr>
        <p:txBody>
          <a:bodyPr wrap="square" rtlCol="0">
            <a:spAutoFit/>
          </a:bodyPr>
          <a:lstStyle/>
          <a:p>
            <a:r>
              <a:rPr lang="de-DE" sz="1600" b="1" dirty="0" smtClean="0"/>
              <a:t>1.</a:t>
            </a:r>
            <a:endParaRPr lang="de-DE" sz="1600" b="1" dirty="0"/>
          </a:p>
        </p:txBody>
      </p:sp>
      <p:sp>
        <p:nvSpPr>
          <p:cNvPr id="16" name="Textfeld 15"/>
          <p:cNvSpPr txBox="1"/>
          <p:nvPr/>
        </p:nvSpPr>
        <p:spPr>
          <a:xfrm>
            <a:off x="991158" y="4135607"/>
            <a:ext cx="442453" cy="338554"/>
          </a:xfrm>
          <a:prstGeom prst="rect">
            <a:avLst/>
          </a:prstGeom>
          <a:noFill/>
        </p:spPr>
        <p:txBody>
          <a:bodyPr wrap="square" rtlCol="0">
            <a:spAutoFit/>
          </a:bodyPr>
          <a:lstStyle/>
          <a:p>
            <a:r>
              <a:rPr lang="de-DE" sz="1600" b="1" dirty="0"/>
              <a:t>3</a:t>
            </a:r>
            <a:r>
              <a:rPr lang="de-DE" sz="1600" b="1" dirty="0" smtClean="0"/>
              <a:t>.</a:t>
            </a:r>
            <a:endParaRPr lang="de-DE" sz="1600" b="1" dirty="0"/>
          </a:p>
        </p:txBody>
      </p:sp>
      <p:sp>
        <p:nvSpPr>
          <p:cNvPr id="17" name="Textfeld 16"/>
          <p:cNvSpPr txBox="1"/>
          <p:nvPr/>
        </p:nvSpPr>
        <p:spPr>
          <a:xfrm>
            <a:off x="3663976" y="1124681"/>
            <a:ext cx="442453" cy="338554"/>
          </a:xfrm>
          <a:prstGeom prst="rect">
            <a:avLst/>
          </a:prstGeom>
          <a:noFill/>
        </p:spPr>
        <p:txBody>
          <a:bodyPr wrap="square" rtlCol="0">
            <a:spAutoFit/>
          </a:bodyPr>
          <a:lstStyle/>
          <a:p>
            <a:r>
              <a:rPr lang="de-DE" sz="1600" b="1" dirty="0"/>
              <a:t>2</a:t>
            </a:r>
            <a:r>
              <a:rPr lang="de-DE" sz="1600" b="1" dirty="0" smtClean="0"/>
              <a:t>.</a:t>
            </a:r>
            <a:endParaRPr lang="de-DE" sz="1600" b="1" dirty="0"/>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102</a:t>
            </a:r>
            <a:endParaRPr lang="de-DE" sz="1200" dirty="0"/>
          </a:p>
        </p:txBody>
      </p:sp>
      <p:sp>
        <p:nvSpPr>
          <p:cNvPr id="18" name="Rechteck 17">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9" name="Textfeld 18"/>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anlegen (Rohstoffe, Halbfabrikate, Fertigerzeugnis) - Massenpflege</a:t>
            </a:r>
            <a:endParaRPr lang="de-DE" sz="1600" b="1" dirty="0"/>
          </a:p>
        </p:txBody>
      </p:sp>
      <p:sp>
        <p:nvSpPr>
          <p:cNvPr id="20" name="Textfeld 19"/>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547111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1"/>
            <a:ext cx="7992510" cy="527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7" name="Textfeld 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103</a:t>
            </a:r>
            <a:endParaRPr lang="de-DE" sz="1200" dirty="0"/>
          </a:p>
        </p:txBody>
      </p:sp>
      <p:cxnSp>
        <p:nvCxnSpPr>
          <p:cNvPr id="4" name="Gerade Verbindung 3"/>
          <p:cNvCxnSpPr/>
          <p:nvPr/>
        </p:nvCxnSpPr>
        <p:spPr>
          <a:xfrm flipH="1">
            <a:off x="107380" y="2276840"/>
            <a:ext cx="26503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107380" y="2276840"/>
            <a:ext cx="0" cy="5760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107380" y="2852920"/>
            <a:ext cx="439261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hteck 11">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5" name="Textfeld 14"/>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anlegen (Rohstoffe, Halbfabrikate, Fertigerzeugnis) - Massenpflege</a:t>
            </a:r>
            <a:endParaRPr lang="de-DE" sz="1600" b="1" dirty="0"/>
          </a:p>
        </p:txBody>
      </p:sp>
      <p:sp>
        <p:nvSpPr>
          <p:cNvPr id="16" name="Textfeld 15"/>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8681110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484731"/>
            <a:ext cx="4014556" cy="484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1402" y="1170000"/>
            <a:ext cx="4014556" cy="276999"/>
          </a:xfrm>
          <a:prstGeom prst="rect">
            <a:avLst/>
          </a:prstGeom>
          <a:solidFill>
            <a:srgbClr val="E4DCBA"/>
          </a:solidFill>
          <a:ln w="19050">
            <a:noFill/>
          </a:ln>
        </p:spPr>
        <p:txBody>
          <a:bodyPr wrap="square" rtlCol="0">
            <a:spAutoFit/>
          </a:bodyPr>
          <a:lstStyle/>
          <a:p>
            <a:r>
              <a:rPr lang="de-DE" sz="1200" dirty="0" smtClean="0"/>
              <a:t>Unten Spalten markieren und ausführen</a:t>
            </a:r>
            <a:endParaRPr lang="de-DE" sz="12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0" y="1484730"/>
            <a:ext cx="4454304" cy="484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a:xfrm>
            <a:off x="251401" y="3284980"/>
            <a:ext cx="216031" cy="1440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104</a:t>
            </a:r>
            <a:endParaRPr lang="de-DE" sz="1200" dirty="0"/>
          </a:p>
        </p:txBody>
      </p:sp>
      <p:cxnSp>
        <p:nvCxnSpPr>
          <p:cNvPr id="8" name="Gerade Verbindung 7"/>
          <p:cNvCxnSpPr/>
          <p:nvPr/>
        </p:nvCxnSpPr>
        <p:spPr>
          <a:xfrm>
            <a:off x="3131800" y="1360448"/>
            <a:ext cx="0" cy="6283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1403560" y="2384855"/>
            <a:ext cx="216030" cy="18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1" name="Gerade Verbindung 20"/>
          <p:cNvCxnSpPr/>
          <p:nvPr/>
        </p:nvCxnSpPr>
        <p:spPr>
          <a:xfrm flipH="1">
            <a:off x="1511575" y="1988800"/>
            <a:ext cx="16202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1511575" y="1988800"/>
            <a:ext cx="0" cy="3960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flipV="1">
            <a:off x="1907630" y="908651"/>
            <a:ext cx="0" cy="2613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flipH="1">
            <a:off x="48371" y="908650"/>
            <a:ext cx="18592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8369" y="908650"/>
            <a:ext cx="2" cy="24483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48371" y="3356990"/>
            <a:ext cx="20303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2" name="Textfeld 21"/>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anlegen (Rohstoffe, Halbfabrikate, Fertigerzeugnis) - Massenpflege</a:t>
            </a:r>
            <a:endParaRPr lang="de-DE" sz="1600" b="1" dirty="0"/>
          </a:p>
        </p:txBody>
      </p:sp>
      <p:sp>
        <p:nvSpPr>
          <p:cNvPr id="24" name="Textfeld 23"/>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4722260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279914" cy="527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7751783" y="2782955"/>
            <a:ext cx="780131" cy="374451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Pfeil nach unten 2"/>
          <p:cNvSpPr/>
          <p:nvPr/>
        </p:nvSpPr>
        <p:spPr>
          <a:xfrm>
            <a:off x="8030877" y="2308687"/>
            <a:ext cx="396691" cy="3600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7" name="Textfeld 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0" name="Textfeld 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1" name="Textfeld 1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105</a:t>
            </a:r>
            <a:endParaRPr lang="de-DE" sz="1200" dirty="0"/>
          </a:p>
        </p:txBody>
      </p:sp>
      <p:sp>
        <p:nvSpPr>
          <p:cNvPr id="12" name="Rechteck 11">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3" name="Textfeld 12"/>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anlegen (Rohstoffe, Halbfabrikate, Fertigerzeugnis)</a:t>
            </a:r>
            <a:endParaRPr lang="de-DE" sz="1600" b="1" dirty="0"/>
          </a:p>
        </p:txBody>
      </p:sp>
      <p:sp>
        <p:nvSpPr>
          <p:cNvPr id="14" name="Textfeld 13"/>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0297679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252000" y="540000"/>
            <a:ext cx="8100491" cy="338554"/>
          </a:xfrm>
          <a:prstGeom prst="rect">
            <a:avLst/>
          </a:prstGeom>
          <a:noFill/>
        </p:spPr>
        <p:txBody>
          <a:bodyPr wrap="square" rtlCol="0">
            <a:spAutoFit/>
          </a:bodyPr>
          <a:lstStyle/>
          <a:p>
            <a:r>
              <a:rPr lang="de-DE" sz="1600" b="1" dirty="0" smtClean="0"/>
              <a:t>Geschäftsszenarios - Einkauf - Stammdaten anlegen - Einkaufsinfosatz</a:t>
            </a:r>
            <a:endParaRPr lang="de-DE" sz="1600" b="1" dirty="0"/>
          </a:p>
        </p:txBody>
      </p:sp>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34" y="6183021"/>
            <a:ext cx="2782691" cy="231274"/>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1" y="1170000"/>
            <a:ext cx="7344420" cy="486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3949524" y="2779760"/>
            <a:ext cx="43206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106</a:t>
            </a:r>
            <a:endParaRPr lang="de-DE" sz="1200" dirty="0"/>
          </a:p>
        </p:txBody>
      </p:sp>
      <p:cxnSp>
        <p:nvCxnSpPr>
          <p:cNvPr id="5" name="Gerade Verbindung 4"/>
          <p:cNvCxnSpPr/>
          <p:nvPr/>
        </p:nvCxnSpPr>
        <p:spPr>
          <a:xfrm>
            <a:off x="4571999" y="2924930"/>
            <a:ext cx="0" cy="33737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a:endCxn id="23" idx="3"/>
          </p:cNvCxnSpPr>
          <p:nvPr/>
        </p:nvCxnSpPr>
        <p:spPr>
          <a:xfrm flipH="1">
            <a:off x="3078425" y="6298658"/>
            <a:ext cx="1493574"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hteck 12">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cxnSp>
        <p:nvCxnSpPr>
          <p:cNvPr id="6" name="Gerade Verbindung 5"/>
          <p:cNvCxnSpPr>
            <a:stCxn id="2" idx="3"/>
          </p:cNvCxnSpPr>
          <p:nvPr/>
        </p:nvCxnSpPr>
        <p:spPr>
          <a:xfrm>
            <a:off x="4381584" y="2923780"/>
            <a:ext cx="1904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1420481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772771"/>
            <a:ext cx="2457451"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369" y="1772771"/>
            <a:ext cx="4870243" cy="445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2000" y="1170000"/>
            <a:ext cx="5668889" cy="276999"/>
          </a:xfrm>
          <a:prstGeom prst="rect">
            <a:avLst/>
          </a:prstGeom>
          <a:solidFill>
            <a:srgbClr val="E4DCBA"/>
          </a:solidFill>
          <a:ln w="19050">
            <a:noFill/>
          </a:ln>
        </p:spPr>
        <p:txBody>
          <a:bodyPr wrap="square" rtlCol="0">
            <a:spAutoFit/>
          </a:bodyPr>
          <a:lstStyle/>
          <a:p>
            <a:r>
              <a:rPr lang="de-DE" sz="1200" dirty="0" smtClean="0">
                <a:hlinkClick r:id="rId3" action="ppaction://hlinkfile"/>
              </a:rPr>
              <a:t>Klicken Sie auf die Tabelle, um sich die neu angelegten Einkaufsinfosätze anzuschauen</a:t>
            </a:r>
            <a:endParaRPr lang="de-DE" sz="1200" dirty="0"/>
          </a:p>
        </p:txBody>
      </p:sp>
      <p:sp>
        <p:nvSpPr>
          <p:cNvPr id="3" name="Pfeil nach unten 2">
            <a:hlinkClick r:id="rId3" action="ppaction://hlinkfile"/>
          </p:cNvPr>
          <p:cNvSpPr/>
          <p:nvPr/>
        </p:nvSpPr>
        <p:spPr>
          <a:xfrm>
            <a:off x="7380391" y="1134881"/>
            <a:ext cx="539440" cy="49387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107</a:t>
            </a:r>
            <a:endParaRPr lang="de-DE" sz="1200" dirty="0"/>
          </a:p>
        </p:txBody>
      </p:sp>
      <p:sp>
        <p:nvSpPr>
          <p:cNvPr id="13" name="Rechteck 12">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4" name="Textfeld 13"/>
          <p:cNvSpPr txBox="1"/>
          <p:nvPr/>
        </p:nvSpPr>
        <p:spPr>
          <a:xfrm>
            <a:off x="252000" y="540000"/>
            <a:ext cx="8100491" cy="338554"/>
          </a:xfrm>
          <a:prstGeom prst="rect">
            <a:avLst/>
          </a:prstGeom>
          <a:noFill/>
        </p:spPr>
        <p:txBody>
          <a:bodyPr wrap="square" rtlCol="0">
            <a:spAutoFit/>
          </a:bodyPr>
          <a:lstStyle/>
          <a:p>
            <a:r>
              <a:rPr lang="de-DE" sz="1600" b="1" dirty="0" smtClean="0"/>
              <a:t>Geschäftsszenarios - Einkauf - Stammdaten anlegen - Einkaufsinfosatz</a:t>
            </a:r>
            <a:endParaRPr lang="de-DE" sz="1600" b="1" dirty="0"/>
          </a:p>
        </p:txBody>
      </p:sp>
      <p:sp>
        <p:nvSpPr>
          <p:cNvPr id="16" name="Textfeld 15"/>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4501642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252000" y="540000"/>
            <a:ext cx="7338620" cy="338554"/>
          </a:xfrm>
          <a:prstGeom prst="rect">
            <a:avLst/>
          </a:prstGeom>
          <a:noFill/>
        </p:spPr>
        <p:txBody>
          <a:bodyPr wrap="square" rtlCol="0">
            <a:spAutoFit/>
          </a:bodyPr>
          <a:lstStyle/>
          <a:p>
            <a:r>
              <a:rPr lang="de-DE" sz="1600" b="1" dirty="0" smtClean="0"/>
              <a:t>Geschäftsszenarios - Einkauf - Stammdaten anlegen - Lieferantenstammsatz</a:t>
            </a:r>
            <a:endParaRPr lang="de-DE" sz="16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274320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30" y="2420860"/>
            <a:ext cx="5553411" cy="316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7" name="Textfeld 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108</a:t>
            </a:r>
            <a:endParaRPr lang="de-DE" sz="1200" dirty="0"/>
          </a:p>
        </p:txBody>
      </p:sp>
      <p:sp>
        <p:nvSpPr>
          <p:cNvPr id="11" name="Rechteck 10">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2" name="Textfeld 1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4228323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1" y="1170000"/>
            <a:ext cx="8496579" cy="5274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252000" y="540000"/>
            <a:ext cx="6372251" cy="338554"/>
          </a:xfrm>
          <a:prstGeom prst="rect">
            <a:avLst/>
          </a:prstGeom>
          <a:noFill/>
        </p:spPr>
        <p:txBody>
          <a:bodyPr wrap="square" rtlCol="0">
            <a:spAutoFit/>
          </a:bodyPr>
          <a:lstStyle/>
          <a:p>
            <a:r>
              <a:rPr lang="de-DE" sz="1600" b="1" dirty="0" smtClean="0"/>
              <a:t>Geschäftsszenarios - Einkauf - Stammdaten anlegen - Einkäufer </a:t>
            </a:r>
            <a:endParaRPr lang="de-DE" sz="16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109</a:t>
            </a:r>
            <a:endParaRPr lang="de-DE" sz="1200" dirty="0"/>
          </a:p>
        </p:txBody>
      </p:sp>
      <p:sp>
        <p:nvSpPr>
          <p:cNvPr id="10" name="Rechteck 9">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3200" y="3717039"/>
            <a:ext cx="692906" cy="1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671127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51401" y="1170000"/>
            <a:ext cx="7921100" cy="5216076"/>
          </a:xfrm>
          <a:prstGeom prst="rect">
            <a:avLst/>
          </a:prstGeom>
          <a:ln>
            <a:noFill/>
          </a:ln>
        </p:spPr>
      </p:pic>
      <p:sp>
        <p:nvSpPr>
          <p:cNvPr id="2" name="Textfeld 1"/>
          <p:cNvSpPr txBox="1"/>
          <p:nvPr/>
        </p:nvSpPr>
        <p:spPr>
          <a:xfrm>
            <a:off x="1" y="0"/>
            <a:ext cx="9036620" cy="461665"/>
          </a:xfrm>
          <a:prstGeom prst="rect">
            <a:avLst/>
          </a:prstGeom>
          <a:solidFill>
            <a:srgbClr val="00B0F0"/>
          </a:solidFill>
        </p:spPr>
        <p:txBody>
          <a:bodyPr wrap="square" rtlCol="0">
            <a:spAutoFit/>
          </a:bodyPr>
          <a:lstStyle/>
          <a:p>
            <a:pPr algn="ctr"/>
            <a:r>
              <a:rPr lang="de-DE" sz="2400" b="1" dirty="0" smtClean="0"/>
              <a:t>Anlegen des Produktsystems SAP ERP ECC im Solution Manager</a:t>
            </a:r>
            <a:endParaRPr lang="de-DE" sz="2400" b="1" dirty="0"/>
          </a:p>
        </p:txBody>
      </p:sp>
      <p:sp>
        <p:nvSpPr>
          <p:cNvPr id="3" name="Textfeld 2"/>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
        <p:nvSpPr>
          <p:cNvPr id="7" name="Textfeld 6"/>
          <p:cNvSpPr txBox="1"/>
          <p:nvPr/>
        </p:nvSpPr>
        <p:spPr>
          <a:xfrm>
            <a:off x="3644779" y="1476450"/>
            <a:ext cx="4608641" cy="276999"/>
          </a:xfrm>
          <a:prstGeom prst="rect">
            <a:avLst/>
          </a:prstGeom>
          <a:solidFill>
            <a:srgbClr val="E4DCBA"/>
          </a:solidFill>
        </p:spPr>
        <p:txBody>
          <a:bodyPr wrap="square" rtlCol="0">
            <a:spAutoFit/>
          </a:bodyPr>
          <a:lstStyle/>
          <a:p>
            <a:r>
              <a:rPr lang="de-DE" sz="1200" dirty="0"/>
              <a:t>r</a:t>
            </a:r>
            <a:r>
              <a:rPr lang="de-DE" sz="1200" dirty="0" smtClean="0"/>
              <a:t>echte Maustaste – Produktsystem mit Assistenten anlegen</a:t>
            </a:r>
            <a:endParaRPr lang="de-DE" sz="1200"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11</a:t>
            </a:r>
            <a:endParaRPr lang="de-DE" sz="1200" dirty="0"/>
          </a:p>
        </p:txBody>
      </p:sp>
      <p:sp>
        <p:nvSpPr>
          <p:cNvPr id="14" name="Rechteck 13">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cxnSp>
        <p:nvCxnSpPr>
          <p:cNvPr id="16" name="Gewinkelte Verbindung 15"/>
          <p:cNvCxnSpPr/>
          <p:nvPr/>
        </p:nvCxnSpPr>
        <p:spPr>
          <a:xfrm flipV="1">
            <a:off x="1259540" y="1614949"/>
            <a:ext cx="2304320" cy="877921"/>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2152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936" y="1123213"/>
            <a:ext cx="2886783" cy="170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4810" y="1243080"/>
            <a:ext cx="445060" cy="338554"/>
          </a:xfrm>
          <a:prstGeom prst="rect">
            <a:avLst/>
          </a:prstGeom>
          <a:noFill/>
        </p:spPr>
        <p:txBody>
          <a:bodyPr wrap="square" rtlCol="0">
            <a:spAutoFit/>
          </a:bodyPr>
          <a:lstStyle/>
          <a:p>
            <a:r>
              <a:rPr lang="de-DE" sz="1600" b="1" dirty="0" smtClean="0"/>
              <a:t>1.</a:t>
            </a:r>
            <a:endParaRPr lang="de-DE" sz="1600" b="1" dirty="0"/>
          </a:p>
        </p:txBody>
      </p:sp>
      <p:sp>
        <p:nvSpPr>
          <p:cNvPr id="14" name="Textfeld 13"/>
          <p:cNvSpPr txBox="1"/>
          <p:nvPr/>
        </p:nvSpPr>
        <p:spPr>
          <a:xfrm>
            <a:off x="2907741" y="1473913"/>
            <a:ext cx="445060" cy="338554"/>
          </a:xfrm>
          <a:prstGeom prst="rect">
            <a:avLst/>
          </a:prstGeom>
          <a:noFill/>
        </p:spPr>
        <p:txBody>
          <a:bodyPr wrap="square" rtlCol="0">
            <a:spAutoFit/>
          </a:bodyPr>
          <a:lstStyle/>
          <a:p>
            <a:r>
              <a:rPr lang="de-DE" sz="1600" b="1" dirty="0"/>
              <a:t>2</a:t>
            </a:r>
            <a:r>
              <a:rPr lang="de-DE" sz="1600" b="1" dirty="0" smtClean="0"/>
              <a:t>.</a:t>
            </a:r>
            <a:endParaRPr lang="de-DE" sz="1600" b="1"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1931270" cy="88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5504876" y="1130978"/>
            <a:ext cx="445060" cy="338554"/>
          </a:xfrm>
          <a:prstGeom prst="rect">
            <a:avLst/>
          </a:prstGeom>
          <a:noFill/>
        </p:spPr>
        <p:txBody>
          <a:bodyPr wrap="square" rtlCol="0">
            <a:spAutoFit/>
          </a:bodyPr>
          <a:lstStyle/>
          <a:p>
            <a:r>
              <a:rPr lang="de-DE" sz="1600" b="1" dirty="0"/>
              <a:t>3</a:t>
            </a:r>
            <a:r>
              <a:rPr lang="de-DE" sz="1600" b="1" dirty="0" smtClean="0"/>
              <a:t>.</a:t>
            </a:r>
            <a:endParaRPr lang="de-DE" sz="1600" b="1" dirty="0"/>
          </a:p>
        </p:txBody>
      </p:sp>
      <p:sp>
        <p:nvSpPr>
          <p:cNvPr id="15" name="Textfeld 14"/>
          <p:cNvSpPr txBox="1"/>
          <p:nvPr/>
        </p:nvSpPr>
        <p:spPr>
          <a:xfrm>
            <a:off x="252000" y="540000"/>
            <a:ext cx="7092351" cy="338554"/>
          </a:xfrm>
          <a:prstGeom prst="rect">
            <a:avLst/>
          </a:prstGeom>
          <a:noFill/>
        </p:spPr>
        <p:txBody>
          <a:bodyPr wrap="square" rtlCol="0">
            <a:spAutoFit/>
          </a:bodyPr>
          <a:lstStyle/>
          <a:p>
            <a:r>
              <a:rPr lang="de-DE" sz="1600" b="1" dirty="0" smtClean="0"/>
              <a:t>Geschäftsszenarios - Einkauf - Stammdaten anlegen - Einkäufer - Pflege Benutzer</a:t>
            </a:r>
            <a:endParaRPr lang="de-DE" sz="1600" b="1" dirty="0"/>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110</a:t>
            </a:r>
            <a:endParaRPr lang="de-DE" sz="12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3392" y="1354045"/>
            <a:ext cx="2034473" cy="55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Gerade Verbindung mit Pfeil 5"/>
          <p:cNvCxnSpPr/>
          <p:nvPr/>
        </p:nvCxnSpPr>
        <p:spPr>
          <a:xfrm>
            <a:off x="2183270" y="1772770"/>
            <a:ext cx="72447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461" y="2935990"/>
            <a:ext cx="1705724" cy="102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feld 19"/>
          <p:cNvSpPr txBox="1"/>
          <p:nvPr/>
        </p:nvSpPr>
        <p:spPr>
          <a:xfrm>
            <a:off x="272300" y="2962664"/>
            <a:ext cx="517071" cy="338554"/>
          </a:xfrm>
          <a:prstGeom prst="rect">
            <a:avLst/>
          </a:prstGeom>
          <a:noFill/>
        </p:spPr>
        <p:txBody>
          <a:bodyPr wrap="square" rtlCol="0">
            <a:spAutoFit/>
          </a:bodyPr>
          <a:lstStyle/>
          <a:p>
            <a:r>
              <a:rPr lang="de-DE" sz="1600" b="1" dirty="0" smtClean="0"/>
              <a:t>4.</a:t>
            </a:r>
            <a:endParaRPr lang="de-DE" sz="1600" b="1" dirty="0"/>
          </a:p>
        </p:txBody>
      </p:sp>
      <p:cxnSp>
        <p:nvCxnSpPr>
          <p:cNvPr id="8" name="Gerade Verbindung mit Pfeil 7"/>
          <p:cNvCxnSpPr/>
          <p:nvPr/>
        </p:nvCxnSpPr>
        <p:spPr>
          <a:xfrm>
            <a:off x="1259540" y="1935578"/>
            <a:ext cx="0" cy="10004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3719875" y="2962665"/>
            <a:ext cx="517071" cy="338554"/>
          </a:xfrm>
          <a:prstGeom prst="rect">
            <a:avLst/>
          </a:prstGeom>
          <a:noFill/>
        </p:spPr>
        <p:txBody>
          <a:bodyPr wrap="square" rtlCol="0">
            <a:spAutoFit/>
          </a:bodyPr>
          <a:lstStyle/>
          <a:p>
            <a:r>
              <a:rPr lang="de-DE" sz="1600" b="1" dirty="0"/>
              <a:t>5</a:t>
            </a:r>
            <a:r>
              <a:rPr lang="de-DE" sz="1600" b="1" dirty="0" smtClean="0"/>
              <a:t>.</a:t>
            </a:r>
            <a:endParaRPr lang="de-DE" sz="1600" b="1" dirty="0"/>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4016" y="2935990"/>
            <a:ext cx="4662703" cy="349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272300" y="5013220"/>
            <a:ext cx="3498079" cy="461665"/>
          </a:xfrm>
          <a:prstGeom prst="rect">
            <a:avLst/>
          </a:prstGeom>
          <a:solidFill>
            <a:srgbClr val="E4DCBA"/>
          </a:solidFill>
          <a:ln w="19050">
            <a:noFill/>
          </a:ln>
        </p:spPr>
        <p:txBody>
          <a:bodyPr wrap="square" rtlCol="0">
            <a:spAutoFit/>
          </a:bodyPr>
          <a:lstStyle/>
          <a:p>
            <a:r>
              <a:rPr lang="de-DE" sz="1200" dirty="0" smtClean="0">
                <a:hlinkClick r:id="rId8" action="ppaction://hlinkfile"/>
              </a:rPr>
              <a:t>Die Stammdaten der Benutzer wurden von der HR-Abteilung gepflegt. Transaktion SU01</a:t>
            </a:r>
            <a:endParaRPr lang="de-DE" sz="1200" dirty="0"/>
          </a:p>
        </p:txBody>
      </p:sp>
      <p:sp>
        <p:nvSpPr>
          <p:cNvPr id="21" name="Rechteck 20">
            <a:hlinkClick r:id="rId9"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sp>
        <p:nvSpPr>
          <p:cNvPr id="22" name="Textfeld 2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8680253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111</a:t>
            </a:r>
            <a:endParaRPr lang="de-DE" sz="1200" dirty="0"/>
          </a:p>
        </p:txBody>
      </p:sp>
      <p:sp>
        <p:nvSpPr>
          <p:cNvPr id="3" name="Textfeld 2"/>
          <p:cNvSpPr txBox="1"/>
          <p:nvPr/>
        </p:nvSpPr>
        <p:spPr>
          <a:xfrm>
            <a:off x="3366423" y="3026970"/>
            <a:ext cx="1008140" cy="246221"/>
          </a:xfrm>
          <a:prstGeom prst="rect">
            <a:avLst/>
          </a:prstGeom>
          <a:noFill/>
        </p:spPr>
        <p:txBody>
          <a:bodyPr wrap="square" rtlCol="0">
            <a:spAutoFit/>
          </a:bodyPr>
          <a:lstStyle/>
          <a:p>
            <a:r>
              <a:rPr lang="de-DE" sz="1000" dirty="0" smtClean="0"/>
              <a:t>Auswahl mit F4</a:t>
            </a:r>
            <a:endParaRPr lang="de-DE" sz="1000" dirty="0"/>
          </a:p>
        </p:txBody>
      </p:sp>
      <p:cxnSp>
        <p:nvCxnSpPr>
          <p:cNvPr id="5" name="Gerade Verbindung 4"/>
          <p:cNvCxnSpPr/>
          <p:nvPr/>
        </p:nvCxnSpPr>
        <p:spPr>
          <a:xfrm flipH="1">
            <a:off x="2843760" y="3273191"/>
            <a:ext cx="18002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V="1">
            <a:off x="2843760" y="2339787"/>
            <a:ext cx="0" cy="9334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5588155" cy="116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325" y="2514344"/>
            <a:ext cx="3180412" cy="82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726" y="4365130"/>
            <a:ext cx="3498079" cy="191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Gerade Verbindung 16"/>
          <p:cNvCxnSpPr/>
          <p:nvPr/>
        </p:nvCxnSpPr>
        <p:spPr>
          <a:xfrm>
            <a:off x="1008686" y="2339787"/>
            <a:ext cx="0" cy="13772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1008686" y="3717040"/>
            <a:ext cx="21951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2915770" y="4365130"/>
            <a:ext cx="793035" cy="360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2" name="Gerade Verbindung mit Pfeil 21"/>
          <p:cNvCxnSpPr/>
          <p:nvPr/>
        </p:nvCxnSpPr>
        <p:spPr>
          <a:xfrm>
            <a:off x="3203810" y="3717040"/>
            <a:ext cx="0" cy="6480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4372219" y="4365130"/>
            <a:ext cx="4518037" cy="1200329"/>
          </a:xfrm>
          <a:prstGeom prst="rect">
            <a:avLst/>
          </a:prstGeom>
          <a:solidFill>
            <a:srgbClr val="E4DCBA"/>
          </a:solidFill>
          <a:ln w="19050">
            <a:noFill/>
          </a:ln>
        </p:spPr>
        <p:txBody>
          <a:bodyPr wrap="square" rtlCol="0">
            <a:spAutoFit/>
          </a:bodyPr>
          <a:lstStyle/>
          <a:p>
            <a:r>
              <a:rPr lang="de-DE" sz="1200" dirty="0" smtClean="0"/>
              <a:t>In diesem Beispiel habe ich den Einkäufer Max Frisch eine bereits vorhandene Rolle zugeordnet. Daraus ergibt sich sein Einstiegsbildschirm.</a:t>
            </a:r>
          </a:p>
          <a:p>
            <a:r>
              <a:rPr lang="de-DE" sz="1200" dirty="0" smtClean="0"/>
              <a:t>Es können vorhandene Rollen und Profile dem Benutzer zugeordnet werden, bzw. neu angelegt werden. Siehe nächste Folie -&gt;Transaktion PFCG </a:t>
            </a:r>
            <a:endParaRPr lang="de-DE" sz="1200" dirty="0"/>
          </a:p>
        </p:txBody>
      </p:sp>
      <p:cxnSp>
        <p:nvCxnSpPr>
          <p:cNvPr id="27" name="Gerade Verbindung mit Pfeil 26"/>
          <p:cNvCxnSpPr>
            <a:endCxn id="20" idx="3"/>
          </p:cNvCxnSpPr>
          <p:nvPr/>
        </p:nvCxnSpPr>
        <p:spPr>
          <a:xfrm flipH="1">
            <a:off x="3708805" y="4545155"/>
            <a:ext cx="663414"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4" name="Textfeld 23"/>
          <p:cNvSpPr txBox="1"/>
          <p:nvPr/>
        </p:nvSpPr>
        <p:spPr>
          <a:xfrm>
            <a:off x="252000" y="540000"/>
            <a:ext cx="7092351" cy="338554"/>
          </a:xfrm>
          <a:prstGeom prst="rect">
            <a:avLst/>
          </a:prstGeom>
          <a:noFill/>
        </p:spPr>
        <p:txBody>
          <a:bodyPr wrap="square" rtlCol="0">
            <a:spAutoFit/>
          </a:bodyPr>
          <a:lstStyle/>
          <a:p>
            <a:r>
              <a:rPr lang="de-DE" sz="1600" b="1" dirty="0" smtClean="0"/>
              <a:t>Geschäftsszenarios - Einkauf - Stammdaten anlegen - Einkäufer - Pflege Benutzer</a:t>
            </a:r>
            <a:endParaRPr lang="de-DE" sz="1600" b="1" dirty="0"/>
          </a:p>
        </p:txBody>
      </p:sp>
      <p:sp>
        <p:nvSpPr>
          <p:cNvPr id="25" name="Textfeld 24"/>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06363283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112</a:t>
            </a:r>
            <a:endParaRPr lang="de-DE" sz="1200" dirty="0"/>
          </a:p>
        </p:txBody>
      </p:sp>
      <p:sp>
        <p:nvSpPr>
          <p:cNvPr id="10" name="Textfeld 9"/>
          <p:cNvSpPr txBox="1"/>
          <p:nvPr/>
        </p:nvSpPr>
        <p:spPr>
          <a:xfrm>
            <a:off x="252000" y="540000"/>
            <a:ext cx="8316521" cy="584775"/>
          </a:xfrm>
          <a:prstGeom prst="rect">
            <a:avLst/>
          </a:prstGeom>
          <a:noFill/>
        </p:spPr>
        <p:txBody>
          <a:bodyPr wrap="square" rtlCol="0">
            <a:spAutoFit/>
          </a:bodyPr>
          <a:lstStyle/>
          <a:p>
            <a:r>
              <a:rPr lang="de-DE" sz="1600" b="1" dirty="0" smtClean="0"/>
              <a:t>Geschäftsszenarios - Produktion Industrieroboter - Organisationseinheiten - Disponent - über Profilgenerator  anlegen - Transaktion PFCG</a:t>
            </a:r>
            <a:endParaRPr lang="de-DE" sz="16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927" y="1110358"/>
            <a:ext cx="52673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2581" y="1170000"/>
            <a:ext cx="1512210" cy="276999"/>
          </a:xfrm>
          <a:prstGeom prst="rect">
            <a:avLst/>
          </a:prstGeom>
          <a:solidFill>
            <a:srgbClr val="E4DCBA"/>
          </a:solidFill>
          <a:ln w="19050">
            <a:noFill/>
          </a:ln>
        </p:spPr>
        <p:txBody>
          <a:bodyPr wrap="square" rtlCol="0">
            <a:spAutoFit/>
          </a:bodyPr>
          <a:lstStyle/>
          <a:p>
            <a:r>
              <a:rPr lang="de-DE" sz="1200" b="1" dirty="0" smtClean="0"/>
              <a:t>Transaktion PFCG</a:t>
            </a:r>
            <a:endParaRPr lang="de-DE" sz="1200" b="1" dirty="0"/>
          </a:p>
        </p:txBody>
      </p:sp>
      <p:sp>
        <p:nvSpPr>
          <p:cNvPr id="5" name="Textfeld 4"/>
          <p:cNvSpPr txBox="1"/>
          <p:nvPr/>
        </p:nvSpPr>
        <p:spPr>
          <a:xfrm>
            <a:off x="6193590" y="2411578"/>
            <a:ext cx="1691599" cy="646331"/>
          </a:xfrm>
          <a:prstGeom prst="rect">
            <a:avLst/>
          </a:prstGeom>
          <a:solidFill>
            <a:srgbClr val="E4DCBA"/>
          </a:solidFill>
          <a:ln w="19050">
            <a:noFill/>
          </a:ln>
        </p:spPr>
        <p:txBody>
          <a:bodyPr wrap="square" rtlCol="0">
            <a:spAutoFit/>
          </a:bodyPr>
          <a:lstStyle/>
          <a:p>
            <a:r>
              <a:rPr lang="de-DE" sz="1200" dirty="0" smtClean="0"/>
              <a:t>Es gibt verschiedene </a:t>
            </a:r>
          </a:p>
          <a:p>
            <a:r>
              <a:rPr lang="de-DE" sz="1200" dirty="0" smtClean="0"/>
              <a:t>Möglichkeiten das </a:t>
            </a:r>
          </a:p>
          <a:p>
            <a:r>
              <a:rPr lang="de-DE" sz="1200" dirty="0" smtClean="0"/>
              <a:t>Menü einzurichten</a:t>
            </a:r>
            <a:endParaRPr lang="de-DE" sz="1200"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81" y="4176210"/>
            <a:ext cx="2483370" cy="214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eck 23"/>
          <p:cNvSpPr/>
          <p:nvPr/>
        </p:nvSpPr>
        <p:spPr>
          <a:xfrm>
            <a:off x="611450" y="5589300"/>
            <a:ext cx="1656230" cy="46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72" name="Textfeld 3071"/>
          <p:cNvSpPr txBox="1"/>
          <p:nvPr/>
        </p:nvSpPr>
        <p:spPr>
          <a:xfrm>
            <a:off x="2843759" y="4109733"/>
            <a:ext cx="2648267" cy="246221"/>
          </a:xfrm>
          <a:prstGeom prst="rect">
            <a:avLst/>
          </a:prstGeom>
          <a:noFill/>
        </p:spPr>
        <p:txBody>
          <a:bodyPr wrap="square" rtlCol="0">
            <a:spAutoFit/>
          </a:bodyPr>
          <a:lstStyle/>
          <a:p>
            <a:r>
              <a:rPr lang="de-DE" sz="1000" dirty="0" smtClean="0"/>
              <a:t>Menüauswahl für den Disponenten</a:t>
            </a:r>
            <a:endParaRPr lang="de-DE" sz="1000" dirty="0"/>
          </a:p>
        </p:txBody>
      </p:sp>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590" y="4683361"/>
            <a:ext cx="3525030" cy="165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6" name="Textfeld 3095"/>
          <p:cNvSpPr txBox="1"/>
          <p:nvPr/>
        </p:nvSpPr>
        <p:spPr>
          <a:xfrm>
            <a:off x="3055676" y="5577079"/>
            <a:ext cx="1784146" cy="246221"/>
          </a:xfrm>
          <a:prstGeom prst="rect">
            <a:avLst/>
          </a:prstGeom>
          <a:noFill/>
        </p:spPr>
        <p:txBody>
          <a:bodyPr wrap="square" rtlCol="0">
            <a:spAutoFit/>
          </a:bodyPr>
          <a:lstStyle/>
          <a:p>
            <a:r>
              <a:rPr lang="de-DE" sz="1000" dirty="0" smtClean="0"/>
              <a:t>Startmenü Gerd Müller</a:t>
            </a:r>
            <a:endParaRPr lang="de-DE" sz="1000" dirty="0"/>
          </a:p>
        </p:txBody>
      </p:sp>
      <p:pic>
        <p:nvPicPr>
          <p:cNvPr id="309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957" y="1732505"/>
            <a:ext cx="5641224" cy="21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09" name="Gerade Verbindung mit Pfeil 3108"/>
          <p:cNvCxnSpPr/>
          <p:nvPr/>
        </p:nvCxnSpPr>
        <p:spPr>
          <a:xfrm>
            <a:off x="372414" y="1533110"/>
            <a:ext cx="0" cy="1993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13" name="Gerade Verbindung mit Pfeil 3112"/>
          <p:cNvCxnSpPr>
            <a:stCxn id="5" idx="1"/>
          </p:cNvCxnSpPr>
          <p:nvPr/>
        </p:nvCxnSpPr>
        <p:spPr>
          <a:xfrm flipH="1" flipV="1">
            <a:off x="5940192" y="2734743"/>
            <a:ext cx="253398"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1580" y="4324803"/>
            <a:ext cx="1910152" cy="79289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16" name="Rechteck 3115"/>
          <p:cNvSpPr/>
          <p:nvPr/>
        </p:nvSpPr>
        <p:spPr>
          <a:xfrm>
            <a:off x="4344272" y="4324803"/>
            <a:ext cx="407874" cy="1347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22" name="Textfeld 3121"/>
          <p:cNvSpPr txBox="1"/>
          <p:nvPr/>
        </p:nvSpPr>
        <p:spPr>
          <a:xfrm>
            <a:off x="6193590" y="1732505"/>
            <a:ext cx="1691599" cy="276999"/>
          </a:xfrm>
          <a:prstGeom prst="rect">
            <a:avLst/>
          </a:prstGeom>
          <a:solidFill>
            <a:srgbClr val="E4DCBA"/>
          </a:solidFill>
          <a:ln w="19050">
            <a:noFill/>
          </a:ln>
        </p:spPr>
        <p:txBody>
          <a:bodyPr wrap="square" rtlCol="0">
            <a:spAutoFit/>
          </a:bodyPr>
          <a:lstStyle/>
          <a:p>
            <a:r>
              <a:rPr lang="de-DE" sz="1200" dirty="0" smtClean="0"/>
              <a:t>Benutzer zuordnen</a:t>
            </a:r>
            <a:endParaRPr lang="de-DE" sz="1200" dirty="0"/>
          </a:p>
        </p:txBody>
      </p:sp>
      <p:sp>
        <p:nvSpPr>
          <p:cNvPr id="3123" name="Textfeld 3122"/>
          <p:cNvSpPr txBox="1"/>
          <p:nvPr/>
        </p:nvSpPr>
        <p:spPr>
          <a:xfrm>
            <a:off x="5940191" y="3471456"/>
            <a:ext cx="3096429" cy="646331"/>
          </a:xfrm>
          <a:prstGeom prst="rect">
            <a:avLst/>
          </a:prstGeom>
          <a:solidFill>
            <a:srgbClr val="E4DCBA"/>
          </a:solidFill>
          <a:ln w="19050">
            <a:noFill/>
          </a:ln>
        </p:spPr>
        <p:txBody>
          <a:bodyPr wrap="square" rtlCol="0">
            <a:spAutoFit/>
          </a:bodyPr>
          <a:lstStyle/>
          <a:p>
            <a:r>
              <a:rPr lang="de-DE" sz="1200" dirty="0" smtClean="0"/>
              <a:t>Profilnamen vorschlagen lassen -&gt; Berechtigungsdaten ändern, pflegen -&gt;</a:t>
            </a:r>
          </a:p>
          <a:p>
            <a:r>
              <a:rPr lang="de-DE" sz="1200" dirty="0"/>
              <a:t>g</a:t>
            </a:r>
            <a:r>
              <a:rPr lang="de-DE" sz="1200" dirty="0" smtClean="0"/>
              <a:t>enerieren, speichern</a:t>
            </a:r>
            <a:endParaRPr lang="de-DE" sz="1200" dirty="0"/>
          </a:p>
        </p:txBody>
      </p:sp>
      <p:cxnSp>
        <p:nvCxnSpPr>
          <p:cNvPr id="3127" name="Gerade Verbindung 3126"/>
          <p:cNvCxnSpPr>
            <a:stCxn id="3123" idx="1"/>
          </p:cNvCxnSpPr>
          <p:nvPr/>
        </p:nvCxnSpPr>
        <p:spPr>
          <a:xfrm flipH="1">
            <a:off x="2195671" y="3794622"/>
            <a:ext cx="3744520" cy="46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31" name="Gerade Verbindung mit Pfeil 3130"/>
          <p:cNvCxnSpPr/>
          <p:nvPr/>
        </p:nvCxnSpPr>
        <p:spPr>
          <a:xfrm flipV="1">
            <a:off x="2195670" y="2564880"/>
            <a:ext cx="0" cy="12759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33" name="Gerade Verbindung mit Pfeil 3132"/>
          <p:cNvCxnSpPr/>
          <p:nvPr/>
        </p:nvCxnSpPr>
        <p:spPr>
          <a:xfrm>
            <a:off x="4067930" y="2830461"/>
            <a:ext cx="0" cy="12792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35" name="Gerade Verbindung mit Pfeil 3134"/>
          <p:cNvCxnSpPr>
            <a:stCxn id="3072" idx="1"/>
          </p:cNvCxnSpPr>
          <p:nvPr/>
        </p:nvCxnSpPr>
        <p:spPr>
          <a:xfrm flipH="1" flipV="1">
            <a:off x="755470" y="4232843"/>
            <a:ext cx="2088289"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37" name="Gerade Verbindung 3136"/>
          <p:cNvCxnSpPr>
            <a:stCxn id="24" idx="3"/>
          </p:cNvCxnSpPr>
          <p:nvPr/>
        </p:nvCxnSpPr>
        <p:spPr>
          <a:xfrm>
            <a:off x="2267680" y="5823300"/>
            <a:ext cx="27363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39" name="Gerade Verbindung 3138"/>
          <p:cNvCxnSpPr/>
          <p:nvPr/>
        </p:nvCxnSpPr>
        <p:spPr>
          <a:xfrm flipV="1">
            <a:off x="5004060" y="4869200"/>
            <a:ext cx="0" cy="9541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41" name="Gerade Verbindung mit Pfeil 3140"/>
          <p:cNvCxnSpPr/>
          <p:nvPr/>
        </p:nvCxnSpPr>
        <p:spPr>
          <a:xfrm>
            <a:off x="5004060" y="4869200"/>
            <a:ext cx="43206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43" name="Gerade Verbindung 3142"/>
          <p:cNvCxnSpPr>
            <a:stCxn id="3122" idx="1"/>
          </p:cNvCxnSpPr>
          <p:nvPr/>
        </p:nvCxnSpPr>
        <p:spPr>
          <a:xfrm flipH="1">
            <a:off x="2735952" y="1871005"/>
            <a:ext cx="3457638" cy="153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45" name="Gerade Verbindung mit Pfeil 3144"/>
          <p:cNvCxnSpPr/>
          <p:nvPr/>
        </p:nvCxnSpPr>
        <p:spPr>
          <a:xfrm>
            <a:off x="2735951" y="1886394"/>
            <a:ext cx="0" cy="5251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rade Verbindung 5"/>
          <p:cNvCxnSpPr>
            <a:stCxn id="24" idx="1"/>
          </p:cNvCxnSpPr>
          <p:nvPr/>
        </p:nvCxnSpPr>
        <p:spPr>
          <a:xfrm flipH="1">
            <a:off x="107380" y="5823300"/>
            <a:ext cx="5040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V="1">
            <a:off x="107380" y="3645030"/>
            <a:ext cx="0" cy="21782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107380" y="3645030"/>
            <a:ext cx="50407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Rechteck 3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cxnSp>
        <p:nvCxnSpPr>
          <p:cNvPr id="20" name="Gerade Verbindung mit Pfeil 19"/>
          <p:cNvCxnSpPr>
            <a:stCxn id="2" idx="3"/>
          </p:cNvCxnSpPr>
          <p:nvPr/>
        </p:nvCxnSpPr>
        <p:spPr>
          <a:xfrm>
            <a:off x="1764791" y="1308500"/>
            <a:ext cx="1282778" cy="1538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372414" y="1533110"/>
            <a:ext cx="28313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feld 5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4259545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919830" cy="530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872790" y="3824535"/>
            <a:ext cx="1944271" cy="88211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4644010" y="3699043"/>
            <a:ext cx="792111" cy="276999"/>
          </a:xfrm>
          <a:prstGeom prst="rect">
            <a:avLst/>
          </a:prstGeom>
          <a:solidFill>
            <a:srgbClr val="E4DCBA"/>
          </a:solidFill>
          <a:ln w="19050">
            <a:noFill/>
          </a:ln>
        </p:spPr>
        <p:txBody>
          <a:bodyPr wrap="square" rtlCol="0">
            <a:spAutoFit/>
          </a:bodyPr>
          <a:lstStyle/>
          <a:p>
            <a:r>
              <a:rPr lang="de-DE" sz="1200" dirty="0" smtClean="0"/>
              <a:t>pflegen</a:t>
            </a:r>
            <a:endParaRPr lang="de-DE" sz="1200" dirty="0"/>
          </a:p>
        </p:txBody>
      </p:sp>
      <p:sp>
        <p:nvSpPr>
          <p:cNvPr id="4" name="Pfeil nach oben 3"/>
          <p:cNvSpPr/>
          <p:nvPr/>
        </p:nvSpPr>
        <p:spPr>
          <a:xfrm>
            <a:off x="4794278" y="3318228"/>
            <a:ext cx="276220" cy="3600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Abgerundetes Rechteck 13"/>
          <p:cNvSpPr/>
          <p:nvPr/>
        </p:nvSpPr>
        <p:spPr>
          <a:xfrm>
            <a:off x="7366359" y="2052862"/>
            <a:ext cx="972656" cy="24202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p:cNvSpPr txBox="1"/>
          <p:nvPr/>
        </p:nvSpPr>
        <p:spPr>
          <a:xfrm>
            <a:off x="252000" y="540000"/>
            <a:ext cx="7919830" cy="338554"/>
          </a:xfrm>
          <a:prstGeom prst="rect">
            <a:avLst/>
          </a:prstGeom>
          <a:noFill/>
        </p:spPr>
        <p:txBody>
          <a:bodyPr wrap="square" rtlCol="0">
            <a:spAutoFit/>
          </a:bodyPr>
          <a:lstStyle/>
          <a:p>
            <a:r>
              <a:rPr lang="de-DE" sz="1600" b="1" dirty="0" smtClean="0"/>
              <a:t>Geschäftsszenarios - Produktion Industrieroboter - Organisationseinheiten - Disponent</a:t>
            </a:r>
            <a:endParaRPr lang="de-DE" sz="1600" b="1"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113</a:t>
            </a:r>
            <a:endParaRPr lang="de-DE" sz="1200" dirty="0"/>
          </a:p>
        </p:txBody>
      </p: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7" name="Textfeld 16"/>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9034184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152" y="1194729"/>
            <a:ext cx="743105" cy="338554"/>
          </a:xfrm>
          <a:prstGeom prst="rect">
            <a:avLst/>
          </a:prstGeom>
          <a:noFill/>
        </p:spPr>
        <p:txBody>
          <a:bodyPr wrap="square" rtlCol="0">
            <a:spAutoFit/>
          </a:bodyPr>
          <a:lstStyle/>
          <a:p>
            <a:r>
              <a:rPr lang="de-DE" sz="1600" b="1" dirty="0" smtClean="0"/>
              <a:t>1.</a:t>
            </a:r>
            <a:endParaRPr lang="de-DE" sz="1600" b="1" dirty="0"/>
          </a:p>
        </p:txBody>
      </p:sp>
      <p:sp>
        <p:nvSpPr>
          <p:cNvPr id="17" name="Textfeld 16"/>
          <p:cNvSpPr txBox="1"/>
          <p:nvPr/>
        </p:nvSpPr>
        <p:spPr>
          <a:xfrm>
            <a:off x="5140793" y="1171404"/>
            <a:ext cx="743105" cy="338554"/>
          </a:xfrm>
          <a:prstGeom prst="rect">
            <a:avLst/>
          </a:prstGeom>
          <a:noFill/>
        </p:spPr>
        <p:txBody>
          <a:bodyPr wrap="square" rtlCol="0">
            <a:spAutoFit/>
          </a:bodyPr>
          <a:lstStyle/>
          <a:p>
            <a:r>
              <a:rPr lang="de-DE" sz="1600" b="1" dirty="0"/>
              <a:t>2</a:t>
            </a:r>
            <a:r>
              <a:rPr lang="de-DE" sz="1600" b="1" dirty="0" smtClean="0"/>
              <a:t>.</a:t>
            </a:r>
            <a:endParaRPr lang="de-DE" sz="1600" b="1" dirty="0"/>
          </a:p>
        </p:txBody>
      </p:sp>
      <p:sp>
        <p:nvSpPr>
          <p:cNvPr id="18" name="Textfeld 17"/>
          <p:cNvSpPr txBox="1"/>
          <p:nvPr/>
        </p:nvSpPr>
        <p:spPr>
          <a:xfrm>
            <a:off x="5470531" y="1935254"/>
            <a:ext cx="743105" cy="338554"/>
          </a:xfrm>
          <a:prstGeom prst="rect">
            <a:avLst/>
          </a:prstGeom>
          <a:noFill/>
        </p:spPr>
        <p:txBody>
          <a:bodyPr wrap="square" rtlCol="0">
            <a:spAutoFit/>
          </a:bodyPr>
          <a:lstStyle/>
          <a:p>
            <a:r>
              <a:rPr lang="de-DE" sz="1600" b="1" dirty="0"/>
              <a:t>3</a:t>
            </a:r>
            <a:r>
              <a:rPr lang="de-DE" sz="1600" b="1" dirty="0" smtClean="0"/>
              <a:t>.</a:t>
            </a:r>
            <a:endParaRPr lang="de-DE" sz="1600" b="1" dirty="0"/>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8806" y="1170000"/>
            <a:ext cx="33623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080" y="1935253"/>
            <a:ext cx="3067051"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571" y="3219262"/>
            <a:ext cx="49911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6" y="4514239"/>
            <a:ext cx="46196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000" y="1170000"/>
            <a:ext cx="286702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feld 25"/>
          <p:cNvSpPr txBox="1"/>
          <p:nvPr/>
        </p:nvSpPr>
        <p:spPr>
          <a:xfrm>
            <a:off x="3512018" y="3219262"/>
            <a:ext cx="743105" cy="338554"/>
          </a:xfrm>
          <a:prstGeom prst="rect">
            <a:avLst/>
          </a:prstGeom>
          <a:noFill/>
        </p:spPr>
        <p:txBody>
          <a:bodyPr wrap="square" rtlCol="0">
            <a:spAutoFit/>
          </a:bodyPr>
          <a:lstStyle/>
          <a:p>
            <a:r>
              <a:rPr lang="de-DE" sz="1600" b="1" dirty="0"/>
              <a:t>4</a:t>
            </a:r>
            <a:r>
              <a:rPr lang="de-DE" sz="1600" b="1" dirty="0" smtClean="0"/>
              <a:t>.</a:t>
            </a:r>
            <a:endParaRPr lang="de-DE" sz="1600" b="1" dirty="0"/>
          </a:p>
        </p:txBody>
      </p:sp>
      <p:sp>
        <p:nvSpPr>
          <p:cNvPr id="27" name="Textfeld 26"/>
          <p:cNvSpPr txBox="1"/>
          <p:nvPr/>
        </p:nvSpPr>
        <p:spPr>
          <a:xfrm>
            <a:off x="479353" y="4514239"/>
            <a:ext cx="743105" cy="338554"/>
          </a:xfrm>
          <a:prstGeom prst="rect">
            <a:avLst/>
          </a:prstGeom>
          <a:noFill/>
        </p:spPr>
        <p:txBody>
          <a:bodyPr wrap="square" rtlCol="0">
            <a:spAutoFit/>
          </a:bodyPr>
          <a:lstStyle/>
          <a:p>
            <a:r>
              <a:rPr lang="de-DE" sz="1600" b="1" dirty="0"/>
              <a:t>5</a:t>
            </a:r>
            <a:r>
              <a:rPr lang="de-DE" sz="1600" b="1" dirty="0" smtClean="0"/>
              <a:t>.</a:t>
            </a:r>
            <a:endParaRPr lang="de-DE" sz="1600" b="1" dirty="0"/>
          </a:p>
        </p:txBody>
      </p:sp>
      <p:sp>
        <p:nvSpPr>
          <p:cNvPr id="19" name="Textfeld 18"/>
          <p:cNvSpPr txBox="1"/>
          <p:nvPr/>
        </p:nvSpPr>
        <p:spPr>
          <a:xfrm>
            <a:off x="252000" y="540000"/>
            <a:ext cx="8748581" cy="338554"/>
          </a:xfrm>
          <a:prstGeom prst="rect">
            <a:avLst/>
          </a:prstGeom>
          <a:noFill/>
        </p:spPr>
        <p:txBody>
          <a:bodyPr wrap="square" rtlCol="0">
            <a:spAutoFit/>
          </a:bodyPr>
          <a:lstStyle/>
          <a:p>
            <a:r>
              <a:rPr lang="de-DE" sz="1600" b="1" dirty="0" smtClean="0"/>
              <a:t>Geschäftsszenarios - Produktion Industrieroboter - Organisationseinheiten - Disponenten festlegen </a:t>
            </a:r>
            <a:endParaRPr lang="de-DE" sz="1600" b="1" dirty="0"/>
          </a:p>
        </p:txBody>
      </p:sp>
      <p:pic>
        <p:nvPicPr>
          <p:cNvPr id="13" name="Grafi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114</a:t>
            </a:r>
            <a:endParaRPr lang="de-DE" sz="1200" dirty="0"/>
          </a:p>
        </p:txBody>
      </p: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3" name="Textfeld 2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15370654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22" y="1319515"/>
            <a:ext cx="4949319" cy="1113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00" y="1170000"/>
            <a:ext cx="2614309" cy="138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00" y="2737073"/>
            <a:ext cx="2614309" cy="936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21" y="2563721"/>
            <a:ext cx="3168441" cy="112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999" y="3857552"/>
            <a:ext cx="2614309" cy="105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920" y="3925216"/>
            <a:ext cx="2993005" cy="96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5920" y="5085230"/>
            <a:ext cx="4440072" cy="120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99" y="5083713"/>
            <a:ext cx="3348015" cy="120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252000" y="540000"/>
            <a:ext cx="8676571" cy="584775"/>
          </a:xfrm>
          <a:prstGeom prst="rect">
            <a:avLst/>
          </a:prstGeom>
          <a:noFill/>
        </p:spPr>
        <p:txBody>
          <a:bodyPr wrap="square" rtlCol="0">
            <a:spAutoFit/>
          </a:bodyPr>
          <a:lstStyle/>
          <a:p>
            <a:r>
              <a:rPr lang="de-DE" sz="1600" b="1" dirty="0" smtClean="0"/>
              <a:t>Geschäftsszenarios - Produktion Industrieroboter - Organisationseinheiten - Fertigungssteuerer, Kapazitätsplaner, Planergruppe, Arbeitsplatzverantwortlichen festlegen      </a:t>
            </a:r>
            <a:endParaRPr lang="de-DE" sz="1600" b="1" dirty="0"/>
          </a:p>
        </p:txBody>
      </p:sp>
      <p:pic>
        <p:nvPicPr>
          <p:cNvPr id="11" name="Grafik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115</a:t>
            </a:r>
            <a:endParaRPr lang="de-DE" sz="1200" dirty="0"/>
          </a:p>
        </p:txBody>
      </p: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2" action="ppaction://hlinksldjump"/>
              </a:rPr>
              <a:t>Inhaltsverzeichnis</a:t>
            </a:r>
            <a:endParaRPr lang="de-DE" dirty="0">
              <a:solidFill>
                <a:schemeClr val="tx1"/>
              </a:solidFill>
            </a:endParaRPr>
          </a:p>
        </p:txBody>
      </p:sp>
      <p:sp>
        <p:nvSpPr>
          <p:cNvPr id="19" name="Textfeld 1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0576916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268700"/>
            <a:ext cx="8667871" cy="504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8172500" y="2204830"/>
            <a:ext cx="74677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585337" y="3212970"/>
            <a:ext cx="1066815" cy="13681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Pfeil nach unten 3"/>
          <p:cNvSpPr/>
          <p:nvPr/>
        </p:nvSpPr>
        <p:spPr>
          <a:xfrm>
            <a:off x="4916819" y="4653170"/>
            <a:ext cx="402723" cy="64809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4750515" y="5301260"/>
            <a:ext cx="735332" cy="307777"/>
          </a:xfrm>
          <a:prstGeom prst="rect">
            <a:avLst/>
          </a:prstGeom>
          <a:solidFill>
            <a:srgbClr val="E4DCBA"/>
          </a:solidFill>
          <a:ln w="19050">
            <a:noFill/>
          </a:ln>
        </p:spPr>
        <p:txBody>
          <a:bodyPr wrap="square" rtlCol="0">
            <a:spAutoFit/>
          </a:bodyPr>
          <a:lstStyle/>
          <a:p>
            <a:r>
              <a:rPr lang="de-DE" dirty="0" smtClean="0"/>
              <a:t>pflegen</a:t>
            </a:r>
            <a:endParaRPr lang="de-DE" dirty="0"/>
          </a:p>
        </p:txBody>
      </p:sp>
      <p:sp>
        <p:nvSpPr>
          <p:cNvPr id="6" name="Rechteck 5"/>
          <p:cNvSpPr/>
          <p:nvPr/>
        </p:nvSpPr>
        <p:spPr>
          <a:xfrm>
            <a:off x="827481" y="3501010"/>
            <a:ext cx="1872260" cy="12961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116</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8" name="Textfeld 17"/>
          <p:cNvSpPr txBox="1"/>
          <p:nvPr/>
        </p:nvSpPr>
        <p:spPr>
          <a:xfrm>
            <a:off x="252000" y="540000"/>
            <a:ext cx="8857230" cy="584775"/>
          </a:xfrm>
          <a:prstGeom prst="rect">
            <a:avLst/>
          </a:prstGeom>
          <a:noFill/>
        </p:spPr>
        <p:txBody>
          <a:bodyPr wrap="square" rtlCol="0">
            <a:spAutoFit/>
          </a:bodyPr>
          <a:lstStyle/>
          <a:p>
            <a:r>
              <a:rPr lang="de-DE" sz="1600" b="1" dirty="0" smtClean="0"/>
              <a:t>Geschäftsszenarios - Produktion Industrieroboter - Stammdaten - Materialstückliste, Arbeitsplatz, Arbeitsplan, Kapazität, Schichtprogramm ,Fertigungshilfsmittel, </a:t>
            </a:r>
            <a:r>
              <a:rPr lang="de-DE" sz="1600" b="1" dirty="0"/>
              <a:t>Grobplanungsprofil</a:t>
            </a:r>
          </a:p>
        </p:txBody>
      </p:sp>
    </p:spTree>
    <p:extLst>
      <p:ext uri="{BB962C8B-B14F-4D97-AF65-F5344CB8AC3E}">
        <p14:creationId xmlns:p14="http://schemas.microsoft.com/office/powerpoint/2010/main" val="7117090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284960" cy="529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612765" y="2132821"/>
            <a:ext cx="3803531" cy="43342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Pfeil nach links 2"/>
          <p:cNvSpPr/>
          <p:nvPr/>
        </p:nvSpPr>
        <p:spPr>
          <a:xfrm>
            <a:off x="4480405" y="5775172"/>
            <a:ext cx="648091" cy="21603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5217991" y="5642161"/>
            <a:ext cx="2912092" cy="461665"/>
          </a:xfrm>
          <a:prstGeom prst="rect">
            <a:avLst/>
          </a:prstGeom>
          <a:solidFill>
            <a:srgbClr val="E4DCBA"/>
          </a:solidFill>
          <a:ln w="15875">
            <a:noFill/>
          </a:ln>
        </p:spPr>
        <p:txBody>
          <a:bodyPr wrap="square" rtlCol="0">
            <a:spAutoFit/>
          </a:bodyPr>
          <a:lstStyle/>
          <a:p>
            <a:r>
              <a:rPr lang="de-DE" sz="1200" dirty="0" smtClean="0"/>
              <a:t>Überprüfen, nicht vorhandene Daten nachpflegen bzw. neu anlegen</a:t>
            </a:r>
            <a:endParaRPr lang="de-DE" sz="1200"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117</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4" name="Textfeld 13"/>
          <p:cNvSpPr txBox="1"/>
          <p:nvPr/>
        </p:nvSpPr>
        <p:spPr>
          <a:xfrm>
            <a:off x="252000" y="540000"/>
            <a:ext cx="8284960" cy="338554"/>
          </a:xfrm>
          <a:prstGeom prst="rect">
            <a:avLst/>
          </a:prstGeom>
          <a:noFill/>
        </p:spPr>
        <p:txBody>
          <a:bodyPr wrap="square" rtlCol="0">
            <a:spAutoFit/>
          </a:bodyPr>
          <a:lstStyle/>
          <a:p>
            <a:r>
              <a:rPr lang="de-DE" sz="1600" b="1" dirty="0" smtClean="0"/>
              <a:t>Geschäftsszenarios - Produktion Industrieroboter - Stammdaten - Materialstückliste </a:t>
            </a:r>
            <a:endParaRPr lang="de-DE" sz="1600" b="1" dirty="0"/>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7677769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596421" cy="338554"/>
          </a:xfrm>
          <a:prstGeom prst="rect">
            <a:avLst/>
          </a:prstGeom>
          <a:noFill/>
        </p:spPr>
        <p:txBody>
          <a:bodyPr wrap="square" rtlCol="0">
            <a:spAutoFit/>
          </a:bodyPr>
          <a:lstStyle/>
          <a:p>
            <a:r>
              <a:rPr lang="de-DE" sz="1600" b="1" dirty="0" smtClean="0"/>
              <a:t>Szenario Produktion Industrieroboter - Stammdaten - Stücklisten</a:t>
            </a:r>
            <a:endParaRPr lang="de-DE" sz="16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81" y="2204831"/>
            <a:ext cx="2883948" cy="295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a:hlinkClick r:id="rId3" action="ppaction://hlinkfile"/>
          </p:cNvPr>
          <p:cNvSpPr txBox="1"/>
          <p:nvPr/>
        </p:nvSpPr>
        <p:spPr>
          <a:xfrm>
            <a:off x="252001" y="1170000"/>
            <a:ext cx="5544170" cy="276999"/>
          </a:xfrm>
          <a:prstGeom prst="rect">
            <a:avLst/>
          </a:prstGeom>
          <a:solidFill>
            <a:srgbClr val="E4DCBA"/>
          </a:solidFill>
          <a:ln w="19050">
            <a:noFill/>
          </a:ln>
        </p:spPr>
        <p:txBody>
          <a:bodyPr wrap="square" rtlCol="0">
            <a:spAutoFit/>
          </a:bodyPr>
          <a:lstStyle/>
          <a:p>
            <a:r>
              <a:rPr lang="de-DE" sz="1200" dirty="0" smtClean="0">
                <a:hlinkClick r:id="rId4" action="ppaction://hlinkfile"/>
              </a:rPr>
              <a:t>Klicken Sie auf die Tabelle, um sich die neu angelegten  Stücklisten anzuschauen</a:t>
            </a:r>
            <a:endParaRPr lang="de-DE" sz="1200" dirty="0"/>
          </a:p>
        </p:txBody>
      </p:sp>
      <p:pic>
        <p:nvPicPr>
          <p:cNvPr id="10243" name="Picture 3">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3650" y="2204831"/>
            <a:ext cx="5586055" cy="375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feil nach unten 4">
            <a:hlinkClick r:id="rId4" action="ppaction://hlinkfile"/>
          </p:cNvPr>
          <p:cNvSpPr/>
          <p:nvPr/>
        </p:nvSpPr>
        <p:spPr>
          <a:xfrm>
            <a:off x="7020341" y="1134880"/>
            <a:ext cx="792111" cy="9979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118</a:t>
            </a:r>
            <a:endParaRPr lang="de-DE" sz="1200" dirty="0"/>
          </a:p>
        </p:txBody>
      </p:sp>
      <p:sp>
        <p:nvSpPr>
          <p:cNvPr id="15" name="Rechteck 1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6809593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5868181" cy="338554"/>
          </a:xfrm>
          <a:prstGeom prst="rect">
            <a:avLst/>
          </a:prstGeom>
          <a:noFill/>
        </p:spPr>
        <p:txBody>
          <a:bodyPr wrap="square" rtlCol="0">
            <a:spAutoFit/>
          </a:bodyPr>
          <a:lstStyle/>
          <a:p>
            <a:r>
              <a:rPr lang="de-DE" sz="1600" b="1" dirty="0" smtClean="0"/>
              <a:t>Szenario Produktion Industrieroboter - Stammdaten - Arbeitsplätze</a:t>
            </a:r>
            <a:endParaRPr lang="de-DE" sz="16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524544" cy="3396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7455" y="4591135"/>
            <a:ext cx="3529089" cy="186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101317" y="2024805"/>
            <a:ext cx="683595"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p:cNvSpPr/>
          <p:nvPr/>
        </p:nvSpPr>
        <p:spPr>
          <a:xfrm>
            <a:off x="4173070" y="2851102"/>
            <a:ext cx="83099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p:cNvSpPr txBox="1"/>
          <p:nvPr/>
        </p:nvSpPr>
        <p:spPr>
          <a:xfrm>
            <a:off x="372415" y="5380551"/>
            <a:ext cx="2912092" cy="461665"/>
          </a:xfrm>
          <a:prstGeom prst="rect">
            <a:avLst/>
          </a:prstGeom>
          <a:solidFill>
            <a:srgbClr val="E4DCBA"/>
          </a:solidFill>
          <a:ln w="15875">
            <a:noFill/>
          </a:ln>
        </p:spPr>
        <p:txBody>
          <a:bodyPr wrap="square" rtlCol="0">
            <a:spAutoFit/>
          </a:bodyPr>
          <a:lstStyle/>
          <a:p>
            <a:r>
              <a:rPr lang="de-DE" sz="1200" dirty="0" smtClean="0"/>
              <a:t>Überprüfen, nicht vorhandene Daten nachpflegen bzw. neu anlegen</a:t>
            </a:r>
            <a:endParaRPr lang="de-DE" sz="1200" dirty="0"/>
          </a:p>
        </p:txBody>
      </p:sp>
      <p:sp>
        <p:nvSpPr>
          <p:cNvPr id="8" name="Pfeil nach rechts 7"/>
          <p:cNvSpPr/>
          <p:nvPr/>
        </p:nvSpPr>
        <p:spPr>
          <a:xfrm>
            <a:off x="3419841" y="5460848"/>
            <a:ext cx="450652" cy="3626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winkelte Verbindung 3"/>
          <p:cNvCxnSpPr>
            <a:stCxn id="17" idx="2"/>
          </p:cNvCxnSpPr>
          <p:nvPr/>
        </p:nvCxnSpPr>
        <p:spPr>
          <a:xfrm rot="16200000" flipH="1">
            <a:off x="4207189" y="3448506"/>
            <a:ext cx="1538296" cy="775547"/>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119</a:t>
            </a:r>
            <a:endParaRPr lang="de-DE" sz="1200" dirty="0"/>
          </a:p>
        </p:txBody>
      </p: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7355255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52000" y="1170001"/>
            <a:ext cx="7344420" cy="5289232"/>
          </a:xfrm>
          <a:prstGeom prst="rect">
            <a:avLst/>
          </a:prstGeom>
          <a:ln>
            <a:noFill/>
          </a:ln>
        </p:spPr>
      </p:pic>
      <p:sp>
        <p:nvSpPr>
          <p:cNvPr id="5" name="Textfeld 4"/>
          <p:cNvSpPr txBox="1"/>
          <p:nvPr/>
        </p:nvSpPr>
        <p:spPr>
          <a:xfrm>
            <a:off x="4546080" y="3072113"/>
            <a:ext cx="1676400" cy="284693"/>
          </a:xfrm>
          <a:prstGeom prst="rect">
            <a:avLst/>
          </a:prstGeom>
          <a:noFill/>
        </p:spPr>
        <p:txBody>
          <a:bodyPr wrap="square" lIns="68580" tIns="34290" rIns="68580" bIns="34290" rtlCol="0">
            <a:spAutoFit/>
          </a:bodyPr>
          <a:lstStyle/>
          <a:p>
            <a:r>
              <a:rPr lang="de-DE" dirty="0" smtClean="0">
                <a:solidFill>
                  <a:srgbClr val="FF0000"/>
                </a:solidFill>
              </a:rPr>
              <a:t>Einträge vornehmen</a:t>
            </a:r>
            <a:endParaRPr lang="de-DE" dirty="0">
              <a:solidFill>
                <a:srgbClr val="FF0000"/>
              </a:solidFill>
            </a:endParaRPr>
          </a:p>
        </p:txBody>
      </p:sp>
      <p:sp>
        <p:nvSpPr>
          <p:cNvPr id="2" name="Textfeld 1"/>
          <p:cNvSpPr txBox="1"/>
          <p:nvPr/>
        </p:nvSpPr>
        <p:spPr>
          <a:xfrm>
            <a:off x="-780" y="0"/>
            <a:ext cx="9144780" cy="461665"/>
          </a:xfrm>
          <a:prstGeom prst="rect">
            <a:avLst/>
          </a:prstGeom>
          <a:solidFill>
            <a:srgbClr val="00B0F0"/>
          </a:solidFill>
        </p:spPr>
        <p:txBody>
          <a:bodyPr wrap="square" rtlCol="0">
            <a:spAutoFit/>
          </a:bodyPr>
          <a:lstStyle/>
          <a:p>
            <a:pPr algn="ctr"/>
            <a:r>
              <a:rPr lang="de-DE" sz="2400" b="1" dirty="0" smtClean="0"/>
              <a:t>System - ID und Produkt angeben</a:t>
            </a:r>
            <a:endParaRPr lang="de-DE" sz="2400" b="1"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7" name="Textfeld 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0" name="Textfeld 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1" name="Textfeld 1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12</a:t>
            </a:r>
            <a:endParaRPr lang="de-DE" sz="1200" dirty="0"/>
          </a:p>
        </p:txBody>
      </p:sp>
      <p:sp>
        <p:nvSpPr>
          <p:cNvPr id="12" name="Rechteck 11">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3" name="Textfeld 12"/>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248924364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hlinkClick r:id="rId2" action="ppaction://hlinkfile"/>
          </p:cNvPr>
          <p:cNvSpPr txBox="1"/>
          <p:nvPr/>
        </p:nvSpPr>
        <p:spPr>
          <a:xfrm>
            <a:off x="252001" y="1170000"/>
            <a:ext cx="5760200" cy="276999"/>
          </a:xfrm>
          <a:prstGeom prst="rect">
            <a:avLst/>
          </a:prstGeom>
          <a:solidFill>
            <a:srgbClr val="E4DCBA"/>
          </a:solidFill>
          <a:ln w="19050">
            <a:noFill/>
          </a:ln>
        </p:spPr>
        <p:txBody>
          <a:bodyPr wrap="square" rtlCol="0">
            <a:spAutoFit/>
          </a:bodyPr>
          <a:lstStyle/>
          <a:p>
            <a:r>
              <a:rPr lang="de-DE" sz="1200" dirty="0" smtClean="0">
                <a:hlinkClick r:id="rId3" action="ppaction://hlinkfile"/>
              </a:rPr>
              <a:t>Klicken Sie auf die Tabelle, um sich die neu angelegten Arbeitsplätze anzuschauen</a:t>
            </a:r>
            <a:endParaRPr lang="de-DE" sz="1200" dirty="0"/>
          </a:p>
        </p:txBody>
      </p:sp>
      <p:sp>
        <p:nvSpPr>
          <p:cNvPr id="5" name="Pfeil nach unten 4">
            <a:hlinkClick r:id="rId3" action="ppaction://hlinkfile"/>
          </p:cNvPr>
          <p:cNvSpPr/>
          <p:nvPr/>
        </p:nvSpPr>
        <p:spPr>
          <a:xfrm>
            <a:off x="7020341" y="1134880"/>
            <a:ext cx="792111" cy="9979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81" y="1988800"/>
            <a:ext cx="27432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a:hlinkClick r:id="rId3"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737" y="2199586"/>
            <a:ext cx="5520900" cy="40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120</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6" name="Textfeld 15"/>
          <p:cNvSpPr txBox="1"/>
          <p:nvPr/>
        </p:nvSpPr>
        <p:spPr>
          <a:xfrm>
            <a:off x="252000" y="540000"/>
            <a:ext cx="5868181" cy="338554"/>
          </a:xfrm>
          <a:prstGeom prst="rect">
            <a:avLst/>
          </a:prstGeom>
          <a:noFill/>
        </p:spPr>
        <p:txBody>
          <a:bodyPr wrap="square" rtlCol="0">
            <a:spAutoFit/>
          </a:bodyPr>
          <a:lstStyle/>
          <a:p>
            <a:r>
              <a:rPr lang="de-DE" sz="1600" b="1" dirty="0" smtClean="0"/>
              <a:t>Szenario Produktion Industrieroboter - Stammdaten - Arbeitsplätze</a:t>
            </a:r>
            <a:endParaRPr lang="de-DE" sz="1600" b="1" dirty="0"/>
          </a:p>
        </p:txBody>
      </p:sp>
      <p:sp>
        <p:nvSpPr>
          <p:cNvPr id="17" name="Textfeld 16"/>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5927711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7919831" cy="1935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02" y="3429000"/>
            <a:ext cx="4156711" cy="297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61" y="3429000"/>
            <a:ext cx="3851900" cy="297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511881" y="1376715"/>
            <a:ext cx="64682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293631" y="2234162"/>
            <a:ext cx="869951" cy="720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121</a:t>
            </a:r>
            <a:endParaRPr lang="de-DE" sz="1200" dirty="0"/>
          </a:p>
        </p:txBody>
      </p:sp>
      <p:cxnSp>
        <p:nvCxnSpPr>
          <p:cNvPr id="5" name="Gerade Verbindung 4"/>
          <p:cNvCxnSpPr>
            <a:stCxn id="14" idx="2"/>
          </p:cNvCxnSpPr>
          <p:nvPr/>
        </p:nvCxnSpPr>
        <p:spPr>
          <a:xfrm flipH="1">
            <a:off x="4728606" y="2954262"/>
            <a:ext cx="1" cy="2160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2342857" y="3140960"/>
            <a:ext cx="43894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2342857" y="3140960"/>
            <a:ext cx="0" cy="288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6732301" y="3140960"/>
            <a:ext cx="0" cy="288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1" name="Textfeld 20"/>
          <p:cNvSpPr txBox="1"/>
          <p:nvPr/>
        </p:nvSpPr>
        <p:spPr>
          <a:xfrm>
            <a:off x="252000" y="540000"/>
            <a:ext cx="5868181" cy="338554"/>
          </a:xfrm>
          <a:prstGeom prst="rect">
            <a:avLst/>
          </a:prstGeom>
          <a:noFill/>
        </p:spPr>
        <p:txBody>
          <a:bodyPr wrap="square" rtlCol="0">
            <a:spAutoFit/>
          </a:bodyPr>
          <a:lstStyle/>
          <a:p>
            <a:r>
              <a:rPr lang="de-DE" sz="1600" b="1" dirty="0" smtClean="0"/>
              <a:t>Szenario Produktion Industrieroboter - Stammdaten - Arbeitspläne</a:t>
            </a:r>
            <a:endParaRPr lang="de-DE" sz="1600" b="1" dirty="0"/>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01895207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104505" cy="38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493" y="1160299"/>
            <a:ext cx="4878088" cy="528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0" name="Textfeld 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1" name="Textfeld 1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122</a:t>
            </a:r>
            <a:endParaRPr lang="de-DE" sz="1200" dirty="0"/>
          </a:p>
        </p:txBody>
      </p:sp>
      <p:sp>
        <p:nvSpPr>
          <p:cNvPr id="12" name="Rechteck 1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3" name="Textfeld 12"/>
          <p:cNvSpPr txBox="1"/>
          <p:nvPr/>
        </p:nvSpPr>
        <p:spPr>
          <a:xfrm>
            <a:off x="252000" y="540000"/>
            <a:ext cx="5868181" cy="338554"/>
          </a:xfrm>
          <a:prstGeom prst="rect">
            <a:avLst/>
          </a:prstGeom>
          <a:noFill/>
        </p:spPr>
        <p:txBody>
          <a:bodyPr wrap="square" rtlCol="0">
            <a:spAutoFit/>
          </a:bodyPr>
          <a:lstStyle/>
          <a:p>
            <a:r>
              <a:rPr lang="de-DE" sz="1600" b="1" dirty="0" smtClean="0"/>
              <a:t>Szenario Produktion Industrieroboter - Stammdaten - Arbeitspläne</a:t>
            </a:r>
            <a:endParaRPr lang="de-DE" sz="1600" b="1" dirty="0"/>
          </a:p>
        </p:txBody>
      </p:sp>
      <p:sp>
        <p:nvSpPr>
          <p:cNvPr id="14" name="Textfeld 1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81275201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2000" y="1170000"/>
            <a:ext cx="7728075" cy="461665"/>
          </a:xfrm>
          <a:prstGeom prst="rect">
            <a:avLst/>
          </a:prstGeom>
          <a:solidFill>
            <a:srgbClr val="E4DCBA"/>
          </a:solidFill>
          <a:ln w="19050">
            <a:noFill/>
          </a:ln>
        </p:spPr>
        <p:txBody>
          <a:bodyPr wrap="square" rtlCol="0">
            <a:spAutoFit/>
          </a:bodyPr>
          <a:lstStyle/>
          <a:p>
            <a:r>
              <a:rPr lang="de-DE" sz="1200" dirty="0" smtClean="0"/>
              <a:t>In den Arbeitsplänen habe ich die Arbeitszeiten gepflegt, diese müssen noch terminiert werden und der Materialstamm aktualisiert werden</a:t>
            </a:r>
            <a:endParaRPr lang="de-DE"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772770"/>
            <a:ext cx="671512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852" y="1556740"/>
            <a:ext cx="3956065" cy="374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feil nach unten 15"/>
          <p:cNvSpPr/>
          <p:nvPr/>
        </p:nvSpPr>
        <p:spPr>
          <a:xfrm>
            <a:off x="5148081" y="5267817"/>
            <a:ext cx="485875" cy="3600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p:cNvSpPr txBox="1"/>
          <p:nvPr/>
        </p:nvSpPr>
        <p:spPr>
          <a:xfrm>
            <a:off x="5737682" y="5320998"/>
            <a:ext cx="3154919" cy="261610"/>
          </a:xfrm>
          <a:prstGeom prst="rect">
            <a:avLst/>
          </a:prstGeom>
          <a:solidFill>
            <a:srgbClr val="FF0000"/>
          </a:solidFill>
        </p:spPr>
        <p:txBody>
          <a:bodyPr wrap="square" rtlCol="0">
            <a:spAutoFit/>
          </a:bodyPr>
          <a:lstStyle/>
          <a:p>
            <a:r>
              <a:rPr lang="de-DE" sz="1100" dirty="0" smtClean="0">
                <a:solidFill>
                  <a:schemeClr val="bg1"/>
                </a:solidFill>
              </a:rPr>
              <a:t>Die Vorgangsdaten reichen weiter nach unten u.a.</a:t>
            </a:r>
            <a:endParaRPr lang="de-DE" sz="1100" dirty="0">
              <a:solidFill>
                <a:schemeClr val="bg1"/>
              </a:solidFill>
            </a:endParaRPr>
          </a:p>
        </p:txBody>
      </p:sp>
      <p:sp>
        <p:nvSpPr>
          <p:cNvPr id="18" name="Textfeld 17"/>
          <p:cNvSpPr txBox="1"/>
          <p:nvPr/>
        </p:nvSpPr>
        <p:spPr>
          <a:xfrm>
            <a:off x="4946502" y="5627866"/>
            <a:ext cx="3370020" cy="861774"/>
          </a:xfrm>
          <a:prstGeom prst="rect">
            <a:avLst/>
          </a:prstGeom>
          <a:solidFill>
            <a:srgbClr val="E4DCBA"/>
          </a:solidFill>
          <a:ln w="19050">
            <a:noFill/>
          </a:ln>
        </p:spPr>
        <p:txBody>
          <a:bodyPr wrap="square" rtlCol="0">
            <a:spAutoFit/>
          </a:bodyPr>
          <a:lstStyle/>
          <a:p>
            <a:r>
              <a:rPr lang="de-DE" sz="1000" dirty="0" smtClean="0"/>
              <a:t>Reduzierungsstrategie, </a:t>
            </a:r>
          </a:p>
          <a:p>
            <a:r>
              <a:rPr lang="de-DE" sz="1000" dirty="0" smtClean="0"/>
              <a:t>Splittung, </a:t>
            </a:r>
          </a:p>
          <a:p>
            <a:r>
              <a:rPr lang="de-DE" sz="1000" dirty="0" smtClean="0"/>
              <a:t>Überlappung, </a:t>
            </a:r>
          </a:p>
          <a:p>
            <a:r>
              <a:rPr lang="de-DE" sz="1000" dirty="0" smtClean="0"/>
              <a:t>allgemeine Daten ( Ausschuss, Lohngruppe, Lohnart, Eignung)</a:t>
            </a:r>
          </a:p>
          <a:p>
            <a:r>
              <a:rPr lang="de-DE" sz="1000" dirty="0" smtClean="0"/>
              <a:t>Qualifikation,  Fremdbearbeitung</a:t>
            </a:r>
            <a:endParaRPr lang="de-DE" sz="1000" dirty="0"/>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123</a:t>
            </a:r>
            <a:endParaRPr lang="de-DE" sz="1200" dirty="0"/>
          </a:p>
        </p:txBody>
      </p:sp>
      <p:cxnSp>
        <p:nvCxnSpPr>
          <p:cNvPr id="4" name="Gerade Verbindung 3"/>
          <p:cNvCxnSpPr/>
          <p:nvPr/>
        </p:nvCxnSpPr>
        <p:spPr>
          <a:xfrm flipH="1">
            <a:off x="107380" y="3789050"/>
            <a:ext cx="2650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flipH="1" flipV="1">
            <a:off x="107379" y="1720800"/>
            <a:ext cx="1" cy="20682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107379" y="1720800"/>
            <a:ext cx="504070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3" name="Textfeld 22"/>
          <p:cNvSpPr txBox="1"/>
          <p:nvPr/>
        </p:nvSpPr>
        <p:spPr>
          <a:xfrm>
            <a:off x="252000" y="540000"/>
            <a:ext cx="5868181" cy="338554"/>
          </a:xfrm>
          <a:prstGeom prst="rect">
            <a:avLst/>
          </a:prstGeom>
          <a:noFill/>
        </p:spPr>
        <p:txBody>
          <a:bodyPr wrap="square" rtlCol="0">
            <a:spAutoFit/>
          </a:bodyPr>
          <a:lstStyle/>
          <a:p>
            <a:r>
              <a:rPr lang="de-DE" sz="1600" b="1" dirty="0" smtClean="0"/>
              <a:t>Szenario Produktion Industrieroboter - Stammdaten - Arbeitspläne</a:t>
            </a:r>
            <a:endParaRPr lang="de-DE" sz="1600" b="1" dirty="0"/>
          </a:p>
        </p:txBody>
      </p:sp>
      <p:sp>
        <p:nvSpPr>
          <p:cNvPr id="25" name="Textfeld 2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12480282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2" y="1170000"/>
            <a:ext cx="5050175" cy="137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0" y="929175"/>
            <a:ext cx="2919839" cy="212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5301577" y="2060810"/>
            <a:ext cx="42258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530" y="4005080"/>
            <a:ext cx="20955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p:nvPr/>
        </p:nvCxnSpPr>
        <p:spPr>
          <a:xfrm>
            <a:off x="7668431" y="3052694"/>
            <a:ext cx="0" cy="9523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91" y="3140961"/>
            <a:ext cx="6078440" cy="315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Gerade Verbindung mit Pfeil 13"/>
          <p:cNvCxnSpPr/>
          <p:nvPr/>
        </p:nvCxnSpPr>
        <p:spPr>
          <a:xfrm flipH="1">
            <a:off x="6300240" y="4471805"/>
            <a:ext cx="36005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5307069" y="1753033"/>
            <a:ext cx="360051" cy="307777"/>
          </a:xfrm>
          <a:prstGeom prst="rect">
            <a:avLst/>
          </a:prstGeom>
          <a:noFill/>
        </p:spPr>
        <p:txBody>
          <a:bodyPr wrap="square" rtlCol="0">
            <a:spAutoFit/>
          </a:bodyPr>
          <a:lstStyle/>
          <a:p>
            <a:r>
              <a:rPr lang="de-DE" dirty="0" smtClean="0"/>
              <a:t>1.</a:t>
            </a:r>
            <a:endParaRPr lang="de-DE" dirty="0"/>
          </a:p>
        </p:txBody>
      </p:sp>
      <p:sp>
        <p:nvSpPr>
          <p:cNvPr id="20" name="Textfeld 19"/>
          <p:cNvSpPr txBox="1"/>
          <p:nvPr/>
        </p:nvSpPr>
        <p:spPr>
          <a:xfrm>
            <a:off x="7355193" y="3403481"/>
            <a:ext cx="360051" cy="307777"/>
          </a:xfrm>
          <a:prstGeom prst="rect">
            <a:avLst/>
          </a:prstGeom>
          <a:noFill/>
        </p:spPr>
        <p:txBody>
          <a:bodyPr wrap="square" rtlCol="0">
            <a:spAutoFit/>
          </a:bodyPr>
          <a:lstStyle/>
          <a:p>
            <a:r>
              <a:rPr lang="de-DE" dirty="0"/>
              <a:t>2</a:t>
            </a:r>
            <a:r>
              <a:rPr lang="de-DE" dirty="0" smtClean="0"/>
              <a:t>.</a:t>
            </a:r>
            <a:endParaRPr lang="de-DE" dirty="0"/>
          </a:p>
        </p:txBody>
      </p:sp>
      <p:sp>
        <p:nvSpPr>
          <p:cNvPr id="21" name="Textfeld 20"/>
          <p:cNvSpPr txBox="1"/>
          <p:nvPr/>
        </p:nvSpPr>
        <p:spPr>
          <a:xfrm>
            <a:off x="6300240" y="4152513"/>
            <a:ext cx="360051" cy="307777"/>
          </a:xfrm>
          <a:prstGeom prst="rect">
            <a:avLst/>
          </a:prstGeom>
          <a:noFill/>
        </p:spPr>
        <p:txBody>
          <a:bodyPr wrap="square" rtlCol="0">
            <a:spAutoFit/>
          </a:bodyPr>
          <a:lstStyle/>
          <a:p>
            <a:r>
              <a:rPr lang="de-DE" dirty="0"/>
              <a:t>3</a:t>
            </a:r>
            <a:r>
              <a:rPr lang="de-DE" dirty="0" smtClean="0"/>
              <a:t>.</a:t>
            </a:r>
            <a:endParaRPr lang="de-DE" dirty="0"/>
          </a:p>
        </p:txBody>
      </p:sp>
      <p:sp>
        <p:nvSpPr>
          <p:cNvPr id="16" name="Ellipse 15"/>
          <p:cNvSpPr/>
          <p:nvPr/>
        </p:nvSpPr>
        <p:spPr>
          <a:xfrm>
            <a:off x="179391" y="4503431"/>
            <a:ext cx="468700" cy="2447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p:cNvSpPr txBox="1"/>
          <p:nvPr/>
        </p:nvSpPr>
        <p:spPr>
          <a:xfrm>
            <a:off x="6570040" y="5229249"/>
            <a:ext cx="2376330" cy="461665"/>
          </a:xfrm>
          <a:prstGeom prst="rect">
            <a:avLst/>
          </a:prstGeom>
          <a:solidFill>
            <a:srgbClr val="E4DCBA"/>
          </a:solidFill>
          <a:ln w="19050">
            <a:noFill/>
          </a:ln>
        </p:spPr>
        <p:txBody>
          <a:bodyPr wrap="square" rtlCol="0">
            <a:spAutoFit/>
          </a:bodyPr>
          <a:lstStyle/>
          <a:p>
            <a:r>
              <a:rPr lang="de-DE" sz="1200" dirty="0" smtClean="0"/>
              <a:t>Haken setzen in der Folge oder den jeweiligen Vorgängen</a:t>
            </a:r>
            <a:endParaRPr lang="de-DE" sz="1200" dirty="0"/>
          </a:p>
        </p:txBody>
      </p:sp>
      <p:cxnSp>
        <p:nvCxnSpPr>
          <p:cNvPr id="19" name="Gerade Verbindung mit Pfeil 18"/>
          <p:cNvCxnSpPr/>
          <p:nvPr/>
        </p:nvCxnSpPr>
        <p:spPr>
          <a:xfrm flipH="1">
            <a:off x="6300240" y="5490860"/>
            <a:ext cx="2880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3" name="Textfeld 2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4" name="Textfeld 2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6" name="Textfeld 2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7" name="Textfeld 2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124</a:t>
            </a:r>
            <a:endParaRPr lang="de-DE" sz="1200" dirty="0"/>
          </a:p>
        </p:txBody>
      </p:sp>
      <p:sp>
        <p:nvSpPr>
          <p:cNvPr id="25" name="Rechteck 2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8" name="Textfeld 27"/>
          <p:cNvSpPr txBox="1"/>
          <p:nvPr/>
        </p:nvSpPr>
        <p:spPr>
          <a:xfrm>
            <a:off x="252000" y="540000"/>
            <a:ext cx="8496580" cy="338554"/>
          </a:xfrm>
          <a:prstGeom prst="rect">
            <a:avLst/>
          </a:prstGeom>
          <a:noFill/>
        </p:spPr>
        <p:txBody>
          <a:bodyPr wrap="square" rtlCol="0">
            <a:spAutoFit/>
          </a:bodyPr>
          <a:lstStyle/>
          <a:p>
            <a:r>
              <a:rPr lang="de-DE" sz="1600" b="1" dirty="0" smtClean="0"/>
              <a:t>Szenario Produktion Industrieroboter - Stammdaten - Arbeitspläne - Terminierung</a:t>
            </a:r>
            <a:endParaRPr lang="de-DE" sz="1600" b="1" dirty="0"/>
          </a:p>
        </p:txBody>
      </p:sp>
      <p:sp>
        <p:nvSpPr>
          <p:cNvPr id="29" name="Textfeld 2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0617568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4616877" cy="222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80" y="2261292"/>
            <a:ext cx="3857832" cy="403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1619591" y="1502732"/>
            <a:ext cx="629248"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mit Pfeil 4"/>
          <p:cNvCxnSpPr/>
          <p:nvPr/>
        </p:nvCxnSpPr>
        <p:spPr>
          <a:xfrm flipV="1">
            <a:off x="1883479" y="1754908"/>
            <a:ext cx="0" cy="252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1379409" y="2006943"/>
            <a:ext cx="1008140" cy="307777"/>
          </a:xfrm>
          <a:prstGeom prst="rect">
            <a:avLst/>
          </a:prstGeom>
          <a:noFill/>
        </p:spPr>
        <p:txBody>
          <a:bodyPr wrap="square" rtlCol="0">
            <a:spAutoFit/>
          </a:bodyPr>
          <a:lstStyle/>
          <a:p>
            <a:r>
              <a:rPr lang="de-DE" dirty="0" smtClean="0">
                <a:solidFill>
                  <a:srgbClr val="FF0000"/>
                </a:solidFill>
              </a:rPr>
              <a:t>anklicken</a:t>
            </a:r>
            <a:endParaRPr lang="de-DE" dirty="0">
              <a:solidFill>
                <a:srgbClr val="FF0000"/>
              </a:solidFill>
            </a:endParaRPr>
          </a:p>
        </p:txBody>
      </p:sp>
      <p:cxnSp>
        <p:nvCxnSpPr>
          <p:cNvPr id="16" name="Gerade Verbindung mit Pfeil 15"/>
          <p:cNvCxnSpPr/>
          <p:nvPr/>
        </p:nvCxnSpPr>
        <p:spPr>
          <a:xfrm>
            <a:off x="8460540" y="5661310"/>
            <a:ext cx="0" cy="3600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7956471" y="5273226"/>
            <a:ext cx="1008140" cy="307777"/>
          </a:xfrm>
          <a:prstGeom prst="rect">
            <a:avLst/>
          </a:prstGeom>
          <a:noFill/>
        </p:spPr>
        <p:txBody>
          <a:bodyPr wrap="square" rtlCol="0">
            <a:spAutoFit/>
          </a:bodyPr>
          <a:lstStyle/>
          <a:p>
            <a:r>
              <a:rPr lang="de-DE" dirty="0" smtClean="0">
                <a:solidFill>
                  <a:srgbClr val="FF0000"/>
                </a:solidFill>
              </a:rPr>
              <a:t>anklicken</a:t>
            </a:r>
            <a:endParaRPr lang="de-DE" dirty="0">
              <a:solidFill>
                <a:srgbClr val="FF0000"/>
              </a:solidFill>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60" y="4372986"/>
            <a:ext cx="3253641" cy="121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Gerade Verbindung mit Pfeil 23"/>
          <p:cNvCxnSpPr/>
          <p:nvPr/>
        </p:nvCxnSpPr>
        <p:spPr>
          <a:xfrm flipH="1">
            <a:off x="3662454" y="4869200"/>
            <a:ext cx="134160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5" name="Textfeld 1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1" name="Textfeld 2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2" name="Textfeld 2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125</a:t>
            </a:r>
            <a:endParaRPr lang="de-DE" sz="1200" dirty="0"/>
          </a:p>
        </p:txBody>
      </p:sp>
      <p:cxnSp>
        <p:nvCxnSpPr>
          <p:cNvPr id="4" name="Gerade Verbindung 3"/>
          <p:cNvCxnSpPr/>
          <p:nvPr/>
        </p:nvCxnSpPr>
        <p:spPr>
          <a:xfrm flipH="1" flipV="1">
            <a:off x="1934214" y="1124680"/>
            <a:ext cx="1" cy="3780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1934214" y="1124680"/>
            <a:ext cx="35739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5508129" y="1124680"/>
            <a:ext cx="1" cy="11366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3" name="Textfeld 22"/>
          <p:cNvSpPr txBox="1"/>
          <p:nvPr/>
        </p:nvSpPr>
        <p:spPr>
          <a:xfrm>
            <a:off x="251400" y="540000"/>
            <a:ext cx="8496580" cy="584775"/>
          </a:xfrm>
          <a:prstGeom prst="rect">
            <a:avLst/>
          </a:prstGeom>
          <a:noFill/>
        </p:spPr>
        <p:txBody>
          <a:bodyPr wrap="square" rtlCol="0">
            <a:spAutoFit/>
          </a:bodyPr>
          <a:lstStyle/>
          <a:p>
            <a:r>
              <a:rPr lang="de-DE" sz="1600" b="1" dirty="0" smtClean="0"/>
              <a:t>Szenario Produktion Industrieroboter - Stammdaten - Arbeitspläne - Terminierung - Materialstamm aktualisieren</a:t>
            </a:r>
            <a:endParaRPr lang="de-DE" sz="1600" b="1" dirty="0"/>
          </a:p>
        </p:txBody>
      </p:sp>
      <p:sp>
        <p:nvSpPr>
          <p:cNvPr id="25" name="Textfeld 2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856512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2066765" cy="111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641" y="964283"/>
            <a:ext cx="3732275" cy="139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0" y="2449671"/>
            <a:ext cx="2066765" cy="201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1" y="4869200"/>
            <a:ext cx="3413795" cy="64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641" y="2492870"/>
            <a:ext cx="4103883" cy="393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p:nvPr/>
        </p:nvCxnSpPr>
        <p:spPr>
          <a:xfrm flipV="1">
            <a:off x="6372251" y="1340711"/>
            <a:ext cx="0" cy="3230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hteck 5"/>
          <p:cNvSpPr/>
          <p:nvPr/>
        </p:nvSpPr>
        <p:spPr>
          <a:xfrm>
            <a:off x="5940190" y="1124680"/>
            <a:ext cx="725587"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p:cNvSpPr/>
          <p:nvPr/>
        </p:nvSpPr>
        <p:spPr>
          <a:xfrm>
            <a:off x="4838662" y="5733320"/>
            <a:ext cx="3828351" cy="6949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6" name="Textfeld 1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126</a:t>
            </a:r>
            <a:endParaRPr lang="de-DE" sz="1200" dirty="0"/>
          </a:p>
        </p:txBody>
      </p:sp>
      <p:cxnSp>
        <p:nvCxnSpPr>
          <p:cNvPr id="4" name="Gerade Verbindung 3"/>
          <p:cNvCxnSpPr/>
          <p:nvPr/>
        </p:nvCxnSpPr>
        <p:spPr>
          <a:xfrm>
            <a:off x="2123660" y="2132820"/>
            <a:ext cx="6480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V="1">
            <a:off x="2771750" y="1124680"/>
            <a:ext cx="0" cy="10081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2771750" y="1124680"/>
            <a:ext cx="194427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a:off x="1456860" y="3501010"/>
            <a:ext cx="3787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1456860" y="3501010"/>
            <a:ext cx="0" cy="13420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3" name="Textfeld 22"/>
          <p:cNvSpPr txBox="1"/>
          <p:nvPr/>
        </p:nvSpPr>
        <p:spPr>
          <a:xfrm>
            <a:off x="251400" y="540000"/>
            <a:ext cx="8496580" cy="584775"/>
          </a:xfrm>
          <a:prstGeom prst="rect">
            <a:avLst/>
          </a:prstGeom>
          <a:noFill/>
        </p:spPr>
        <p:txBody>
          <a:bodyPr wrap="square" rtlCol="0">
            <a:spAutoFit/>
          </a:bodyPr>
          <a:lstStyle/>
          <a:p>
            <a:r>
              <a:rPr lang="de-DE" sz="1600" b="1" dirty="0" smtClean="0"/>
              <a:t>Szenario Produktion Industrieroboter - Stammdaten - Arbeitspläne - Terminierung - Materialstamm aktualisieren</a:t>
            </a:r>
            <a:endParaRPr lang="de-DE" sz="1600" b="1" dirty="0"/>
          </a:p>
        </p:txBody>
      </p:sp>
      <p:sp>
        <p:nvSpPr>
          <p:cNvPr id="25" name="Textfeld 2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79563992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 y="540000"/>
            <a:ext cx="9144001" cy="338554"/>
          </a:xfrm>
          <a:prstGeom prst="rect">
            <a:avLst/>
          </a:prstGeom>
          <a:noFill/>
        </p:spPr>
        <p:txBody>
          <a:bodyPr wrap="square" rtlCol="0">
            <a:spAutoFit/>
          </a:bodyPr>
          <a:lstStyle/>
          <a:p>
            <a:r>
              <a:rPr lang="de-DE" sz="1600" b="1" dirty="0" smtClean="0"/>
              <a:t>Szenario Produktion Industrieroboter - Stammdaten - Kapazität</a:t>
            </a:r>
            <a:endParaRPr lang="de-DE" sz="16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7919831" cy="281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4293120"/>
            <a:ext cx="2419351"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1" y="4299133"/>
            <a:ext cx="3017915" cy="203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1" y="5166436"/>
            <a:ext cx="1967275" cy="116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445896" y="1988801"/>
            <a:ext cx="725335"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Rechteck 22"/>
          <p:cNvSpPr/>
          <p:nvPr/>
        </p:nvSpPr>
        <p:spPr>
          <a:xfrm>
            <a:off x="4283960" y="2985631"/>
            <a:ext cx="936131" cy="360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9" name="Gerade Verbindung mit Pfeil 18"/>
          <p:cNvCxnSpPr/>
          <p:nvPr/>
        </p:nvCxnSpPr>
        <p:spPr>
          <a:xfrm>
            <a:off x="2670749" y="4569345"/>
            <a:ext cx="161321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1619591" y="4845571"/>
            <a:ext cx="0" cy="3208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127</a:t>
            </a:r>
            <a:endParaRPr lang="de-DE" sz="1200" dirty="0"/>
          </a:p>
        </p:txBody>
      </p:sp>
      <p:cxnSp>
        <p:nvCxnSpPr>
          <p:cNvPr id="6" name="Gerade Verbindung 5"/>
          <p:cNvCxnSpPr/>
          <p:nvPr/>
        </p:nvCxnSpPr>
        <p:spPr>
          <a:xfrm>
            <a:off x="4760600" y="3356990"/>
            <a:ext cx="0" cy="7201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H="1">
            <a:off x="1235038" y="4077090"/>
            <a:ext cx="35169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1235038" y="4077090"/>
            <a:ext cx="0" cy="2160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5757176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6876321" cy="338554"/>
          </a:xfrm>
          <a:prstGeom prst="rect">
            <a:avLst/>
          </a:prstGeom>
          <a:noFill/>
        </p:spPr>
        <p:txBody>
          <a:bodyPr wrap="square" rtlCol="0">
            <a:spAutoFit/>
          </a:bodyPr>
          <a:lstStyle/>
          <a:p>
            <a:r>
              <a:rPr lang="de-DE" sz="1600" b="1" dirty="0" smtClean="0"/>
              <a:t>Szenario Produktion Industrieroboter - Stammdaten - Schichtprogramm </a:t>
            </a:r>
            <a:endParaRPr lang="de-DE" sz="1600"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525191" cy="282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16" y="3981655"/>
            <a:ext cx="29718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457" y="4869200"/>
            <a:ext cx="2977835" cy="142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9" y="3140961"/>
            <a:ext cx="3611327" cy="118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999" y="4410279"/>
            <a:ext cx="4464620" cy="79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1999" y="5293819"/>
            <a:ext cx="3623719" cy="1178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121841" y="2028660"/>
            <a:ext cx="68346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4139940" y="2852920"/>
            <a:ext cx="864120"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 Verbindung mit Pfeil 5"/>
          <p:cNvCxnSpPr>
            <a:stCxn id="11267" idx="2"/>
            <a:endCxn id="11268" idx="0"/>
          </p:cNvCxnSpPr>
          <p:nvPr/>
        </p:nvCxnSpPr>
        <p:spPr>
          <a:xfrm flipH="1">
            <a:off x="1769373" y="4410280"/>
            <a:ext cx="8243" cy="4589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1790447" y="5775114"/>
            <a:ext cx="1473069"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5" name="Gerade Verbindung mit Pfeil 24"/>
          <p:cNvCxnSpPr/>
          <p:nvPr/>
        </p:nvCxnSpPr>
        <p:spPr>
          <a:xfrm>
            <a:off x="1619590" y="6093370"/>
            <a:ext cx="280839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9" name="Textfeld 1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1" name="Textfeld 2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128</a:t>
            </a:r>
            <a:endParaRPr lang="de-DE" sz="1200" dirty="0"/>
          </a:p>
        </p:txBody>
      </p:sp>
      <p:cxnSp>
        <p:nvCxnSpPr>
          <p:cNvPr id="12" name="Gerade Verbindung 11"/>
          <p:cNvCxnSpPr/>
          <p:nvPr/>
        </p:nvCxnSpPr>
        <p:spPr>
          <a:xfrm flipH="1">
            <a:off x="2267680" y="3140961"/>
            <a:ext cx="20162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2267680" y="3140961"/>
            <a:ext cx="0" cy="8406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H="1">
            <a:off x="179390" y="5775114"/>
            <a:ext cx="3600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flipV="1">
            <a:off x="179390" y="3356990"/>
            <a:ext cx="0" cy="24181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179390" y="3356990"/>
            <a:ext cx="43206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264" name="Gerade Verbindung 11263"/>
          <p:cNvCxnSpPr/>
          <p:nvPr/>
        </p:nvCxnSpPr>
        <p:spPr>
          <a:xfrm flipH="1">
            <a:off x="48371" y="5883130"/>
            <a:ext cx="4910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72" name="Gerade Verbindung 11271"/>
          <p:cNvCxnSpPr/>
          <p:nvPr/>
        </p:nvCxnSpPr>
        <p:spPr>
          <a:xfrm flipV="1">
            <a:off x="48369" y="4566052"/>
            <a:ext cx="2" cy="13170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74" name="Gerade Verbindung mit Pfeil 11273"/>
          <p:cNvCxnSpPr/>
          <p:nvPr/>
        </p:nvCxnSpPr>
        <p:spPr>
          <a:xfrm>
            <a:off x="48369" y="4566052"/>
            <a:ext cx="445162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Rechteck 2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sp>
        <p:nvSpPr>
          <p:cNvPr id="31" name="Textfeld 3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631048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668431" cy="338554"/>
          </a:xfrm>
          <a:prstGeom prst="rect">
            <a:avLst/>
          </a:prstGeom>
          <a:noFill/>
        </p:spPr>
        <p:txBody>
          <a:bodyPr wrap="square" rtlCol="0">
            <a:spAutoFit/>
          </a:bodyPr>
          <a:lstStyle/>
          <a:p>
            <a:r>
              <a:rPr lang="de-DE" sz="1600" b="1" dirty="0" smtClean="0"/>
              <a:t>Szenario Produktion Industrieroboter - Stammdaten - Fertigungshilfsmittel </a:t>
            </a:r>
            <a:endParaRPr lang="de-DE" sz="16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8677611" cy="316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77" y="4622814"/>
            <a:ext cx="3910195" cy="168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465" y="4622263"/>
            <a:ext cx="2506075" cy="79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174477" y="2143782"/>
            <a:ext cx="714873"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568959" y="3224220"/>
            <a:ext cx="840689" cy="4320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752430" y="6000829"/>
            <a:ext cx="3708110" cy="276999"/>
          </a:xfrm>
          <a:prstGeom prst="rect">
            <a:avLst/>
          </a:prstGeom>
          <a:solidFill>
            <a:srgbClr val="E4DCBA"/>
          </a:solidFill>
        </p:spPr>
        <p:txBody>
          <a:bodyPr wrap="square" rtlCol="0">
            <a:spAutoFit/>
          </a:bodyPr>
          <a:lstStyle/>
          <a:p>
            <a:r>
              <a:rPr lang="de-DE" sz="1200" dirty="0" smtClean="0"/>
              <a:t>Strukturknoten überprüfen, nachpflegen, neu anlegen</a:t>
            </a:r>
            <a:endParaRPr lang="de-DE" sz="1200" dirty="0"/>
          </a:p>
        </p:txBody>
      </p:sp>
      <p:cxnSp>
        <p:nvCxnSpPr>
          <p:cNvPr id="16" name="Gerade Verbindung mit Pfeil 15"/>
          <p:cNvCxnSpPr/>
          <p:nvPr/>
        </p:nvCxnSpPr>
        <p:spPr>
          <a:xfrm>
            <a:off x="4168672" y="6154716"/>
            <a:ext cx="47533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6948331" y="5466107"/>
            <a:ext cx="0" cy="4832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5" name="Textfeld 1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129</a:t>
            </a:r>
            <a:endParaRPr lang="de-DE" sz="1200" dirty="0"/>
          </a:p>
        </p:txBody>
      </p:sp>
      <p:cxnSp>
        <p:nvCxnSpPr>
          <p:cNvPr id="22" name="Gerade Verbindung mit Pfeil 21"/>
          <p:cNvCxnSpPr/>
          <p:nvPr/>
        </p:nvCxnSpPr>
        <p:spPr>
          <a:xfrm>
            <a:off x="6840720" y="3501010"/>
            <a:ext cx="0" cy="112125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6444260" y="3258000"/>
            <a:ext cx="2160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6660290" y="3258000"/>
            <a:ext cx="0" cy="11071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flipH="1">
            <a:off x="1259540" y="4365130"/>
            <a:ext cx="54007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5" name="Gerade Verbindung mit Pfeil 1024"/>
          <p:cNvCxnSpPr/>
          <p:nvPr/>
        </p:nvCxnSpPr>
        <p:spPr>
          <a:xfrm>
            <a:off x="1259540" y="4365130"/>
            <a:ext cx="0" cy="2571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166393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252001" y="1170000"/>
            <a:ext cx="7354659" cy="5283420"/>
          </a:xfrm>
          <a:prstGeom prst="rect">
            <a:avLst/>
          </a:prstGeom>
          <a:ln>
            <a:noFill/>
          </a:ln>
        </p:spPr>
      </p:pic>
      <p:sp>
        <p:nvSpPr>
          <p:cNvPr id="6" name="Textfeld 5"/>
          <p:cNvSpPr txBox="1"/>
          <p:nvPr/>
        </p:nvSpPr>
        <p:spPr>
          <a:xfrm>
            <a:off x="6864762" y="3939047"/>
            <a:ext cx="1681364" cy="438582"/>
          </a:xfrm>
          <a:prstGeom prst="rect">
            <a:avLst/>
          </a:prstGeom>
          <a:solidFill>
            <a:srgbClr val="E4DCBA"/>
          </a:solidFill>
        </p:spPr>
        <p:txBody>
          <a:bodyPr wrap="square" lIns="68580" tIns="34290" rIns="68580" bIns="34290" rtlCol="0">
            <a:spAutoFit/>
          </a:bodyPr>
          <a:lstStyle/>
          <a:p>
            <a:r>
              <a:rPr lang="de-DE" sz="1200" dirty="0" smtClean="0"/>
              <a:t>Haken in relevant für SAP ECC SERVER setzen</a:t>
            </a:r>
            <a:endParaRPr lang="de-DE" sz="1200" dirty="0"/>
          </a:p>
        </p:txBody>
      </p:sp>
      <p:sp>
        <p:nvSpPr>
          <p:cNvPr id="7" name="Pfeil nach links 6"/>
          <p:cNvSpPr/>
          <p:nvPr/>
        </p:nvSpPr>
        <p:spPr>
          <a:xfrm>
            <a:off x="6228230" y="4095132"/>
            <a:ext cx="608199" cy="18052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de-DE" dirty="0"/>
          </a:p>
        </p:txBody>
      </p:sp>
      <p:sp>
        <p:nvSpPr>
          <p:cNvPr id="2" name="Textfeld 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Produktinstanz auswählen</a:t>
            </a:r>
            <a:endParaRPr lang="de-DE" sz="2400" b="1"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13</a:t>
            </a:r>
            <a:endParaRPr lang="de-DE" sz="1200" dirty="0"/>
          </a:p>
        </p:txBody>
      </p:sp>
      <p:sp>
        <p:nvSpPr>
          <p:cNvPr id="11" name="Rechteck 1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4" name="Textfeld 13"/>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323913486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248651"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7668429" y="1392096"/>
            <a:ext cx="863485" cy="290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Pfeil nach oben 4"/>
          <p:cNvSpPr/>
          <p:nvPr/>
        </p:nvSpPr>
        <p:spPr>
          <a:xfrm>
            <a:off x="3347831" y="3611288"/>
            <a:ext cx="288040" cy="25988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503435" y="3871168"/>
            <a:ext cx="5292736" cy="276999"/>
          </a:xfrm>
          <a:prstGeom prst="rect">
            <a:avLst/>
          </a:prstGeom>
          <a:solidFill>
            <a:srgbClr val="E4DCBA"/>
          </a:solidFill>
          <a:ln w="19050">
            <a:noFill/>
          </a:ln>
        </p:spPr>
        <p:txBody>
          <a:bodyPr wrap="square" rtlCol="0">
            <a:spAutoFit/>
          </a:bodyPr>
          <a:lstStyle/>
          <a:p>
            <a:r>
              <a:rPr lang="de-DE" sz="1200" dirty="0" smtClean="0"/>
              <a:t>Transaktion MM01,MM02,MM03,IE01,IE02,IE03,CV01N,CV02N,CV03N einfügen</a:t>
            </a:r>
            <a:endParaRPr lang="de-DE" sz="1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791" y="4653170"/>
            <a:ext cx="5727285" cy="91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hteck 19"/>
          <p:cNvSpPr/>
          <p:nvPr/>
        </p:nvSpPr>
        <p:spPr>
          <a:xfrm>
            <a:off x="4527412" y="4824478"/>
            <a:ext cx="548659" cy="7416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Pfeil nach unten 16"/>
          <p:cNvSpPr/>
          <p:nvPr/>
        </p:nvSpPr>
        <p:spPr>
          <a:xfrm>
            <a:off x="4527411" y="5620320"/>
            <a:ext cx="394151" cy="3600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feld 17"/>
          <p:cNvSpPr txBox="1"/>
          <p:nvPr/>
        </p:nvSpPr>
        <p:spPr>
          <a:xfrm>
            <a:off x="3465453" y="6087599"/>
            <a:ext cx="2448340" cy="276999"/>
          </a:xfrm>
          <a:prstGeom prst="rect">
            <a:avLst/>
          </a:prstGeom>
          <a:solidFill>
            <a:srgbClr val="E4DCBA"/>
          </a:solidFill>
          <a:ln w="19050">
            <a:noFill/>
          </a:ln>
        </p:spPr>
        <p:txBody>
          <a:bodyPr wrap="square" rtlCol="0">
            <a:spAutoFit/>
          </a:bodyPr>
          <a:lstStyle/>
          <a:p>
            <a:pPr algn="ctr"/>
            <a:r>
              <a:rPr lang="de-DE" sz="1200" dirty="0" smtClean="0"/>
              <a:t>Fertigungshilfsmittel anlegen</a:t>
            </a:r>
            <a:endParaRPr lang="de-DE" sz="1200" dirty="0"/>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130</a:t>
            </a:r>
            <a:endParaRPr lang="de-DE" sz="1200" dirty="0"/>
          </a:p>
        </p:txBody>
      </p:sp>
      <p:sp>
        <p:nvSpPr>
          <p:cNvPr id="21" name="Rechteck 2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2" name="Textfeld 21"/>
          <p:cNvSpPr txBox="1"/>
          <p:nvPr/>
        </p:nvSpPr>
        <p:spPr>
          <a:xfrm>
            <a:off x="252000" y="540000"/>
            <a:ext cx="7668431" cy="338554"/>
          </a:xfrm>
          <a:prstGeom prst="rect">
            <a:avLst/>
          </a:prstGeom>
          <a:noFill/>
        </p:spPr>
        <p:txBody>
          <a:bodyPr wrap="square" rtlCol="0">
            <a:spAutoFit/>
          </a:bodyPr>
          <a:lstStyle/>
          <a:p>
            <a:r>
              <a:rPr lang="de-DE" sz="1600" b="1" dirty="0" smtClean="0"/>
              <a:t>Szenario Produktion Industrieroboter - Stammdaten - Fertigungshilfsmittel </a:t>
            </a:r>
            <a:endParaRPr lang="de-DE" sz="1600" b="1" dirty="0"/>
          </a:p>
        </p:txBody>
      </p:sp>
      <p:sp>
        <p:nvSpPr>
          <p:cNvPr id="23" name="Textfeld 22"/>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26904367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145" y="1395972"/>
            <a:ext cx="2062873" cy="1307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635" y="1270679"/>
            <a:ext cx="2592360" cy="119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186" y="2957708"/>
            <a:ext cx="2110207" cy="15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919" y="3077342"/>
            <a:ext cx="2195560" cy="146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2000" y="1170000"/>
            <a:ext cx="4176581" cy="261610"/>
          </a:xfrm>
          <a:prstGeom prst="rect">
            <a:avLst/>
          </a:prstGeom>
          <a:solidFill>
            <a:srgbClr val="E4DCBA"/>
          </a:solidFill>
          <a:ln w="19050">
            <a:noFill/>
          </a:ln>
        </p:spPr>
        <p:txBody>
          <a:bodyPr wrap="square" rtlCol="0">
            <a:spAutoFit/>
          </a:bodyPr>
          <a:lstStyle/>
          <a:p>
            <a:pPr algn="ctr"/>
            <a:r>
              <a:rPr lang="de-DE" sz="1100" dirty="0" smtClean="0"/>
              <a:t>MM01 – Stammsatz, Material wird wiederbeschafft, bestandsgeführt</a:t>
            </a:r>
            <a:endParaRPr lang="de-DE" sz="1100" dirty="0"/>
          </a:p>
        </p:txBody>
      </p:sp>
      <p:sp>
        <p:nvSpPr>
          <p:cNvPr id="3" name="Textfeld 2"/>
          <p:cNvSpPr txBox="1"/>
          <p:nvPr/>
        </p:nvSpPr>
        <p:spPr>
          <a:xfrm>
            <a:off x="5508131" y="1009069"/>
            <a:ext cx="2736380" cy="261610"/>
          </a:xfrm>
          <a:prstGeom prst="rect">
            <a:avLst/>
          </a:prstGeom>
          <a:solidFill>
            <a:srgbClr val="E4DCBA"/>
          </a:solidFill>
          <a:ln w="19050">
            <a:noFill/>
          </a:ln>
        </p:spPr>
        <p:txBody>
          <a:bodyPr wrap="square" rtlCol="0">
            <a:spAutoFit/>
          </a:bodyPr>
          <a:lstStyle/>
          <a:p>
            <a:pPr algn="ctr"/>
            <a:r>
              <a:rPr lang="de-DE" sz="1100" dirty="0" smtClean="0"/>
              <a:t>CF01 – Stammsatz mit wenig Pflegeaufwand</a:t>
            </a:r>
            <a:endParaRPr lang="de-DE" sz="1100" dirty="0"/>
          </a:p>
        </p:txBody>
      </p:sp>
      <p:sp>
        <p:nvSpPr>
          <p:cNvPr id="4" name="Textfeld 3"/>
          <p:cNvSpPr txBox="1"/>
          <p:nvPr/>
        </p:nvSpPr>
        <p:spPr>
          <a:xfrm>
            <a:off x="260749" y="2834020"/>
            <a:ext cx="3629520" cy="261610"/>
          </a:xfrm>
          <a:prstGeom prst="rect">
            <a:avLst/>
          </a:prstGeom>
          <a:solidFill>
            <a:srgbClr val="E4DCBA"/>
          </a:solidFill>
          <a:ln w="19050">
            <a:noFill/>
          </a:ln>
        </p:spPr>
        <p:txBody>
          <a:bodyPr wrap="none" rtlCol="0">
            <a:spAutoFit/>
          </a:bodyPr>
          <a:lstStyle/>
          <a:p>
            <a:pPr algn="ctr"/>
            <a:r>
              <a:rPr lang="de-DE" sz="1100" dirty="0" smtClean="0"/>
              <a:t>IE01- hochwertige Werkzeuge, die gewartet werden können</a:t>
            </a:r>
            <a:endParaRPr lang="de-DE" sz="1100" dirty="0"/>
          </a:p>
        </p:txBody>
      </p:sp>
      <p:sp>
        <p:nvSpPr>
          <p:cNvPr id="5" name="Textfeld 4"/>
          <p:cNvSpPr txBox="1"/>
          <p:nvPr/>
        </p:nvSpPr>
        <p:spPr>
          <a:xfrm>
            <a:off x="5343162" y="2703215"/>
            <a:ext cx="2831687" cy="261610"/>
          </a:xfrm>
          <a:prstGeom prst="rect">
            <a:avLst/>
          </a:prstGeom>
          <a:solidFill>
            <a:srgbClr val="E4DCBA"/>
          </a:solidFill>
          <a:ln w="19050">
            <a:noFill/>
          </a:ln>
        </p:spPr>
        <p:txBody>
          <a:bodyPr wrap="square" rtlCol="0">
            <a:spAutoFit/>
          </a:bodyPr>
          <a:lstStyle/>
          <a:p>
            <a:pPr algn="ctr"/>
            <a:r>
              <a:rPr lang="de-DE" sz="1100" dirty="0" smtClean="0"/>
              <a:t>CV01N – Zeichnungen, Arbeitsanweisungen</a:t>
            </a:r>
            <a:endParaRPr lang="de-DE" sz="1100" dirty="0"/>
          </a:p>
        </p:txBody>
      </p:sp>
      <p:pic>
        <p:nvPicPr>
          <p:cNvPr id="3079" name="Picture 7">
            <a:hlinkClick r:id="rId6" action="ppaction://hlinkfil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5078" y="4789101"/>
            <a:ext cx="2547855" cy="166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60749" y="4772803"/>
            <a:ext cx="3515491" cy="461665"/>
          </a:xfrm>
          <a:prstGeom prst="rect">
            <a:avLst/>
          </a:prstGeom>
          <a:solidFill>
            <a:srgbClr val="E4DCBA"/>
          </a:solidFill>
          <a:ln w="19050">
            <a:noFill/>
          </a:ln>
        </p:spPr>
        <p:txBody>
          <a:bodyPr wrap="square" rtlCol="0">
            <a:spAutoFit/>
          </a:bodyPr>
          <a:lstStyle/>
          <a:p>
            <a:r>
              <a:rPr lang="de-DE" sz="1200" dirty="0" smtClean="0"/>
              <a:t>Fertigungshilfsmittel anlegen, anschließend Arbeitsplan und Stückliste vervollständigen</a:t>
            </a:r>
            <a:endParaRPr lang="de-DE" sz="1200" dirty="0"/>
          </a:p>
        </p:txBody>
      </p:sp>
      <p:sp>
        <p:nvSpPr>
          <p:cNvPr id="7" name="Textfeld 6"/>
          <p:cNvSpPr txBox="1"/>
          <p:nvPr/>
        </p:nvSpPr>
        <p:spPr>
          <a:xfrm>
            <a:off x="1285145" y="5733321"/>
            <a:ext cx="1937390" cy="276999"/>
          </a:xfrm>
          <a:prstGeom prst="rect">
            <a:avLst/>
          </a:prstGeom>
          <a:solidFill>
            <a:srgbClr val="E4DCBA"/>
          </a:solidFill>
        </p:spPr>
        <p:txBody>
          <a:bodyPr wrap="none" rtlCol="0">
            <a:spAutoFit/>
          </a:bodyPr>
          <a:lstStyle/>
          <a:p>
            <a:r>
              <a:rPr lang="de-DE" sz="1200" dirty="0" smtClean="0">
                <a:hlinkClick r:id="rId6" action="ppaction://hlinkfile"/>
              </a:rPr>
              <a:t>Tabelle Fertigungshilfsmittel</a:t>
            </a:r>
            <a:endParaRPr lang="de-DE" sz="1200" dirty="0"/>
          </a:p>
        </p:txBody>
      </p:sp>
      <p:cxnSp>
        <p:nvCxnSpPr>
          <p:cNvPr id="15" name="Gerade Verbindung mit Pfeil 14"/>
          <p:cNvCxnSpPr/>
          <p:nvPr/>
        </p:nvCxnSpPr>
        <p:spPr>
          <a:xfrm>
            <a:off x="3222535" y="5871820"/>
            <a:ext cx="1925545" cy="153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7" name="Textfeld 1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1" name="Textfeld 2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2" name="Textfeld 2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131</a:t>
            </a:r>
            <a:endParaRPr lang="de-DE" sz="1200" dirty="0"/>
          </a:p>
        </p:txBody>
      </p:sp>
      <p:sp>
        <p:nvSpPr>
          <p:cNvPr id="23" name="Rechteck 2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sp>
        <p:nvSpPr>
          <p:cNvPr id="24" name="Textfeld 23"/>
          <p:cNvSpPr txBox="1"/>
          <p:nvPr/>
        </p:nvSpPr>
        <p:spPr>
          <a:xfrm>
            <a:off x="252000" y="540000"/>
            <a:ext cx="7668431" cy="338554"/>
          </a:xfrm>
          <a:prstGeom prst="rect">
            <a:avLst/>
          </a:prstGeom>
          <a:noFill/>
        </p:spPr>
        <p:txBody>
          <a:bodyPr wrap="square" rtlCol="0">
            <a:spAutoFit/>
          </a:bodyPr>
          <a:lstStyle/>
          <a:p>
            <a:r>
              <a:rPr lang="de-DE" sz="1600" b="1" dirty="0" smtClean="0"/>
              <a:t>Szenario Produktion Industrieroboter - Stammdaten - Fertigungshilfsmittel </a:t>
            </a:r>
            <a:endParaRPr lang="de-DE" sz="1600" b="1" dirty="0"/>
          </a:p>
        </p:txBody>
      </p:sp>
      <p:sp>
        <p:nvSpPr>
          <p:cNvPr id="25" name="Textfeld 2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52223875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6732302" cy="338554"/>
          </a:xfrm>
          <a:prstGeom prst="rect">
            <a:avLst/>
          </a:prstGeom>
          <a:noFill/>
        </p:spPr>
        <p:txBody>
          <a:bodyPr wrap="square" rtlCol="0">
            <a:spAutoFit/>
          </a:bodyPr>
          <a:lstStyle/>
          <a:p>
            <a:r>
              <a:rPr lang="de-DE" sz="1600" b="1" dirty="0" smtClean="0"/>
              <a:t>Szenario Produktion Industrieroboter - Stammdaten - Grobplanungsprofil</a:t>
            </a:r>
            <a:endParaRPr lang="de-DE" sz="16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8186055" cy="229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646" y="2860347"/>
            <a:ext cx="3070535" cy="36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596420" y="1376715"/>
            <a:ext cx="841035"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rade Verbindung mit Pfeil 3"/>
          <p:cNvCxnSpPr/>
          <p:nvPr/>
        </p:nvCxnSpPr>
        <p:spPr>
          <a:xfrm>
            <a:off x="4788031" y="2420860"/>
            <a:ext cx="0" cy="4320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18" y="3861061"/>
            <a:ext cx="8156420" cy="242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eck 13"/>
          <p:cNvSpPr/>
          <p:nvPr/>
        </p:nvSpPr>
        <p:spPr>
          <a:xfrm>
            <a:off x="7061181" y="4077090"/>
            <a:ext cx="841035"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4344428" y="4965961"/>
            <a:ext cx="420517"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4427981" y="5805331"/>
            <a:ext cx="864120" cy="276999"/>
          </a:xfrm>
          <a:prstGeom prst="rect">
            <a:avLst/>
          </a:prstGeom>
          <a:solidFill>
            <a:srgbClr val="E4DCBA"/>
          </a:solidFill>
          <a:ln w="19050">
            <a:noFill/>
          </a:ln>
        </p:spPr>
        <p:txBody>
          <a:bodyPr wrap="square" rtlCol="0">
            <a:spAutoFit/>
          </a:bodyPr>
          <a:lstStyle/>
          <a:p>
            <a:r>
              <a:rPr lang="de-DE" sz="1200" dirty="0" smtClean="0"/>
              <a:t>anlegen</a:t>
            </a:r>
            <a:endParaRPr lang="de-DE" sz="1200" dirty="0"/>
          </a:p>
        </p:txBody>
      </p:sp>
      <p:cxnSp>
        <p:nvCxnSpPr>
          <p:cNvPr id="8" name="Gerade Verbindung mit Pfeil 7"/>
          <p:cNvCxnSpPr/>
          <p:nvPr/>
        </p:nvCxnSpPr>
        <p:spPr>
          <a:xfrm>
            <a:off x="4764944" y="5181992"/>
            <a:ext cx="0" cy="6233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6" name="Textfeld 1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132</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0" name="Textfeld 19"/>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56959878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101412" cy="230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761" y="1170000"/>
            <a:ext cx="4236360" cy="282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69" y="4437141"/>
            <a:ext cx="1234051" cy="18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8583" y="5162138"/>
            <a:ext cx="1816175" cy="80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0506" y="4488358"/>
            <a:ext cx="4001852" cy="1780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3635870" y="1556740"/>
            <a:ext cx="79211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Gewinkelte Verbindung 4"/>
          <p:cNvCxnSpPr/>
          <p:nvPr/>
        </p:nvCxnSpPr>
        <p:spPr>
          <a:xfrm rot="10800000" flipV="1">
            <a:off x="1763610" y="3645030"/>
            <a:ext cx="2850511" cy="936130"/>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1763609" y="5564015"/>
            <a:ext cx="36005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4067930" y="5564015"/>
            <a:ext cx="54619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133</a:t>
            </a:r>
            <a:endParaRPr lang="de-DE" sz="1200" dirty="0"/>
          </a:p>
        </p:txBody>
      </p: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1" name="Textfeld 20"/>
          <p:cNvSpPr txBox="1"/>
          <p:nvPr/>
        </p:nvSpPr>
        <p:spPr>
          <a:xfrm>
            <a:off x="252000" y="540000"/>
            <a:ext cx="6732302" cy="338554"/>
          </a:xfrm>
          <a:prstGeom prst="rect">
            <a:avLst/>
          </a:prstGeom>
          <a:noFill/>
        </p:spPr>
        <p:txBody>
          <a:bodyPr wrap="square" rtlCol="0">
            <a:spAutoFit/>
          </a:bodyPr>
          <a:lstStyle/>
          <a:p>
            <a:r>
              <a:rPr lang="de-DE" sz="1600" b="1" dirty="0" smtClean="0"/>
              <a:t>Szenario Produktion Industrieroboter - Stammdaten - Grobplanungsprofil</a:t>
            </a:r>
            <a:endParaRPr lang="de-DE" sz="1600" b="1" dirty="0"/>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35041484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461" y="1052671"/>
            <a:ext cx="1512211" cy="94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21" y="1052671"/>
            <a:ext cx="2751459" cy="120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810" y="1052671"/>
            <a:ext cx="2898751" cy="1064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38" y="2602236"/>
            <a:ext cx="5328740" cy="280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7821" y="4005080"/>
            <a:ext cx="5328740" cy="243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1907631" y="1526057"/>
            <a:ext cx="57608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Gerade Verbindung mit Pfeil 4"/>
          <p:cNvCxnSpPr/>
          <p:nvPr/>
        </p:nvCxnSpPr>
        <p:spPr>
          <a:xfrm>
            <a:off x="5436121" y="1526057"/>
            <a:ext cx="43206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4572000" y="3284980"/>
            <a:ext cx="64809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1" name="Textfeld 2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2" name="Textfeld 2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134</a:t>
            </a:r>
            <a:endParaRPr lang="de-DE" sz="1200" dirty="0"/>
          </a:p>
        </p:txBody>
      </p:sp>
      <p:cxnSp>
        <p:nvCxnSpPr>
          <p:cNvPr id="4" name="Gerade Verbindung 3"/>
          <p:cNvCxnSpPr>
            <a:stCxn id="6148" idx="2"/>
          </p:cNvCxnSpPr>
          <p:nvPr/>
        </p:nvCxnSpPr>
        <p:spPr>
          <a:xfrm flipH="1">
            <a:off x="7417185" y="2116852"/>
            <a:ext cx="1" cy="231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 Verbindung 6"/>
          <p:cNvCxnSpPr/>
          <p:nvPr/>
        </p:nvCxnSpPr>
        <p:spPr>
          <a:xfrm flipH="1">
            <a:off x="2483711" y="2348850"/>
            <a:ext cx="49334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a:off x="2483711" y="2348850"/>
            <a:ext cx="0" cy="2533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10"/>
          <p:cNvCxnSpPr>
            <a:stCxn id="17" idx="3"/>
          </p:cNvCxnSpPr>
          <p:nvPr/>
        </p:nvCxnSpPr>
        <p:spPr>
          <a:xfrm>
            <a:off x="5220091" y="3392995"/>
            <a:ext cx="8641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6084210" y="3392995"/>
            <a:ext cx="0" cy="176424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4" name="Textfeld 23"/>
          <p:cNvSpPr txBox="1"/>
          <p:nvPr/>
        </p:nvSpPr>
        <p:spPr>
          <a:xfrm>
            <a:off x="252000" y="540000"/>
            <a:ext cx="7776480" cy="338554"/>
          </a:xfrm>
          <a:prstGeom prst="rect">
            <a:avLst/>
          </a:prstGeom>
          <a:noFill/>
        </p:spPr>
        <p:txBody>
          <a:bodyPr wrap="square" rtlCol="0">
            <a:spAutoFit/>
          </a:bodyPr>
          <a:lstStyle/>
          <a:p>
            <a:r>
              <a:rPr lang="de-DE" sz="1600" b="1" dirty="0" smtClean="0"/>
              <a:t>Szenario Produktion Industrieroboter - Stammdaten - Grobplanungsprofil - Test</a:t>
            </a:r>
            <a:endParaRPr lang="de-DE" sz="1600" b="1" dirty="0"/>
          </a:p>
        </p:txBody>
      </p:sp>
      <p:sp>
        <p:nvSpPr>
          <p:cNvPr id="25" name="Textfeld 2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83709382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755090" cy="584775"/>
          </a:xfrm>
          <a:prstGeom prst="rect">
            <a:avLst/>
          </a:prstGeom>
          <a:noFill/>
        </p:spPr>
        <p:txBody>
          <a:bodyPr wrap="square" rtlCol="0">
            <a:spAutoFit/>
          </a:bodyPr>
          <a:lstStyle/>
          <a:p>
            <a:r>
              <a:rPr lang="de-DE" sz="1600" b="1" dirty="0" smtClean="0"/>
              <a:t>Szenario Produktion Industrieroboter - Geschäftsprozess - Produktionsplanung (Programmplanung) - Flexible Planung </a:t>
            </a:r>
            <a:endParaRPr lang="de-DE" sz="16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8755689" cy="471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207869" y="2168825"/>
            <a:ext cx="799219"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951246" y="3068950"/>
            <a:ext cx="2549063" cy="25203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135</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42739592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43053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151" y="1170000"/>
            <a:ext cx="39243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81" y="3151951"/>
            <a:ext cx="42672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84739" y="1860562"/>
            <a:ext cx="3669891" cy="10525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827480" y="3501010"/>
            <a:ext cx="3669891" cy="29084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5436120" y="2364733"/>
            <a:ext cx="3209515" cy="2454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p:cNvSpPr txBox="1"/>
          <p:nvPr/>
        </p:nvSpPr>
        <p:spPr>
          <a:xfrm>
            <a:off x="5450621" y="2977789"/>
            <a:ext cx="3209515" cy="461665"/>
          </a:xfrm>
          <a:prstGeom prst="rect">
            <a:avLst/>
          </a:prstGeom>
          <a:solidFill>
            <a:srgbClr val="E4DCBA"/>
          </a:solidFill>
          <a:ln w="15875">
            <a:noFill/>
          </a:ln>
        </p:spPr>
        <p:txBody>
          <a:bodyPr wrap="square" rtlCol="0">
            <a:spAutoFit/>
          </a:bodyPr>
          <a:lstStyle/>
          <a:p>
            <a:pPr algn="ctr"/>
            <a:r>
              <a:rPr lang="de-DE" sz="1200" dirty="0" smtClean="0"/>
              <a:t>Überprüfen, nicht vorhandene Daten nachpflegen bzw. neu anlegen</a:t>
            </a:r>
            <a:endParaRPr lang="de-DE" sz="1200" dirty="0"/>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11" y="4736460"/>
            <a:ext cx="4388187" cy="167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eck 17"/>
          <p:cNvSpPr/>
          <p:nvPr/>
        </p:nvSpPr>
        <p:spPr>
          <a:xfrm>
            <a:off x="7919831" y="4677997"/>
            <a:ext cx="774620" cy="2454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5796171" y="3933071"/>
            <a:ext cx="2123660" cy="276999"/>
          </a:xfrm>
          <a:prstGeom prst="rect">
            <a:avLst/>
          </a:prstGeom>
          <a:solidFill>
            <a:srgbClr val="E4DCBA"/>
          </a:solidFill>
          <a:ln w="19050">
            <a:noFill/>
          </a:ln>
        </p:spPr>
        <p:txBody>
          <a:bodyPr wrap="square" rtlCol="0">
            <a:spAutoFit/>
          </a:bodyPr>
          <a:lstStyle/>
          <a:p>
            <a:pPr algn="ctr"/>
            <a:r>
              <a:rPr lang="de-DE" sz="1200" dirty="0" smtClean="0"/>
              <a:t>Zugehörige Transaktionen</a:t>
            </a:r>
            <a:endParaRPr lang="de-DE" sz="1200" dirty="0"/>
          </a:p>
        </p:txBody>
      </p:sp>
      <p:cxnSp>
        <p:nvCxnSpPr>
          <p:cNvPr id="5" name="Gerade Verbindung mit Pfeil 4"/>
          <p:cNvCxnSpPr/>
          <p:nvPr/>
        </p:nvCxnSpPr>
        <p:spPr>
          <a:xfrm>
            <a:off x="6732300" y="4240848"/>
            <a:ext cx="0" cy="4371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0" name="Textfeld 1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1" name="Textfeld 2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136</a:t>
            </a:r>
            <a:endParaRPr lang="de-DE" sz="1200" dirty="0"/>
          </a:p>
        </p:txBody>
      </p: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5" name="Textfeld 24"/>
          <p:cNvSpPr txBox="1"/>
          <p:nvPr/>
        </p:nvSpPr>
        <p:spPr>
          <a:xfrm>
            <a:off x="252000" y="540000"/>
            <a:ext cx="8755090" cy="584775"/>
          </a:xfrm>
          <a:prstGeom prst="rect">
            <a:avLst/>
          </a:prstGeom>
          <a:noFill/>
        </p:spPr>
        <p:txBody>
          <a:bodyPr wrap="square" rtlCol="0">
            <a:spAutoFit/>
          </a:bodyPr>
          <a:lstStyle/>
          <a:p>
            <a:r>
              <a:rPr lang="de-DE" sz="1600" b="1" dirty="0" smtClean="0"/>
              <a:t>Szenario Produktion Industrieroboter - Geschäftsprozess - Produktionsplanung (Programmplanung) - Flexible Planung </a:t>
            </a:r>
            <a:endParaRPr lang="de-DE" sz="1600" b="1" dirty="0"/>
          </a:p>
        </p:txBody>
      </p:sp>
      <p:sp>
        <p:nvSpPr>
          <p:cNvPr id="26" name="Textfeld 2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66527716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Produktionsplanung (Programmplanung) - Absatz- und Produktionsplanung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99" y="1170000"/>
            <a:ext cx="8641200" cy="387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244512" y="2060811"/>
            <a:ext cx="648089"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7380389" y="2996940"/>
            <a:ext cx="93613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3452958" y="3429000"/>
            <a:ext cx="4215473" cy="461665"/>
          </a:xfrm>
          <a:prstGeom prst="rect">
            <a:avLst/>
          </a:prstGeom>
          <a:solidFill>
            <a:srgbClr val="E4DCBA"/>
          </a:solidFill>
          <a:ln w="19050">
            <a:noFill/>
          </a:ln>
        </p:spPr>
        <p:txBody>
          <a:bodyPr wrap="square" rtlCol="0">
            <a:spAutoFit/>
          </a:bodyPr>
          <a:lstStyle/>
          <a:p>
            <a:r>
              <a:rPr lang="de-DE" sz="1200" dirty="0" smtClean="0"/>
              <a:t>Diese Einstellungen wurden durch das Customizing im vorherigen Geschäftsprozesse mit abgearbeitet </a:t>
            </a:r>
            <a:endParaRPr lang="de-DE" sz="12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989" y="4404318"/>
            <a:ext cx="5778241" cy="20826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61623" y="5452019"/>
            <a:ext cx="2088291" cy="276999"/>
          </a:xfrm>
          <a:prstGeom prst="rect">
            <a:avLst/>
          </a:prstGeom>
          <a:solidFill>
            <a:srgbClr val="E4DCBA"/>
          </a:solidFill>
          <a:ln w="19050">
            <a:noFill/>
          </a:ln>
        </p:spPr>
        <p:txBody>
          <a:bodyPr wrap="square" rtlCol="0">
            <a:spAutoFit/>
          </a:bodyPr>
          <a:lstStyle/>
          <a:p>
            <a:r>
              <a:rPr lang="de-DE" sz="1200" dirty="0" smtClean="0"/>
              <a:t>zugehörige Transaktionen</a:t>
            </a:r>
            <a:endParaRPr lang="de-DE" sz="1200" dirty="0"/>
          </a:p>
        </p:txBody>
      </p:sp>
      <p:cxnSp>
        <p:nvCxnSpPr>
          <p:cNvPr id="15" name="Gerade Verbindung mit Pfeil 14"/>
          <p:cNvCxnSpPr/>
          <p:nvPr/>
        </p:nvCxnSpPr>
        <p:spPr>
          <a:xfrm>
            <a:off x="2483710" y="5605906"/>
            <a:ext cx="50407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7919831" y="3212970"/>
            <a:ext cx="0" cy="4776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a:off x="7668431" y="3690610"/>
            <a:ext cx="251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6" name="Textfeld 1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137</a:t>
            </a:r>
            <a:endParaRPr lang="de-DE" sz="1200" dirty="0"/>
          </a:p>
        </p:txBody>
      </p: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1606406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659748" cy="401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252000" y="540000"/>
            <a:ext cx="8172501" cy="584775"/>
          </a:xfrm>
          <a:prstGeom prst="rect">
            <a:avLst/>
          </a:prstGeom>
          <a:noFill/>
        </p:spPr>
        <p:txBody>
          <a:bodyPr wrap="square" rtlCol="0">
            <a:spAutoFit/>
          </a:bodyPr>
          <a:lstStyle/>
          <a:p>
            <a:r>
              <a:rPr lang="de-DE" sz="1600" b="1" dirty="0" smtClean="0"/>
              <a:t>Szenario Produktion Industrieroboter - Geschäftsprozess - Produktionsplanung (Programmplanung) - Ergebnisse an Programmplanung übergeben </a:t>
            </a:r>
          </a:p>
        </p:txBody>
      </p:sp>
      <p:sp>
        <p:nvSpPr>
          <p:cNvPr id="3" name="Textfeld 2"/>
          <p:cNvSpPr txBox="1"/>
          <p:nvPr/>
        </p:nvSpPr>
        <p:spPr>
          <a:xfrm>
            <a:off x="4427980" y="3152222"/>
            <a:ext cx="3600501" cy="307777"/>
          </a:xfrm>
          <a:prstGeom prst="rect">
            <a:avLst/>
          </a:prstGeom>
          <a:solidFill>
            <a:srgbClr val="E4DCBA"/>
          </a:solidFill>
          <a:ln w="19050">
            <a:noFill/>
          </a:ln>
        </p:spPr>
        <p:txBody>
          <a:bodyPr wrap="square" rtlCol="0">
            <a:spAutoFit/>
          </a:bodyPr>
          <a:lstStyle/>
          <a:p>
            <a:pPr algn="ctr"/>
            <a:r>
              <a:rPr lang="de-DE" dirty="0" smtClean="0"/>
              <a:t>Keine Konfigurationseinstellungen notwendig</a:t>
            </a:r>
            <a:endParaRPr lang="de-DE"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791" y="5517290"/>
            <a:ext cx="5854685" cy="64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261623" y="5759796"/>
            <a:ext cx="2088291" cy="307777"/>
          </a:xfrm>
          <a:prstGeom prst="rect">
            <a:avLst/>
          </a:prstGeom>
          <a:solidFill>
            <a:srgbClr val="E4DCBA"/>
          </a:solidFill>
        </p:spPr>
        <p:txBody>
          <a:bodyPr wrap="square" rtlCol="0">
            <a:spAutoFit/>
          </a:bodyPr>
          <a:lstStyle/>
          <a:p>
            <a:r>
              <a:rPr lang="de-DE" dirty="0" smtClean="0"/>
              <a:t>zugehörige Transaktionen</a:t>
            </a:r>
            <a:endParaRPr lang="de-DE" dirty="0"/>
          </a:p>
        </p:txBody>
      </p:sp>
      <p:cxnSp>
        <p:nvCxnSpPr>
          <p:cNvPr id="5" name="Gerade Verbindung mit Pfeil 4"/>
          <p:cNvCxnSpPr/>
          <p:nvPr/>
        </p:nvCxnSpPr>
        <p:spPr>
          <a:xfrm>
            <a:off x="2349913" y="5913683"/>
            <a:ext cx="63786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138</a:t>
            </a:r>
            <a:endParaRPr lang="de-DE" sz="1200" dirty="0"/>
          </a:p>
        </p:txBody>
      </p: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7" name="Textfeld 16"/>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83043239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316521" cy="584775"/>
          </a:xfrm>
          <a:prstGeom prst="rect">
            <a:avLst/>
          </a:prstGeom>
          <a:noFill/>
        </p:spPr>
        <p:txBody>
          <a:bodyPr wrap="square" rtlCol="0">
            <a:spAutoFit/>
          </a:bodyPr>
          <a:lstStyle/>
          <a:p>
            <a:r>
              <a:rPr lang="de-DE" sz="1600" b="1" dirty="0" smtClean="0"/>
              <a:t>Szenario Produktion Industrieroboter - Geschäftsprozess - Produktionsplanung (Programmplanung) - Programmplanung durchführen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052753" cy="338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771750" y="3438282"/>
            <a:ext cx="1944271" cy="461665"/>
          </a:xfrm>
          <a:prstGeom prst="rect">
            <a:avLst/>
          </a:prstGeom>
          <a:solidFill>
            <a:srgbClr val="E4DCBA"/>
          </a:solidFill>
          <a:ln w="19050">
            <a:noFill/>
          </a:ln>
        </p:spPr>
        <p:txBody>
          <a:bodyPr wrap="square" rtlCol="0">
            <a:spAutoFit/>
          </a:bodyPr>
          <a:lstStyle/>
          <a:p>
            <a:pPr algn="ctr"/>
            <a:r>
              <a:rPr lang="de-DE" sz="1200" dirty="0"/>
              <a:t>n</a:t>
            </a:r>
            <a:r>
              <a:rPr lang="de-DE" sz="1200" dirty="0" smtClean="0"/>
              <a:t>eu anlegen,F4 Taste benutzen und auswählen </a:t>
            </a:r>
            <a:endParaRPr lang="de-DE" sz="12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90" y="3177611"/>
            <a:ext cx="2627415" cy="247327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Gerade Verbindung mit Pfeil 13"/>
          <p:cNvCxnSpPr/>
          <p:nvPr/>
        </p:nvCxnSpPr>
        <p:spPr>
          <a:xfrm flipV="1">
            <a:off x="3131800" y="2862235"/>
            <a:ext cx="0" cy="5760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035" y="5864380"/>
            <a:ext cx="6162675" cy="4191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Gerade Verbindung mit Pfeil 18"/>
          <p:cNvCxnSpPr/>
          <p:nvPr/>
        </p:nvCxnSpPr>
        <p:spPr>
          <a:xfrm>
            <a:off x="3743885" y="3899947"/>
            <a:ext cx="0" cy="19644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139</a:t>
            </a:r>
            <a:endParaRPr lang="de-DE" sz="1200" dirty="0"/>
          </a:p>
        </p:txBody>
      </p:sp>
      <p:cxnSp>
        <p:nvCxnSpPr>
          <p:cNvPr id="5" name="Gerade Verbindung 4"/>
          <p:cNvCxnSpPr/>
          <p:nvPr/>
        </p:nvCxnSpPr>
        <p:spPr>
          <a:xfrm flipH="1">
            <a:off x="4571999" y="3284980"/>
            <a:ext cx="6480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V="1">
            <a:off x="4571999" y="2862235"/>
            <a:ext cx="0" cy="42274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4716021" y="3023722"/>
            <a:ext cx="360049" cy="307777"/>
          </a:xfrm>
          <a:prstGeom prst="rect">
            <a:avLst/>
          </a:prstGeom>
          <a:noFill/>
        </p:spPr>
        <p:txBody>
          <a:bodyPr wrap="square" rtlCol="0">
            <a:spAutoFit/>
          </a:bodyPr>
          <a:lstStyle/>
          <a:p>
            <a:r>
              <a:rPr lang="de-DE" dirty="0" smtClean="0"/>
              <a:t>F4</a:t>
            </a:r>
            <a:endParaRPr lang="de-DE"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859142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52000" y="1170000"/>
            <a:ext cx="7416430" cy="5325469"/>
          </a:xfrm>
          <a:prstGeom prst="rect">
            <a:avLst/>
          </a:prstGeom>
        </p:spPr>
      </p:pic>
      <p:sp>
        <p:nvSpPr>
          <p:cNvPr id="4" name="Textfeld 3"/>
          <p:cNvSpPr txBox="1"/>
          <p:nvPr/>
        </p:nvSpPr>
        <p:spPr>
          <a:xfrm>
            <a:off x="5724525" y="4692652"/>
            <a:ext cx="1676400" cy="284693"/>
          </a:xfrm>
          <a:prstGeom prst="rect">
            <a:avLst/>
          </a:prstGeom>
          <a:noFill/>
        </p:spPr>
        <p:txBody>
          <a:bodyPr wrap="square" lIns="68580" tIns="34290" rIns="68580" bIns="34290" rtlCol="0">
            <a:spAutoFit/>
          </a:bodyPr>
          <a:lstStyle/>
          <a:p>
            <a:r>
              <a:rPr lang="de-DE" dirty="0" smtClean="0">
                <a:solidFill>
                  <a:srgbClr val="FF0000"/>
                </a:solidFill>
              </a:rPr>
              <a:t>Einträge vornehmen</a:t>
            </a:r>
            <a:endParaRPr lang="de-DE" dirty="0">
              <a:solidFill>
                <a:srgbClr val="FF0000"/>
              </a:solidFill>
            </a:endParaRPr>
          </a:p>
        </p:txBody>
      </p:sp>
      <p:sp>
        <p:nvSpPr>
          <p:cNvPr id="10" name="Textfeld 9"/>
          <p:cNvSpPr txBox="1"/>
          <p:nvPr/>
        </p:nvSpPr>
        <p:spPr>
          <a:xfrm>
            <a:off x="-780" y="0"/>
            <a:ext cx="9144780" cy="461665"/>
          </a:xfrm>
          <a:prstGeom prst="rect">
            <a:avLst/>
          </a:prstGeom>
          <a:solidFill>
            <a:srgbClr val="00B0F0"/>
          </a:solidFill>
        </p:spPr>
        <p:txBody>
          <a:bodyPr wrap="square" rtlCol="0">
            <a:spAutoFit/>
          </a:bodyPr>
          <a:lstStyle/>
          <a:p>
            <a:pPr algn="ctr"/>
            <a:r>
              <a:rPr lang="de-DE" sz="2400" b="1" dirty="0" smtClean="0"/>
              <a:t>Message Server und Systeminstallationsnummer eingeben</a:t>
            </a:r>
            <a:endParaRPr lang="de-DE" sz="2400" b="1"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7" name="Textfeld 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1" name="Textfeld 1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14</a:t>
            </a:r>
            <a:endParaRPr lang="de-DE" sz="1200" dirty="0"/>
          </a:p>
        </p:txBody>
      </p:sp>
      <p:sp>
        <p:nvSpPr>
          <p:cNvPr id="12" name="Rechteck 11">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3" name="Textfeld 12"/>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166450268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4088587" cy="391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652151" y="1170000"/>
            <a:ext cx="2736380" cy="276999"/>
          </a:xfrm>
          <a:prstGeom prst="rect">
            <a:avLst/>
          </a:prstGeom>
          <a:solidFill>
            <a:srgbClr val="E4DCBA"/>
          </a:solidFill>
        </p:spPr>
        <p:txBody>
          <a:bodyPr wrap="square" rtlCol="0">
            <a:spAutoFit/>
          </a:bodyPr>
          <a:lstStyle/>
          <a:p>
            <a:r>
              <a:rPr lang="de-DE" sz="1200" dirty="0" smtClean="0"/>
              <a:t>Neue Strategiegruppe hinzugefügt</a:t>
            </a:r>
            <a:endParaRPr lang="de-DE" sz="1200" dirty="0"/>
          </a:p>
        </p:txBody>
      </p:sp>
      <p:sp>
        <p:nvSpPr>
          <p:cNvPr id="3" name="Rechteck 2"/>
          <p:cNvSpPr/>
          <p:nvPr/>
        </p:nvSpPr>
        <p:spPr>
          <a:xfrm>
            <a:off x="827480" y="2132821"/>
            <a:ext cx="3456480" cy="30345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8" name="Gerade Verbindung mit Pfeil 7"/>
          <p:cNvCxnSpPr/>
          <p:nvPr/>
        </p:nvCxnSpPr>
        <p:spPr>
          <a:xfrm>
            <a:off x="7020340" y="1615951"/>
            <a:ext cx="0" cy="2584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159" y="5259860"/>
            <a:ext cx="5395755" cy="122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feld 21"/>
          <p:cNvSpPr txBox="1"/>
          <p:nvPr/>
        </p:nvSpPr>
        <p:spPr>
          <a:xfrm>
            <a:off x="261623" y="5759796"/>
            <a:ext cx="2088291" cy="276999"/>
          </a:xfrm>
          <a:prstGeom prst="rect">
            <a:avLst/>
          </a:prstGeom>
          <a:solidFill>
            <a:srgbClr val="E4DCBA"/>
          </a:solidFill>
        </p:spPr>
        <p:txBody>
          <a:bodyPr wrap="square" rtlCol="0">
            <a:spAutoFit/>
          </a:bodyPr>
          <a:lstStyle/>
          <a:p>
            <a:r>
              <a:rPr lang="de-DE" sz="1200" dirty="0" smtClean="0"/>
              <a:t>zugehörige Transaktionen</a:t>
            </a:r>
            <a:endParaRPr lang="de-DE" sz="1200" dirty="0"/>
          </a:p>
        </p:txBody>
      </p:sp>
      <p:cxnSp>
        <p:nvCxnSpPr>
          <p:cNvPr id="19" name="Gerade Verbindung mit Pfeil 18"/>
          <p:cNvCxnSpPr/>
          <p:nvPr/>
        </p:nvCxnSpPr>
        <p:spPr>
          <a:xfrm>
            <a:off x="2349914" y="5913683"/>
            <a:ext cx="99791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52000" y="540000"/>
            <a:ext cx="8244511" cy="584775"/>
          </a:xfrm>
          <a:prstGeom prst="rect">
            <a:avLst/>
          </a:prstGeom>
          <a:noFill/>
        </p:spPr>
        <p:txBody>
          <a:bodyPr wrap="square" rtlCol="0">
            <a:spAutoFit/>
          </a:bodyPr>
          <a:lstStyle/>
          <a:p>
            <a:r>
              <a:rPr lang="de-DE" sz="1600" b="1" dirty="0" smtClean="0"/>
              <a:t>Szenario Produktion Industrieroboter - Geschäftsprozess - Produktionsplanung (Programmplanung) - Programmplanung - Strategiegruppe </a:t>
            </a:r>
          </a:p>
        </p:txBody>
      </p:sp>
      <p:sp>
        <p:nvSpPr>
          <p:cNvPr id="6145" name="Rechteck 6144"/>
          <p:cNvSpPr/>
          <p:nvPr/>
        </p:nvSpPr>
        <p:spPr>
          <a:xfrm>
            <a:off x="1403560" y="3567616"/>
            <a:ext cx="1512211" cy="2109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150" name="Gerade Verbindung 6149"/>
          <p:cNvCxnSpPr>
            <a:stCxn id="6145" idx="3"/>
          </p:cNvCxnSpPr>
          <p:nvPr/>
        </p:nvCxnSpPr>
        <p:spPr>
          <a:xfrm>
            <a:off x="2915771" y="3673093"/>
            <a:ext cx="16562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52" name="Gerade Verbindung 6151"/>
          <p:cNvCxnSpPr/>
          <p:nvPr/>
        </p:nvCxnSpPr>
        <p:spPr>
          <a:xfrm flipH="1" flipV="1">
            <a:off x="4571999" y="2132822"/>
            <a:ext cx="2" cy="15402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54" name="Gerade Verbindung mit Pfeil 6153"/>
          <p:cNvCxnSpPr/>
          <p:nvPr/>
        </p:nvCxnSpPr>
        <p:spPr>
          <a:xfrm>
            <a:off x="4572001" y="2132820"/>
            <a:ext cx="100083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839" y="1988800"/>
            <a:ext cx="3267075"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Grafik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1" name="Textfeld 2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3" name="Textfeld 2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140</a:t>
            </a:r>
            <a:endParaRPr lang="de-DE" sz="1200" dirty="0"/>
          </a:p>
        </p:txBody>
      </p: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98055293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491755"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Parallelverarbeitung</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281151" cy="401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772289" y="2096559"/>
            <a:ext cx="719465"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644011" y="2950186"/>
            <a:ext cx="2304320" cy="22217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26" y="5301260"/>
            <a:ext cx="4669905" cy="93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5580141" y="5562870"/>
            <a:ext cx="2972977" cy="461665"/>
          </a:xfrm>
          <a:prstGeom prst="rect">
            <a:avLst/>
          </a:prstGeom>
          <a:solidFill>
            <a:srgbClr val="E4DCBA"/>
          </a:solidFill>
          <a:ln w="19050">
            <a:noFill/>
          </a:ln>
        </p:spPr>
        <p:txBody>
          <a:bodyPr wrap="square" rtlCol="0">
            <a:spAutoFit/>
          </a:bodyPr>
          <a:lstStyle/>
          <a:p>
            <a:r>
              <a:rPr lang="de-DE" sz="1200" dirty="0" smtClean="0"/>
              <a:t>Für die Parallelverarbeitung (letztes Objekt) habe ich 4 Modi eingestellt</a:t>
            </a:r>
            <a:endParaRPr lang="de-DE" sz="1200" dirty="0"/>
          </a:p>
        </p:txBody>
      </p:sp>
      <p:cxnSp>
        <p:nvCxnSpPr>
          <p:cNvPr id="5" name="Gerade Verbindung 4"/>
          <p:cNvCxnSpPr/>
          <p:nvPr/>
        </p:nvCxnSpPr>
        <p:spPr>
          <a:xfrm>
            <a:off x="4644011" y="4964758"/>
            <a:ext cx="23043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6372251" y="5175414"/>
            <a:ext cx="0" cy="38745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141</a:t>
            </a:r>
            <a:endParaRPr lang="de-DE" sz="1200" dirty="0"/>
          </a:p>
        </p:txBody>
      </p:sp>
      <p:cxnSp>
        <p:nvCxnSpPr>
          <p:cNvPr id="6" name="Gerade Verbindung 5"/>
          <p:cNvCxnSpPr>
            <a:stCxn id="3" idx="2"/>
          </p:cNvCxnSpPr>
          <p:nvPr/>
        </p:nvCxnSpPr>
        <p:spPr>
          <a:xfrm>
            <a:off x="7066630" y="6024535"/>
            <a:ext cx="0" cy="4288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flipH="1">
            <a:off x="2339690" y="6453420"/>
            <a:ext cx="47269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V="1">
            <a:off x="2339690" y="6233633"/>
            <a:ext cx="0" cy="2197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31726108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3384471" cy="71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39" y="2636891"/>
            <a:ext cx="1948363" cy="156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14" y="4653171"/>
            <a:ext cx="1876815" cy="94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198" y="1170000"/>
            <a:ext cx="4740145" cy="504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Werksparameter MM </a:t>
            </a:r>
          </a:p>
        </p:txBody>
      </p:sp>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142</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87919112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25812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2492870"/>
            <a:ext cx="23622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844088" y="1170000"/>
            <a:ext cx="3941959" cy="646331"/>
          </a:xfrm>
          <a:prstGeom prst="rect">
            <a:avLst/>
          </a:prstGeom>
          <a:solidFill>
            <a:srgbClr val="E4DCBA"/>
          </a:solidFill>
          <a:ln w="19050">
            <a:noFill/>
          </a:ln>
        </p:spPr>
        <p:txBody>
          <a:bodyPr wrap="square" rtlCol="0">
            <a:spAutoFit/>
          </a:bodyPr>
          <a:lstStyle/>
          <a:p>
            <a:r>
              <a:rPr lang="de-DE" sz="1200" dirty="0" smtClean="0"/>
              <a:t>Werk 1250 wurde mit Werkskopie von Werk 1200 angelegt, damit es keine Überschneidungen gibt, lege ich neue Intervalle und Nummernkreise für Werk 1250 an</a:t>
            </a:r>
            <a:endParaRPr lang="de-DE" sz="1200" dirty="0"/>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5508" y="2996940"/>
            <a:ext cx="397192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3870493" y="5269652"/>
            <a:ext cx="3971925" cy="646331"/>
          </a:xfrm>
          <a:prstGeom prst="rect">
            <a:avLst/>
          </a:prstGeom>
          <a:solidFill>
            <a:srgbClr val="E4DCBA"/>
          </a:solidFill>
          <a:ln w="19050">
            <a:noFill/>
          </a:ln>
        </p:spPr>
        <p:txBody>
          <a:bodyPr wrap="square" rtlCol="0">
            <a:spAutoFit/>
          </a:bodyPr>
          <a:lstStyle/>
          <a:p>
            <a:r>
              <a:rPr lang="de-DE" sz="1200" dirty="0" smtClean="0"/>
              <a:t>Im Beispiel Planaufträge, analog dann die Durchführung für Sekundärbedarfe, Banfen, Dispolisten, Summenbedarfe und simulative Sekundärbedarfe</a:t>
            </a:r>
            <a:endParaRPr lang="de-DE" sz="1200" dirty="0"/>
          </a:p>
        </p:txBody>
      </p:sp>
      <p:cxnSp>
        <p:nvCxnSpPr>
          <p:cNvPr id="6" name="Gerade Verbindung mit Pfeil 5"/>
          <p:cNvCxnSpPr/>
          <p:nvPr/>
        </p:nvCxnSpPr>
        <p:spPr>
          <a:xfrm>
            <a:off x="1331551" y="2117087"/>
            <a:ext cx="0" cy="3757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5724160" y="1816331"/>
            <a:ext cx="0" cy="11085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5726251" y="4692442"/>
            <a:ext cx="0" cy="576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143</a:t>
            </a:r>
            <a:endParaRPr lang="de-DE" sz="1200" dirty="0"/>
          </a:p>
        </p:txBody>
      </p: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1" name="Textfeld 20"/>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Werksparameter MM </a:t>
            </a:r>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99433125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905577" cy="237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40" y="3758380"/>
            <a:ext cx="2613781" cy="89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40" y="4786832"/>
            <a:ext cx="3672511" cy="156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156" y="1170000"/>
            <a:ext cx="2204767" cy="158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9680" y="4216307"/>
            <a:ext cx="3629805" cy="137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6948331" y="2118948"/>
            <a:ext cx="864120" cy="2299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780" y="1268700"/>
            <a:ext cx="373051" cy="338554"/>
          </a:xfrm>
          <a:prstGeom prst="rect">
            <a:avLst/>
          </a:prstGeom>
          <a:noFill/>
        </p:spPr>
        <p:txBody>
          <a:bodyPr wrap="square" rtlCol="0">
            <a:spAutoFit/>
          </a:bodyPr>
          <a:lstStyle/>
          <a:p>
            <a:r>
              <a:rPr lang="de-DE" sz="1600" b="1" dirty="0" smtClean="0"/>
              <a:t>1.</a:t>
            </a:r>
            <a:endParaRPr lang="de-DE" sz="1600" b="1" dirty="0"/>
          </a:p>
        </p:txBody>
      </p:sp>
      <p:sp>
        <p:nvSpPr>
          <p:cNvPr id="15" name="Textfeld 14"/>
          <p:cNvSpPr txBox="1"/>
          <p:nvPr/>
        </p:nvSpPr>
        <p:spPr>
          <a:xfrm>
            <a:off x="-5725" y="3776594"/>
            <a:ext cx="373051" cy="338554"/>
          </a:xfrm>
          <a:prstGeom prst="rect">
            <a:avLst/>
          </a:prstGeom>
          <a:noFill/>
        </p:spPr>
        <p:txBody>
          <a:bodyPr wrap="square" rtlCol="0">
            <a:spAutoFit/>
          </a:bodyPr>
          <a:lstStyle/>
          <a:p>
            <a:r>
              <a:rPr lang="de-DE" sz="1600" b="1" dirty="0"/>
              <a:t>2</a:t>
            </a:r>
            <a:r>
              <a:rPr lang="de-DE" sz="1600" b="1" dirty="0" smtClean="0"/>
              <a:t>.</a:t>
            </a:r>
            <a:endParaRPr lang="de-DE" sz="1600" b="1" dirty="0"/>
          </a:p>
        </p:txBody>
      </p:sp>
      <p:sp>
        <p:nvSpPr>
          <p:cNvPr id="16" name="Textfeld 15"/>
          <p:cNvSpPr txBox="1"/>
          <p:nvPr/>
        </p:nvSpPr>
        <p:spPr>
          <a:xfrm>
            <a:off x="0" y="4789982"/>
            <a:ext cx="373051" cy="338554"/>
          </a:xfrm>
          <a:prstGeom prst="rect">
            <a:avLst/>
          </a:prstGeom>
          <a:noFill/>
        </p:spPr>
        <p:txBody>
          <a:bodyPr wrap="square" rtlCol="0">
            <a:spAutoFit/>
          </a:bodyPr>
          <a:lstStyle/>
          <a:p>
            <a:r>
              <a:rPr lang="de-DE" sz="1600" b="1" dirty="0"/>
              <a:t>3</a:t>
            </a:r>
            <a:r>
              <a:rPr lang="de-DE" sz="1600" b="1" dirty="0" smtClean="0"/>
              <a:t>.</a:t>
            </a:r>
            <a:endParaRPr lang="de-DE" sz="1600" b="1" dirty="0"/>
          </a:p>
        </p:txBody>
      </p:sp>
      <p:sp>
        <p:nvSpPr>
          <p:cNvPr id="17" name="Textfeld 16"/>
          <p:cNvSpPr txBox="1"/>
          <p:nvPr/>
        </p:nvSpPr>
        <p:spPr>
          <a:xfrm>
            <a:off x="6273105" y="1304594"/>
            <a:ext cx="373051" cy="338554"/>
          </a:xfrm>
          <a:prstGeom prst="rect">
            <a:avLst/>
          </a:prstGeom>
          <a:noFill/>
        </p:spPr>
        <p:txBody>
          <a:bodyPr wrap="square" rtlCol="0">
            <a:spAutoFit/>
          </a:bodyPr>
          <a:lstStyle/>
          <a:p>
            <a:r>
              <a:rPr lang="de-DE" sz="1600" b="1" dirty="0"/>
              <a:t>4</a:t>
            </a:r>
            <a:r>
              <a:rPr lang="de-DE" sz="1600" b="1" dirty="0" smtClean="0"/>
              <a:t>.</a:t>
            </a:r>
            <a:endParaRPr lang="de-DE" sz="1600" b="1" dirty="0"/>
          </a:p>
        </p:txBody>
      </p:sp>
      <p:sp>
        <p:nvSpPr>
          <p:cNvPr id="18" name="Textfeld 17"/>
          <p:cNvSpPr txBox="1"/>
          <p:nvPr/>
        </p:nvSpPr>
        <p:spPr>
          <a:xfrm>
            <a:off x="4926629" y="4237363"/>
            <a:ext cx="373051" cy="338554"/>
          </a:xfrm>
          <a:prstGeom prst="rect">
            <a:avLst/>
          </a:prstGeom>
          <a:noFill/>
        </p:spPr>
        <p:txBody>
          <a:bodyPr wrap="square" rtlCol="0">
            <a:spAutoFit/>
          </a:bodyPr>
          <a:lstStyle/>
          <a:p>
            <a:r>
              <a:rPr lang="de-DE" sz="1600" b="1" dirty="0"/>
              <a:t>5</a:t>
            </a:r>
            <a:r>
              <a:rPr lang="de-DE" sz="1600" b="1" dirty="0" smtClean="0"/>
              <a:t>.</a:t>
            </a:r>
            <a:endParaRPr lang="de-DE" sz="1600" b="1" dirty="0"/>
          </a:p>
        </p:txBody>
      </p:sp>
      <p:pic>
        <p:nvPicPr>
          <p:cNvPr id="14" name="Grafik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0" name="Textfeld 1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1" name="Textfeld 2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144</a:t>
            </a:r>
            <a:endParaRPr lang="de-DE" sz="1200" dirty="0"/>
          </a:p>
        </p:txBody>
      </p: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6" name="Textfeld 25"/>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Werksparameter MM </a:t>
            </a:r>
          </a:p>
        </p:txBody>
      </p:sp>
      <p:sp>
        <p:nvSpPr>
          <p:cNvPr id="27" name="Textfeld 26"/>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69583298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2127292" cy="117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2504150"/>
            <a:ext cx="3911546" cy="89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450" y="1170000"/>
            <a:ext cx="3456480" cy="148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0" y="1124775"/>
            <a:ext cx="360051" cy="338554"/>
          </a:xfrm>
          <a:prstGeom prst="rect">
            <a:avLst/>
          </a:prstGeom>
          <a:noFill/>
        </p:spPr>
        <p:txBody>
          <a:bodyPr wrap="square" rtlCol="0">
            <a:spAutoFit/>
          </a:bodyPr>
          <a:lstStyle/>
          <a:p>
            <a:r>
              <a:rPr lang="de-DE" sz="1600" b="1" dirty="0" smtClean="0"/>
              <a:t>1.</a:t>
            </a:r>
            <a:endParaRPr lang="de-DE" sz="1600" b="1" dirty="0"/>
          </a:p>
        </p:txBody>
      </p:sp>
      <p:sp>
        <p:nvSpPr>
          <p:cNvPr id="14" name="Textfeld 13"/>
          <p:cNvSpPr txBox="1"/>
          <p:nvPr/>
        </p:nvSpPr>
        <p:spPr>
          <a:xfrm>
            <a:off x="-6489" y="2497292"/>
            <a:ext cx="360051" cy="338554"/>
          </a:xfrm>
          <a:prstGeom prst="rect">
            <a:avLst/>
          </a:prstGeom>
          <a:noFill/>
        </p:spPr>
        <p:txBody>
          <a:bodyPr wrap="square" rtlCol="0">
            <a:spAutoFit/>
          </a:bodyPr>
          <a:lstStyle/>
          <a:p>
            <a:r>
              <a:rPr lang="de-DE" sz="1600" b="1" dirty="0" smtClean="0"/>
              <a:t>2.</a:t>
            </a:r>
            <a:endParaRPr lang="de-DE" sz="1600" b="1" dirty="0"/>
          </a:p>
        </p:txBody>
      </p:sp>
      <p:sp>
        <p:nvSpPr>
          <p:cNvPr id="15" name="Textfeld 14"/>
          <p:cNvSpPr txBox="1"/>
          <p:nvPr/>
        </p:nvSpPr>
        <p:spPr>
          <a:xfrm>
            <a:off x="4920231" y="1163268"/>
            <a:ext cx="360051" cy="338554"/>
          </a:xfrm>
          <a:prstGeom prst="rect">
            <a:avLst/>
          </a:prstGeom>
          <a:noFill/>
        </p:spPr>
        <p:txBody>
          <a:bodyPr wrap="square" rtlCol="0">
            <a:spAutoFit/>
          </a:bodyPr>
          <a:lstStyle/>
          <a:p>
            <a:r>
              <a:rPr lang="de-DE" sz="1600" b="1" dirty="0"/>
              <a:t>3</a:t>
            </a:r>
            <a:r>
              <a:rPr lang="de-DE" sz="1600" b="1" dirty="0" smtClean="0"/>
              <a:t>.</a:t>
            </a:r>
            <a:endParaRPr lang="de-DE" sz="1600" b="1" dirty="0"/>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145</a:t>
            </a:r>
            <a:endParaRPr lang="de-DE" sz="1200" dirty="0"/>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664" y="3525973"/>
            <a:ext cx="2009775" cy="295275"/>
          </a:xfrm>
          <a:prstGeom prst="rect">
            <a:avLst/>
          </a:prstGeom>
          <a:noFill/>
          <a:ln>
            <a:noFill/>
          </a:ln>
          <a:effectLst/>
          <a:extLst/>
        </p:spPr>
      </p:pic>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636" y="4419126"/>
            <a:ext cx="2655310" cy="93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Gerade Verbindung mit Pfeil 19"/>
          <p:cNvCxnSpPr>
            <a:stCxn id="18" idx="2"/>
          </p:cNvCxnSpPr>
          <p:nvPr/>
        </p:nvCxnSpPr>
        <p:spPr>
          <a:xfrm>
            <a:off x="1421552" y="3821248"/>
            <a:ext cx="0" cy="58452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9184" y="3555369"/>
            <a:ext cx="1595932" cy="182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9619" y="4419126"/>
            <a:ext cx="2798562" cy="1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Gerade Verbindung mit Pfeil 22"/>
          <p:cNvCxnSpPr>
            <a:stCxn id="21" idx="2"/>
          </p:cNvCxnSpPr>
          <p:nvPr/>
        </p:nvCxnSpPr>
        <p:spPr>
          <a:xfrm>
            <a:off x="4427150" y="3737988"/>
            <a:ext cx="0" cy="6971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3784" y="3555370"/>
            <a:ext cx="1924051"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3931" y="4405776"/>
            <a:ext cx="2843759" cy="201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Gerade Verbindung mit Pfeil 7"/>
          <p:cNvCxnSpPr>
            <a:stCxn id="24" idx="2"/>
            <a:endCxn id="25" idx="0"/>
          </p:cNvCxnSpPr>
          <p:nvPr/>
        </p:nvCxnSpPr>
        <p:spPr>
          <a:xfrm>
            <a:off x="7415810" y="3764920"/>
            <a:ext cx="1" cy="6408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Rechteck 2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2" action="ppaction://hlinksldjump"/>
              </a:rPr>
              <a:t>Inhaltsverzeichnis</a:t>
            </a:r>
            <a:endParaRPr lang="de-DE" dirty="0">
              <a:solidFill>
                <a:schemeClr val="tx1"/>
              </a:solidFill>
            </a:endParaRPr>
          </a:p>
        </p:txBody>
      </p:sp>
      <p:sp>
        <p:nvSpPr>
          <p:cNvPr id="27" name="Textfeld 26"/>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Werksparameter MM </a:t>
            </a:r>
          </a:p>
        </p:txBody>
      </p:sp>
      <p:sp>
        <p:nvSpPr>
          <p:cNvPr id="28" name="Textfeld 2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14780663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89" y="1823681"/>
            <a:ext cx="3674959" cy="105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823681"/>
            <a:ext cx="3263455" cy="91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410" y="2756403"/>
            <a:ext cx="3280633" cy="791308"/>
          </a:xfrm>
          <a:prstGeom prst="rect">
            <a:avLst/>
          </a:prstGeom>
          <a:noFill/>
          <a:ln>
            <a:noFill/>
          </a:ln>
          <a:effec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00" y="1170000"/>
            <a:ext cx="18954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5953" y="1179525"/>
            <a:ext cx="19050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178" y="4653170"/>
            <a:ext cx="3277487" cy="107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000" y="4051557"/>
            <a:ext cx="18954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0090" y="4051557"/>
            <a:ext cx="3674959" cy="228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0241" y="3539609"/>
            <a:ext cx="18764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1187524" y="1398600"/>
            <a:ext cx="10213" cy="3474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Gerade Verbindung mit Pfeil 4"/>
          <p:cNvCxnSpPr>
            <a:stCxn id="13320" idx="2"/>
          </p:cNvCxnSpPr>
          <p:nvPr/>
        </p:nvCxnSpPr>
        <p:spPr>
          <a:xfrm flipH="1">
            <a:off x="1199739" y="4280158"/>
            <a:ext cx="1" cy="3474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7452400" y="1398600"/>
            <a:ext cx="0" cy="3474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7452400" y="3739635"/>
            <a:ext cx="0" cy="3119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7" name="Textfeld 1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2" name="Textfeld 2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146</a:t>
            </a:r>
            <a:endParaRPr lang="de-DE" sz="1200" dirty="0"/>
          </a:p>
        </p:txBody>
      </p:sp>
      <p:sp>
        <p:nvSpPr>
          <p:cNvPr id="23" name="Rechteck 2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2" action="ppaction://hlinksldjump"/>
              </a:rPr>
              <a:t>Inhaltsverzeichnis</a:t>
            </a:r>
            <a:endParaRPr lang="de-DE" dirty="0">
              <a:solidFill>
                <a:schemeClr val="tx1"/>
              </a:solidFill>
            </a:endParaRPr>
          </a:p>
        </p:txBody>
      </p:sp>
      <p:sp>
        <p:nvSpPr>
          <p:cNvPr id="24" name="Textfeld 23"/>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Werksparameter MM </a:t>
            </a:r>
          </a:p>
        </p:txBody>
      </p:sp>
      <p:sp>
        <p:nvSpPr>
          <p:cNvPr id="25" name="Textfeld 2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8797063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95" y="1916791"/>
            <a:ext cx="4032560" cy="261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18573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693" y="1931456"/>
            <a:ext cx="4139280" cy="259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932" y="1170000"/>
            <a:ext cx="18954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095" y="5301261"/>
            <a:ext cx="3907151" cy="102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3831" y="5299002"/>
            <a:ext cx="4228083" cy="10202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7392" y="4653170"/>
            <a:ext cx="19145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1008686" y="1379551"/>
            <a:ext cx="1" cy="5082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Gerade Verbindung mit Pfeil 4"/>
          <p:cNvCxnSpPr>
            <a:stCxn id="14341" idx="2"/>
          </p:cNvCxnSpPr>
          <p:nvPr/>
        </p:nvCxnSpPr>
        <p:spPr>
          <a:xfrm flipH="1">
            <a:off x="6857669" y="1379551"/>
            <a:ext cx="1" cy="4099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147</a:t>
            </a:r>
            <a:endParaRPr lang="de-DE" sz="1200" dirty="0"/>
          </a:p>
        </p:txBody>
      </p: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0" action="ppaction://hlinksldjump"/>
              </a:rPr>
              <a:t>Inhaltsverzeichnis</a:t>
            </a:r>
            <a:endParaRPr lang="de-DE" dirty="0">
              <a:solidFill>
                <a:schemeClr val="tx1"/>
              </a:solidFill>
            </a:endParaRPr>
          </a:p>
        </p:txBody>
      </p:sp>
      <p:sp>
        <p:nvSpPr>
          <p:cNvPr id="21" name="Textfeld 20"/>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Werksparameter MM </a:t>
            </a:r>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cxnSp>
        <p:nvCxnSpPr>
          <p:cNvPr id="4" name="Gerade Verbindung 3"/>
          <p:cNvCxnSpPr>
            <a:stCxn id="14344" idx="2"/>
          </p:cNvCxnSpPr>
          <p:nvPr/>
        </p:nvCxnSpPr>
        <p:spPr>
          <a:xfrm>
            <a:off x="4274655" y="4881770"/>
            <a:ext cx="0" cy="1314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1763610" y="5013220"/>
            <a:ext cx="47526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1763610" y="5013220"/>
            <a:ext cx="0" cy="2857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6516270" y="5013220"/>
            <a:ext cx="0" cy="2857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62421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759573"/>
            <a:ext cx="3816531" cy="102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1924051"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1" y="4149100"/>
            <a:ext cx="4968691" cy="102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00" y="3445497"/>
            <a:ext cx="1885951"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30" y="1759572"/>
            <a:ext cx="4248591" cy="97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0751" y="1124775"/>
            <a:ext cx="1943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1008686" y="1400852"/>
            <a:ext cx="0" cy="3003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Gerade Verbindung mit Pfeil 4"/>
          <p:cNvCxnSpPr>
            <a:stCxn id="15365" idx="2"/>
          </p:cNvCxnSpPr>
          <p:nvPr/>
        </p:nvCxnSpPr>
        <p:spPr>
          <a:xfrm>
            <a:off x="1194976" y="3645521"/>
            <a:ext cx="0" cy="4315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a:stCxn id="15367" idx="2"/>
          </p:cNvCxnSpPr>
          <p:nvPr/>
        </p:nvCxnSpPr>
        <p:spPr>
          <a:xfrm flipH="1">
            <a:off x="6732300" y="1353375"/>
            <a:ext cx="1" cy="4191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148</a:t>
            </a:r>
            <a:endParaRPr lang="de-DE" sz="1200" dirty="0"/>
          </a:p>
        </p:txBody>
      </p:sp>
      <p:sp>
        <p:nvSpPr>
          <p:cNvPr id="19" name="Rechteck 1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sp>
        <p:nvSpPr>
          <p:cNvPr id="20" name="Textfeld 19"/>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Werksparameter MM </a:t>
            </a: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9286998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2664371" cy="137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231" y="1124775"/>
            <a:ext cx="3944584" cy="113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0" y="3074704"/>
            <a:ext cx="2852803" cy="97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0098" y="3003438"/>
            <a:ext cx="2252847" cy="107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734" y="3003438"/>
            <a:ext cx="2520351" cy="1113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01" y="4365131"/>
            <a:ext cx="6768940" cy="200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02" y="2812636"/>
            <a:ext cx="210502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p:nvPr/>
        </p:nvCxnSpPr>
        <p:spPr>
          <a:xfrm>
            <a:off x="3104202" y="3429000"/>
            <a:ext cx="47589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V="1">
            <a:off x="5852316" y="3435266"/>
            <a:ext cx="467297"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0" name="Textfeld 1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2" name="Textfeld 2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3" name="Textfeld 2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149</a:t>
            </a:r>
            <a:endParaRPr lang="de-DE" sz="1200" dirty="0"/>
          </a:p>
        </p:txBody>
      </p:sp>
      <p:cxnSp>
        <p:nvCxnSpPr>
          <p:cNvPr id="4" name="Gerade Verbindung 3"/>
          <p:cNvCxnSpPr/>
          <p:nvPr/>
        </p:nvCxnSpPr>
        <p:spPr>
          <a:xfrm>
            <a:off x="2915772" y="2492870"/>
            <a:ext cx="51847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V="1">
            <a:off x="8100490" y="2204830"/>
            <a:ext cx="0" cy="288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9"/>
          <p:cNvCxnSpPr>
            <a:stCxn id="16391" idx="2"/>
          </p:cNvCxnSpPr>
          <p:nvPr/>
        </p:nvCxnSpPr>
        <p:spPr>
          <a:xfrm>
            <a:off x="7632910" y="4116907"/>
            <a:ext cx="0" cy="3470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1493330" y="4464000"/>
            <a:ext cx="613958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0" action="ppaction://hlinksldjump"/>
              </a:rPr>
              <a:t>Inhaltsverzeichnis</a:t>
            </a:r>
            <a:endParaRPr lang="de-DE" dirty="0">
              <a:solidFill>
                <a:schemeClr val="tx1"/>
              </a:solidFill>
            </a:endParaRPr>
          </a:p>
        </p:txBody>
      </p:sp>
      <p:sp>
        <p:nvSpPr>
          <p:cNvPr id="24" name="Textfeld 23"/>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Bedarfsplanung aktivieren</a:t>
            </a:r>
          </a:p>
        </p:txBody>
      </p:sp>
      <p:sp>
        <p:nvSpPr>
          <p:cNvPr id="25" name="Textfeld 2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7307397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0" y="1170000"/>
            <a:ext cx="7344420" cy="5247593"/>
          </a:xfrm>
          <a:prstGeom prst="rect">
            <a:avLst/>
          </a:prstGeom>
          <a:ln>
            <a:noFill/>
          </a:ln>
        </p:spPr>
      </p:pic>
      <p:sp>
        <p:nvSpPr>
          <p:cNvPr id="3" name="Textfeld 2"/>
          <p:cNvSpPr txBox="1"/>
          <p:nvPr/>
        </p:nvSpPr>
        <p:spPr>
          <a:xfrm>
            <a:off x="5781675" y="5226052"/>
            <a:ext cx="1676400" cy="284693"/>
          </a:xfrm>
          <a:prstGeom prst="rect">
            <a:avLst/>
          </a:prstGeom>
          <a:noFill/>
        </p:spPr>
        <p:txBody>
          <a:bodyPr wrap="square" lIns="68580" tIns="34290" rIns="68580" bIns="34290" rtlCol="0">
            <a:spAutoFit/>
          </a:bodyPr>
          <a:lstStyle/>
          <a:p>
            <a:r>
              <a:rPr lang="de-DE" dirty="0" smtClean="0">
                <a:solidFill>
                  <a:srgbClr val="FF0000"/>
                </a:solidFill>
              </a:rPr>
              <a:t>Einträge vornehmen</a:t>
            </a:r>
            <a:endParaRPr lang="de-DE" dirty="0">
              <a:solidFill>
                <a:srgbClr val="FF0000"/>
              </a:solidFill>
            </a:endParaRPr>
          </a:p>
        </p:txBody>
      </p:sp>
      <p:sp>
        <p:nvSpPr>
          <p:cNvPr id="4" name="Textfeld 3"/>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RFC – Verbindungen generieren / logische Komponenten anlegen</a:t>
            </a:r>
            <a:endParaRPr lang="de-DE" sz="2400" b="1"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7" name="Textfeld 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15</a:t>
            </a:r>
            <a:endParaRPr lang="de-DE" sz="1200" dirty="0"/>
          </a:p>
        </p:txBody>
      </p:sp>
      <p:sp>
        <p:nvSpPr>
          <p:cNvPr id="11" name="Rechteck 1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2" name="Textfeld 11"/>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261245002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639116" cy="506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6372251" y="2024805"/>
            <a:ext cx="57608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3927052" y="2874760"/>
            <a:ext cx="576080"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7" name="Textfeld 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0" name="Textfeld 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1" name="Textfeld 1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150</a:t>
            </a:r>
            <a:endParaRPr lang="de-DE" sz="1200" dirty="0"/>
          </a:p>
        </p:txBody>
      </p:sp>
      <p:sp>
        <p:nvSpPr>
          <p:cNvPr id="12" name="Rechteck 1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3" name="Textfeld 12"/>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Bedarfsplanung aktivieren - Gesamtplanung</a:t>
            </a: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95930850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812481"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Gesamtplanung Werk 1250 (MD01)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4566359" cy="432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623" y="1700761"/>
            <a:ext cx="2545861" cy="98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301533" y="1170000"/>
            <a:ext cx="1944271" cy="276999"/>
          </a:xfrm>
          <a:prstGeom prst="rect">
            <a:avLst/>
          </a:prstGeom>
          <a:solidFill>
            <a:srgbClr val="E4DCBA"/>
          </a:solidFill>
          <a:ln w="19050">
            <a:noFill/>
          </a:ln>
        </p:spPr>
        <p:txBody>
          <a:bodyPr wrap="square" rtlCol="0">
            <a:spAutoFit/>
          </a:bodyPr>
          <a:lstStyle/>
          <a:p>
            <a:pPr algn="ctr"/>
            <a:r>
              <a:rPr lang="de-DE" sz="1200" dirty="0" smtClean="0"/>
              <a:t>Warnungen ignorieren</a:t>
            </a:r>
            <a:endParaRPr lang="de-DE" sz="1200"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066" y="2924931"/>
            <a:ext cx="2117999" cy="125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625" y="4293120"/>
            <a:ext cx="3527855" cy="209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264502" y="5661310"/>
            <a:ext cx="4566359" cy="461665"/>
          </a:xfrm>
          <a:prstGeom prst="rect">
            <a:avLst/>
          </a:prstGeom>
          <a:solidFill>
            <a:srgbClr val="E4DCBA"/>
          </a:solidFill>
          <a:ln w="19050">
            <a:noFill/>
          </a:ln>
        </p:spPr>
        <p:txBody>
          <a:bodyPr wrap="square" rtlCol="0">
            <a:spAutoFit/>
          </a:bodyPr>
          <a:lstStyle/>
          <a:p>
            <a:r>
              <a:rPr lang="de-DE" sz="1200" dirty="0" smtClean="0"/>
              <a:t>Auf Grund der Fehlermeldung -&gt; zurück ins Customizing der Bedarfsplanung und Fehler beheben</a:t>
            </a:r>
            <a:endParaRPr lang="de-DE" sz="1200" dirty="0"/>
          </a:p>
        </p:txBody>
      </p:sp>
      <p:sp>
        <p:nvSpPr>
          <p:cNvPr id="4" name="Textfeld 3"/>
          <p:cNvSpPr txBox="1"/>
          <p:nvPr/>
        </p:nvSpPr>
        <p:spPr>
          <a:xfrm>
            <a:off x="2123660" y="4404557"/>
            <a:ext cx="1530803" cy="307777"/>
          </a:xfrm>
          <a:prstGeom prst="rect">
            <a:avLst/>
          </a:prstGeom>
          <a:noFill/>
        </p:spPr>
        <p:txBody>
          <a:bodyPr wrap="square" rtlCol="0">
            <a:spAutoFit/>
          </a:bodyPr>
          <a:lstStyle/>
          <a:p>
            <a:r>
              <a:rPr lang="de-DE" dirty="0" smtClean="0"/>
              <a:t>aktivieren</a:t>
            </a:r>
            <a:endParaRPr lang="de-DE" dirty="0"/>
          </a:p>
        </p:txBody>
      </p:sp>
      <p:cxnSp>
        <p:nvCxnSpPr>
          <p:cNvPr id="6" name="Gerade Verbindung mit Pfeil 5"/>
          <p:cNvCxnSpPr/>
          <p:nvPr/>
        </p:nvCxnSpPr>
        <p:spPr>
          <a:xfrm flipH="1">
            <a:off x="1403560" y="4558444"/>
            <a:ext cx="64809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151</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3046517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531918"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Gesamtplanung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571875"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00" y="4838212"/>
            <a:ext cx="3780631" cy="959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957" y="1170000"/>
            <a:ext cx="3371851"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9958" y="2789929"/>
            <a:ext cx="3941959" cy="168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077" y="4838212"/>
            <a:ext cx="4064576" cy="1156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pic>
        <p:nvPicPr>
          <p:cNvPr id="17" name="Grafi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152</a:t>
            </a:r>
            <a:endParaRPr lang="de-DE" sz="1200" dirty="0"/>
          </a:p>
        </p:txBody>
      </p: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Tree>
    <p:extLst>
      <p:ext uri="{BB962C8B-B14F-4D97-AF65-F5344CB8AC3E}">
        <p14:creationId xmlns:p14="http://schemas.microsoft.com/office/powerpoint/2010/main" val="333771333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99" y="1908750"/>
            <a:ext cx="4566359" cy="432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410" y="1170000"/>
            <a:ext cx="4082972" cy="50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2000" y="1170000"/>
            <a:ext cx="4055565" cy="646331"/>
          </a:xfrm>
          <a:prstGeom prst="rect">
            <a:avLst/>
          </a:prstGeom>
          <a:solidFill>
            <a:srgbClr val="E4DCBA"/>
          </a:solidFill>
          <a:ln w="19050">
            <a:noFill/>
          </a:ln>
        </p:spPr>
        <p:txBody>
          <a:bodyPr wrap="square" rtlCol="0">
            <a:spAutoFit/>
          </a:bodyPr>
          <a:lstStyle/>
          <a:p>
            <a:r>
              <a:rPr lang="de-DE" sz="1200" b="1" dirty="0" smtClean="0"/>
              <a:t>Jetzt funktioniert es. Der Gesamtplanungslauf wird mittels Parallelverarbeitung in 4 Modi durchgeführt. Danach befinden sich 94 Vormerkungen in der Planvormerkdatei</a:t>
            </a:r>
            <a:r>
              <a:rPr lang="de-DE" sz="1200" dirty="0" smtClean="0"/>
              <a:t>.</a:t>
            </a:r>
            <a:endParaRPr lang="de-DE" sz="1200" dirty="0"/>
          </a:p>
        </p:txBody>
      </p:sp>
      <p:cxnSp>
        <p:nvCxnSpPr>
          <p:cNvPr id="4" name="Gerade Verbindung mit Pfeil 3"/>
          <p:cNvCxnSpPr/>
          <p:nvPr/>
        </p:nvCxnSpPr>
        <p:spPr>
          <a:xfrm flipH="1">
            <a:off x="6372251" y="2492870"/>
            <a:ext cx="53464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4" name="Textfeld 1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153</a:t>
            </a:r>
            <a:endParaRPr lang="de-DE" sz="1200" dirty="0"/>
          </a:p>
        </p:txBody>
      </p:sp>
      <p:sp>
        <p:nvSpPr>
          <p:cNvPr id="12" name="Rechteck 1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5" name="Textfeld 14"/>
          <p:cNvSpPr txBox="1"/>
          <p:nvPr/>
        </p:nvSpPr>
        <p:spPr>
          <a:xfrm>
            <a:off x="252000" y="540000"/>
            <a:ext cx="8531918" cy="584775"/>
          </a:xfrm>
          <a:prstGeom prst="rect">
            <a:avLst/>
          </a:prstGeom>
          <a:noFill/>
        </p:spPr>
        <p:txBody>
          <a:bodyPr wrap="square" rtlCol="0">
            <a:spAutoFit/>
          </a:bodyPr>
          <a:lstStyle/>
          <a:p>
            <a:r>
              <a:rPr lang="de-DE" sz="1600" b="1" dirty="0" smtClean="0"/>
              <a:t>Szenario Produktion Industrieroboter - Geschäftsprozess - Produktionsplanung (Programmplanung) - Disposition durchführen - Gesamtplanung </a:t>
            </a: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76232788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252000" y="540000"/>
            <a:ext cx="8784620" cy="584775"/>
          </a:xfrm>
          <a:prstGeom prst="rect">
            <a:avLst/>
          </a:prstGeom>
          <a:noFill/>
        </p:spPr>
        <p:txBody>
          <a:bodyPr wrap="square" rtlCol="0">
            <a:spAutoFit/>
          </a:bodyPr>
          <a:lstStyle/>
          <a:p>
            <a:r>
              <a:rPr lang="de-DE" sz="1600" b="1" dirty="0" smtClean="0"/>
              <a:t>Szenario Produktion Industrieroboter - Geschäftsprozess - Produktionsplanung (Programmplanung) - Auswertung Materialbedarfsplanung</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8516255" cy="3600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740441" y="2096815"/>
            <a:ext cx="72010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572000" y="2970250"/>
            <a:ext cx="2304321" cy="8908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4961039" y="5239119"/>
            <a:ext cx="1440200" cy="276999"/>
          </a:xfrm>
          <a:prstGeom prst="rect">
            <a:avLst/>
          </a:prstGeom>
          <a:solidFill>
            <a:srgbClr val="E4DCBA"/>
          </a:solidFill>
          <a:ln w="19050">
            <a:noFill/>
          </a:ln>
        </p:spPr>
        <p:txBody>
          <a:bodyPr wrap="square" rtlCol="0">
            <a:spAutoFit/>
          </a:bodyPr>
          <a:lstStyle/>
          <a:p>
            <a:r>
              <a:rPr lang="de-DE" sz="1200" dirty="0" smtClean="0"/>
              <a:t>s. nächste Folie</a:t>
            </a:r>
            <a:endParaRPr lang="de-DE" sz="1200" dirty="0"/>
          </a:p>
        </p:txBody>
      </p:sp>
      <p:cxnSp>
        <p:nvCxnSpPr>
          <p:cNvPr id="5" name="Gerade Verbindung mit Pfeil 4"/>
          <p:cNvCxnSpPr/>
          <p:nvPr/>
        </p:nvCxnSpPr>
        <p:spPr>
          <a:xfrm>
            <a:off x="5724159" y="3861060"/>
            <a:ext cx="0" cy="12961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154</a:t>
            </a:r>
            <a:endParaRPr lang="de-DE" sz="1200" dirty="0"/>
          </a:p>
        </p:txBody>
      </p: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3" name="Textfeld 22"/>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34830980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2" y="1170000"/>
            <a:ext cx="3527391" cy="267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056" y="4088921"/>
            <a:ext cx="2732737" cy="226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344" y="4003500"/>
            <a:ext cx="2880401" cy="235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340" y="1170000"/>
            <a:ext cx="3901283" cy="254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155</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5" name="Textfeld 14"/>
          <p:cNvSpPr txBox="1"/>
          <p:nvPr/>
        </p:nvSpPr>
        <p:spPr>
          <a:xfrm>
            <a:off x="252000" y="540000"/>
            <a:ext cx="8784620" cy="584775"/>
          </a:xfrm>
          <a:prstGeom prst="rect">
            <a:avLst/>
          </a:prstGeom>
          <a:noFill/>
        </p:spPr>
        <p:txBody>
          <a:bodyPr wrap="square" rtlCol="0">
            <a:spAutoFit/>
          </a:bodyPr>
          <a:lstStyle/>
          <a:p>
            <a:r>
              <a:rPr lang="de-DE" sz="1600" b="1" dirty="0" smtClean="0"/>
              <a:t>Szenario Produktion Industrieroboter - Geschäftsprozess - Produktionsplanung (Programmplanung) - Auswertung Materialbedarfsplanung</a:t>
            </a: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47341103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Produktionsplanung (Programmplanung) - Planauftrag bearbeiten - Verfügbarkeitsprüfung</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137131" cy="38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661868" y="2107085"/>
            <a:ext cx="700977"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474844" y="2996940"/>
            <a:ext cx="2376331" cy="7365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5257295"/>
            <a:ext cx="4343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eck 14"/>
          <p:cNvSpPr/>
          <p:nvPr/>
        </p:nvSpPr>
        <p:spPr>
          <a:xfrm>
            <a:off x="1187272" y="5581953"/>
            <a:ext cx="2880400" cy="5698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156</a:t>
            </a:r>
            <a:endParaRPr lang="de-DE" sz="1200" dirty="0"/>
          </a:p>
        </p:txBody>
      </p:sp>
      <p:cxnSp>
        <p:nvCxnSpPr>
          <p:cNvPr id="5" name="Gerade Verbindung 4"/>
          <p:cNvCxnSpPr/>
          <p:nvPr/>
        </p:nvCxnSpPr>
        <p:spPr>
          <a:xfrm>
            <a:off x="5663009" y="3733449"/>
            <a:ext cx="0" cy="4876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flipH="1">
            <a:off x="3131800" y="4221110"/>
            <a:ext cx="25312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3131800" y="4221110"/>
            <a:ext cx="0" cy="13608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50812632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13620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01" y="1382056"/>
            <a:ext cx="1944268" cy="219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26" y="3605419"/>
            <a:ext cx="1352551"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401" y="3799607"/>
            <a:ext cx="3230025" cy="265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51" y="1988801"/>
            <a:ext cx="4720235" cy="431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5459" y="1170000"/>
            <a:ext cx="1800251" cy="76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4361" y="1170000"/>
            <a:ext cx="1029178" cy="18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Grafik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157</a:t>
            </a:r>
            <a:endParaRPr lang="de-DE" sz="1200" dirty="0"/>
          </a:p>
        </p:txBody>
      </p:sp>
      <p:cxnSp>
        <p:nvCxnSpPr>
          <p:cNvPr id="4" name="Gerade Verbindung 3"/>
          <p:cNvCxnSpPr/>
          <p:nvPr/>
        </p:nvCxnSpPr>
        <p:spPr>
          <a:xfrm>
            <a:off x="2483710" y="5850000"/>
            <a:ext cx="11376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flipV="1">
            <a:off x="3621401" y="2132820"/>
            <a:ext cx="0" cy="37171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3621401" y="2132820"/>
            <a:ext cx="59054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0" action="ppaction://hlinksldjump"/>
              </a:rPr>
              <a:t>Inhaltsverzeichnis</a:t>
            </a:r>
            <a:endParaRPr lang="de-DE" dirty="0">
              <a:solidFill>
                <a:schemeClr val="tx1"/>
              </a:solidFill>
            </a:endParaRPr>
          </a:p>
        </p:txBody>
      </p:sp>
      <p:sp>
        <p:nvSpPr>
          <p:cNvPr id="19" name="Textfeld 18"/>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Produktionsplanung (Programmplanung) - Planauftrag bearbeiten - Verfügbarkeitsprüfung</a:t>
            </a:r>
          </a:p>
        </p:txBody>
      </p:sp>
      <p:sp>
        <p:nvSpPr>
          <p:cNvPr id="20" name="Textfeld 19"/>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2488701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245145" cy="525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790" y="3682092"/>
            <a:ext cx="4000500" cy="6858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89" y="4344581"/>
            <a:ext cx="4324351" cy="69532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20" y="5039906"/>
            <a:ext cx="2870877" cy="111862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685529" y="2132820"/>
            <a:ext cx="857399"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p:cNvSpPr/>
          <p:nvPr/>
        </p:nvSpPr>
        <p:spPr>
          <a:xfrm>
            <a:off x="4562045" y="3051477"/>
            <a:ext cx="2376331" cy="5040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Nach links gekrümmter Pfeil 4"/>
          <p:cNvSpPr/>
          <p:nvPr/>
        </p:nvSpPr>
        <p:spPr>
          <a:xfrm>
            <a:off x="7674518" y="4882835"/>
            <a:ext cx="245313" cy="681027"/>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9" name="Textfeld 18"/>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Produktionsplanung (Programmplanung) - Planauftrag umsetzen</a:t>
            </a:r>
          </a:p>
        </p:txBody>
      </p:sp>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158</a:t>
            </a:r>
            <a:endParaRPr lang="de-DE" sz="1200"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6" name="Gerade Verbindung 5"/>
          <p:cNvCxnSpPr/>
          <p:nvPr/>
        </p:nvCxnSpPr>
        <p:spPr>
          <a:xfrm>
            <a:off x="6938376" y="3429000"/>
            <a:ext cx="2979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7236370" y="3429000"/>
            <a:ext cx="0" cy="3526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5220090" y="3781677"/>
            <a:ext cx="201628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52555897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252000" y="540000"/>
            <a:ext cx="8316521" cy="584775"/>
          </a:xfrm>
          <a:prstGeom prst="rect">
            <a:avLst/>
          </a:prstGeom>
          <a:noFill/>
        </p:spPr>
        <p:txBody>
          <a:bodyPr wrap="square" rtlCol="0">
            <a:spAutoFit/>
          </a:bodyPr>
          <a:lstStyle/>
          <a:p>
            <a:r>
              <a:rPr lang="de-DE" sz="1600" b="1" dirty="0" smtClean="0"/>
              <a:t>Szenario Produktion Industrieroboter - Geschäftsprozess - Produktionsplanung (langfristig) - Planungsszenario bearbeiten, Primärbedarf für Langfristplanung bearbeiten</a:t>
            </a:r>
          </a:p>
        </p:txBody>
      </p:sp>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7777080" cy="268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4077090"/>
            <a:ext cx="7796463" cy="236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6588281" y="2036855"/>
            <a:ext cx="72010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6588281" y="4437140"/>
            <a:ext cx="72010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p:cNvSpPr/>
          <p:nvPr/>
        </p:nvSpPr>
        <p:spPr>
          <a:xfrm>
            <a:off x="4118468" y="2924930"/>
            <a:ext cx="432059" cy="5040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17"/>
          <p:cNvSpPr/>
          <p:nvPr/>
        </p:nvSpPr>
        <p:spPr>
          <a:xfrm>
            <a:off x="4060075" y="5301260"/>
            <a:ext cx="432059" cy="9054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159</a:t>
            </a:r>
            <a:endParaRPr lang="de-DE" sz="1200" dirty="0"/>
          </a:p>
        </p:txBody>
      </p:sp>
      <p:sp>
        <p:nvSpPr>
          <p:cNvPr id="19" name="Rechteck 1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087145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0" y="1170000"/>
            <a:ext cx="7416430" cy="5318022"/>
          </a:xfrm>
          <a:prstGeom prst="rect">
            <a:avLst/>
          </a:prstGeom>
          <a:ln>
            <a:noFill/>
          </a:ln>
        </p:spPr>
      </p:pic>
      <p:sp>
        <p:nvSpPr>
          <p:cNvPr id="3" name="Textfeld 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Beenden</a:t>
            </a:r>
            <a:endParaRPr lang="de-DE" sz="24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16</a:t>
            </a:r>
            <a:endParaRPr lang="de-DE" sz="1200" dirty="0"/>
          </a:p>
        </p:txBody>
      </p:sp>
      <p:sp>
        <p:nvSpPr>
          <p:cNvPr id="10" name="Rechteck 9">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1" name="Textfeld 10"/>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153873540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352526" cy="584775"/>
          </a:xfrm>
          <a:prstGeom prst="rect">
            <a:avLst/>
          </a:prstGeom>
          <a:noFill/>
        </p:spPr>
        <p:txBody>
          <a:bodyPr wrap="square" rtlCol="0">
            <a:spAutoFit/>
          </a:bodyPr>
          <a:lstStyle/>
          <a:p>
            <a:r>
              <a:rPr lang="de-DE" sz="1600" b="1" dirty="0" smtClean="0"/>
              <a:t>Szenario Produktion Industrieroboter - Geschäftsprozess - Produktionsplanung (langfristig) - langfristige Planung ausführen</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497180" cy="4958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022180" y="2168825"/>
            <a:ext cx="64809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716020" y="3068950"/>
            <a:ext cx="1728240" cy="8641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4502058" y="4437140"/>
            <a:ext cx="2520351" cy="461665"/>
          </a:xfrm>
          <a:prstGeom prst="rect">
            <a:avLst/>
          </a:prstGeom>
          <a:solidFill>
            <a:srgbClr val="E4DCBA"/>
          </a:solidFill>
          <a:ln w="19050">
            <a:noFill/>
          </a:ln>
        </p:spPr>
        <p:txBody>
          <a:bodyPr wrap="square" rtlCol="0">
            <a:spAutoFit/>
          </a:bodyPr>
          <a:lstStyle/>
          <a:p>
            <a:r>
              <a:rPr lang="de-DE" sz="1200" dirty="0" smtClean="0"/>
              <a:t>Nummernkreise, Stammdaten, Planung bereits gepflegt</a:t>
            </a:r>
            <a:endParaRPr lang="de-DE" sz="1200" dirty="0"/>
          </a:p>
        </p:txBody>
      </p:sp>
      <p:cxnSp>
        <p:nvCxnSpPr>
          <p:cNvPr id="5" name="Gerade Verbindung mit Pfeil 4"/>
          <p:cNvCxnSpPr/>
          <p:nvPr/>
        </p:nvCxnSpPr>
        <p:spPr>
          <a:xfrm>
            <a:off x="5580140" y="3933071"/>
            <a:ext cx="0" cy="5040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160</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25187132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71" y="2204831"/>
            <a:ext cx="3024420" cy="119971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5256731" cy="521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31" y="4725180"/>
            <a:ext cx="2240691" cy="140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7" name="Textfeld 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161</a:t>
            </a:r>
            <a:endParaRPr lang="de-DE" sz="1200" dirty="0"/>
          </a:p>
        </p:txBody>
      </p:sp>
      <p:sp>
        <p:nvSpPr>
          <p:cNvPr id="11" name="Rechteck 1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2" name="Textfeld 11"/>
          <p:cNvSpPr txBox="1"/>
          <p:nvPr/>
        </p:nvSpPr>
        <p:spPr>
          <a:xfrm>
            <a:off x="252000" y="540000"/>
            <a:ext cx="8352526" cy="584775"/>
          </a:xfrm>
          <a:prstGeom prst="rect">
            <a:avLst/>
          </a:prstGeom>
          <a:noFill/>
        </p:spPr>
        <p:txBody>
          <a:bodyPr wrap="square" rtlCol="0">
            <a:spAutoFit/>
          </a:bodyPr>
          <a:lstStyle/>
          <a:p>
            <a:r>
              <a:rPr lang="de-DE" sz="1600" b="1" dirty="0" smtClean="0"/>
              <a:t>Szenario Produktion Industrieroboter - Geschäftsprozess - Produktionsplanung (langfristig) - langfristige Planung ausführen - Werksparameter PP</a:t>
            </a:r>
          </a:p>
        </p:txBody>
      </p:sp>
      <p:sp>
        <p:nvSpPr>
          <p:cNvPr id="13" name="Textfeld 12"/>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34295036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20288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653727" y="1812047"/>
            <a:ext cx="1224171" cy="276999"/>
          </a:xfrm>
          <a:prstGeom prst="rect">
            <a:avLst/>
          </a:prstGeom>
          <a:solidFill>
            <a:srgbClr val="E4DCBA"/>
          </a:solidFill>
        </p:spPr>
        <p:txBody>
          <a:bodyPr wrap="square" rtlCol="0">
            <a:spAutoFit/>
          </a:bodyPr>
          <a:lstStyle/>
          <a:p>
            <a:r>
              <a:rPr lang="de-DE" sz="1200" dirty="0" smtClean="0"/>
              <a:t>Bereits gepflegt</a:t>
            </a:r>
            <a:endParaRPr lang="de-DE" sz="12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599" y="2636891"/>
            <a:ext cx="20193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164" y="3420123"/>
            <a:ext cx="2861597" cy="73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341" y="1170000"/>
            <a:ext cx="20193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9523" y="1700761"/>
            <a:ext cx="1960992" cy="247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3369" y="1464203"/>
            <a:ext cx="2957147" cy="91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909" y="4473001"/>
            <a:ext cx="2941584" cy="181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9584" y="3734045"/>
            <a:ext cx="2518267" cy="254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2773" y="2955336"/>
            <a:ext cx="3157745" cy="73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Gerade Verbindung mit Pfeil 15"/>
          <p:cNvCxnSpPr/>
          <p:nvPr/>
        </p:nvCxnSpPr>
        <p:spPr>
          <a:xfrm>
            <a:off x="1122917" y="2836916"/>
            <a:ext cx="0" cy="5832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1115520" y="1398600"/>
            <a:ext cx="0" cy="4134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a:stCxn id="13317" idx="2"/>
          </p:cNvCxnSpPr>
          <p:nvPr/>
        </p:nvCxnSpPr>
        <p:spPr>
          <a:xfrm>
            <a:off x="4499991" y="1370025"/>
            <a:ext cx="0" cy="2680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Grafik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2" name="Textfeld 2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3" name="Textfeld 2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4" name="Textfeld 2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5" name="Textfeld 2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162</a:t>
            </a:r>
            <a:endParaRPr lang="de-DE" sz="1200" dirty="0"/>
          </a:p>
        </p:txBody>
      </p:sp>
      <p:cxnSp>
        <p:nvCxnSpPr>
          <p:cNvPr id="4" name="Gerade Verbindung 3"/>
          <p:cNvCxnSpPr/>
          <p:nvPr/>
        </p:nvCxnSpPr>
        <p:spPr>
          <a:xfrm>
            <a:off x="5868180" y="3320888"/>
            <a:ext cx="1440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a:off x="4570019" y="3686440"/>
            <a:ext cx="1980" cy="1386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4571999" y="3825056"/>
            <a:ext cx="11607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5732773" y="3825056"/>
            <a:ext cx="0" cy="8281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5732773" y="4663475"/>
            <a:ext cx="61681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6012200" y="3320888"/>
            <a:ext cx="0" cy="837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6012200" y="4157978"/>
            <a:ext cx="20162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8046435" y="4157978"/>
            <a:ext cx="0" cy="5952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flipH="1">
            <a:off x="3351190" y="3142469"/>
            <a:ext cx="3600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flipH="1">
            <a:off x="3347830" y="3142469"/>
            <a:ext cx="3360" cy="13305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flipV="1">
            <a:off x="4570019" y="2377095"/>
            <a:ext cx="1980" cy="2597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4570019" y="2377095"/>
            <a:ext cx="10821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flipV="1">
            <a:off x="5652150" y="1551163"/>
            <a:ext cx="0" cy="8259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a:off x="5652150" y="1551163"/>
            <a:ext cx="28121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Rechteck 3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2" action="ppaction://hlinksldjump"/>
              </a:rPr>
              <a:t>Inhaltsverzeichnis</a:t>
            </a:r>
            <a:endParaRPr lang="de-DE" dirty="0">
              <a:solidFill>
                <a:schemeClr val="tx1"/>
              </a:solidFill>
            </a:endParaRPr>
          </a:p>
        </p:txBody>
      </p:sp>
      <p:sp>
        <p:nvSpPr>
          <p:cNvPr id="38" name="Textfeld 37"/>
          <p:cNvSpPr txBox="1"/>
          <p:nvPr/>
        </p:nvSpPr>
        <p:spPr>
          <a:xfrm>
            <a:off x="252000" y="540000"/>
            <a:ext cx="8352526" cy="584775"/>
          </a:xfrm>
          <a:prstGeom prst="rect">
            <a:avLst/>
          </a:prstGeom>
          <a:noFill/>
        </p:spPr>
        <p:txBody>
          <a:bodyPr wrap="square" rtlCol="0">
            <a:spAutoFit/>
          </a:bodyPr>
          <a:lstStyle/>
          <a:p>
            <a:r>
              <a:rPr lang="de-DE" sz="1600" b="1" dirty="0" smtClean="0"/>
              <a:t>Szenario Produktion Industrieroboter - Geschäftsprozess - Produktionsplanung (langfristig) - langfristige Planung ausführen - Werksparameter PP</a:t>
            </a:r>
          </a:p>
        </p:txBody>
      </p:sp>
      <p:sp>
        <p:nvSpPr>
          <p:cNvPr id="39" name="Textfeld 3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61454382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201930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653727" y="1812047"/>
            <a:ext cx="1224171" cy="276999"/>
          </a:xfrm>
          <a:prstGeom prst="rect">
            <a:avLst/>
          </a:prstGeom>
          <a:solidFill>
            <a:srgbClr val="E4DCBA"/>
          </a:solidFill>
        </p:spPr>
        <p:txBody>
          <a:bodyPr wrap="square" rtlCol="0">
            <a:spAutoFit/>
          </a:bodyPr>
          <a:lstStyle/>
          <a:p>
            <a:r>
              <a:rPr lang="de-DE" sz="1200" dirty="0" smtClean="0"/>
              <a:t>Bereits gepflegt</a:t>
            </a:r>
            <a:endParaRPr lang="de-DE" sz="1200" dirty="0"/>
          </a:p>
        </p:txBody>
      </p:sp>
      <p:cxnSp>
        <p:nvCxnSpPr>
          <p:cNvPr id="15" name="Gerade Verbindung mit Pfeil 14"/>
          <p:cNvCxnSpPr/>
          <p:nvPr/>
        </p:nvCxnSpPr>
        <p:spPr>
          <a:xfrm>
            <a:off x="1115520" y="1389075"/>
            <a:ext cx="0" cy="4229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2924930"/>
            <a:ext cx="20193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0" y="3645031"/>
            <a:ext cx="3751157" cy="266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Gerade Verbindung mit Pfeil 15"/>
          <p:cNvCxnSpPr/>
          <p:nvPr/>
        </p:nvCxnSpPr>
        <p:spPr>
          <a:xfrm>
            <a:off x="1120248" y="3115431"/>
            <a:ext cx="0" cy="52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0232" y="1841903"/>
            <a:ext cx="3917273" cy="155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1319" y="1170000"/>
            <a:ext cx="202882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Gerade Verbindung mit Pfeil 16"/>
          <p:cNvCxnSpPr/>
          <p:nvPr/>
        </p:nvCxnSpPr>
        <p:spPr>
          <a:xfrm>
            <a:off x="6660291" y="1389075"/>
            <a:ext cx="0" cy="4465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0765" y="3695651"/>
            <a:ext cx="2038351"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9779" y="4293121"/>
            <a:ext cx="465772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9779" y="5096473"/>
            <a:ext cx="37433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Gerade Verbindung mit Pfeil 20"/>
          <p:cNvCxnSpPr/>
          <p:nvPr/>
        </p:nvCxnSpPr>
        <p:spPr>
          <a:xfrm>
            <a:off x="6732300" y="3914725"/>
            <a:ext cx="0" cy="3478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9" name="Textfeld 1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0" name="Textfeld 1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2" name="Textfeld 2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4" name="Textfeld 23"/>
          <p:cNvSpPr txBox="1"/>
          <p:nvPr/>
        </p:nvSpPr>
        <p:spPr>
          <a:xfrm>
            <a:off x="1008686" y="6554573"/>
            <a:ext cx="5723615" cy="276999"/>
          </a:xfrm>
          <a:prstGeom prst="rect">
            <a:avLst/>
          </a:prstGeom>
          <a:noFill/>
        </p:spPr>
        <p:txBody>
          <a:bodyPr wrap="square" rtlCol="0">
            <a:spAutoFit/>
          </a:bodyPr>
          <a:lstStyle/>
          <a:p>
            <a:r>
              <a:rPr lang="de-DE" sz="1200" dirty="0" smtClean="0"/>
              <a:t>Kapitel 4 - Customizing			Seite 163</a:t>
            </a:r>
            <a:endParaRPr lang="de-DE" sz="1200" dirty="0"/>
          </a:p>
        </p:txBody>
      </p:sp>
      <p:sp>
        <p:nvSpPr>
          <p:cNvPr id="25" name="Rechteck 2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1" action="ppaction://hlinksldjump"/>
              </a:rPr>
              <a:t>Inhaltsverzeichnis</a:t>
            </a:r>
            <a:endParaRPr lang="de-DE" dirty="0">
              <a:solidFill>
                <a:schemeClr val="tx1"/>
              </a:solidFill>
            </a:endParaRPr>
          </a:p>
        </p:txBody>
      </p:sp>
      <p:sp>
        <p:nvSpPr>
          <p:cNvPr id="26" name="Textfeld 25"/>
          <p:cNvSpPr txBox="1"/>
          <p:nvPr/>
        </p:nvSpPr>
        <p:spPr>
          <a:xfrm>
            <a:off x="252000" y="540000"/>
            <a:ext cx="8352526" cy="584775"/>
          </a:xfrm>
          <a:prstGeom prst="rect">
            <a:avLst/>
          </a:prstGeom>
          <a:noFill/>
        </p:spPr>
        <p:txBody>
          <a:bodyPr wrap="square" rtlCol="0">
            <a:spAutoFit/>
          </a:bodyPr>
          <a:lstStyle/>
          <a:p>
            <a:r>
              <a:rPr lang="de-DE" sz="1600" b="1" dirty="0" smtClean="0"/>
              <a:t>Szenario Produktion Industrieroboter - Geschäftsprozess - Produktionsplanung (langfristig) - langfristige Planung ausführen - Werksparameter PP</a:t>
            </a:r>
          </a:p>
        </p:txBody>
      </p:sp>
      <p:sp>
        <p:nvSpPr>
          <p:cNvPr id="27" name="Textfeld 26"/>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63109065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2" y="1170000"/>
            <a:ext cx="200977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p:nvPr/>
        </p:nvSpPr>
        <p:spPr>
          <a:xfrm>
            <a:off x="503435" y="1814147"/>
            <a:ext cx="1224171" cy="276999"/>
          </a:xfrm>
          <a:prstGeom prst="rect">
            <a:avLst/>
          </a:prstGeom>
          <a:solidFill>
            <a:srgbClr val="E4DCBA"/>
          </a:solidFill>
        </p:spPr>
        <p:txBody>
          <a:bodyPr wrap="square" rtlCol="0">
            <a:spAutoFit/>
          </a:bodyPr>
          <a:lstStyle/>
          <a:p>
            <a:r>
              <a:rPr lang="de-DE" sz="1200" dirty="0" smtClean="0"/>
              <a:t>Bereits gepflegt</a:t>
            </a:r>
            <a:endParaRPr lang="de-DE" sz="1200" dirty="0"/>
          </a:p>
        </p:txBody>
      </p:sp>
      <p:cxnSp>
        <p:nvCxnSpPr>
          <p:cNvPr id="16" name="Gerade Verbindung mit Pfeil 15"/>
          <p:cNvCxnSpPr/>
          <p:nvPr/>
        </p:nvCxnSpPr>
        <p:spPr>
          <a:xfrm>
            <a:off x="1110821" y="1370025"/>
            <a:ext cx="4699" cy="4420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29" y="3034650"/>
            <a:ext cx="2860761" cy="92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29" y="2348850"/>
            <a:ext cx="2038351"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Gerade Verbindung mit Pfeil 16"/>
          <p:cNvCxnSpPr/>
          <p:nvPr/>
        </p:nvCxnSpPr>
        <p:spPr>
          <a:xfrm>
            <a:off x="1113171" y="2577450"/>
            <a:ext cx="4699"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029" y="4735849"/>
            <a:ext cx="2970863" cy="169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614" y="4149100"/>
            <a:ext cx="202882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Gerade Verbindung mit Pfeil 17"/>
          <p:cNvCxnSpPr/>
          <p:nvPr/>
        </p:nvCxnSpPr>
        <p:spPr>
          <a:xfrm>
            <a:off x="1110821" y="4356929"/>
            <a:ext cx="0" cy="3478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61" y="1812047"/>
            <a:ext cx="3859551" cy="167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6160" y="1170000"/>
            <a:ext cx="2038351"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Gerade Verbindung mit Pfeil 20"/>
          <p:cNvCxnSpPr>
            <a:stCxn id="15368" idx="2"/>
          </p:cNvCxnSpPr>
          <p:nvPr/>
        </p:nvCxnSpPr>
        <p:spPr>
          <a:xfrm>
            <a:off x="6805336" y="1379550"/>
            <a:ext cx="5311" cy="4630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3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6171" y="3669252"/>
            <a:ext cx="20574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4060" y="3992085"/>
            <a:ext cx="3787443" cy="250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Gerade Verbindung mit Pfeil 25"/>
          <p:cNvCxnSpPr/>
          <p:nvPr/>
        </p:nvCxnSpPr>
        <p:spPr>
          <a:xfrm>
            <a:off x="6797858" y="3859752"/>
            <a:ext cx="12789" cy="17392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Grafik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0" name="Textfeld 1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2" name="Textfeld 2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5" name="Textfeld 24"/>
          <p:cNvSpPr txBox="1"/>
          <p:nvPr/>
        </p:nvSpPr>
        <p:spPr>
          <a:xfrm>
            <a:off x="1008686" y="6554573"/>
            <a:ext cx="5723615" cy="276999"/>
          </a:xfrm>
          <a:prstGeom prst="rect">
            <a:avLst/>
          </a:prstGeom>
          <a:noFill/>
        </p:spPr>
        <p:txBody>
          <a:bodyPr wrap="square" rtlCol="0">
            <a:spAutoFit/>
          </a:bodyPr>
          <a:lstStyle/>
          <a:p>
            <a:r>
              <a:rPr lang="de-DE" sz="1200" dirty="0" smtClean="0"/>
              <a:t>Kapitel 4 - Customizing			Seite 164</a:t>
            </a:r>
            <a:endParaRPr lang="de-DE" sz="1200" dirty="0"/>
          </a:p>
        </p:txBody>
      </p:sp>
      <p:sp>
        <p:nvSpPr>
          <p:cNvPr id="27" name="Rechteck 2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2" action="ppaction://hlinksldjump"/>
              </a:rPr>
              <a:t>Inhaltsverzeichnis</a:t>
            </a:r>
            <a:endParaRPr lang="de-DE" dirty="0">
              <a:solidFill>
                <a:schemeClr val="tx1"/>
              </a:solidFill>
            </a:endParaRPr>
          </a:p>
        </p:txBody>
      </p:sp>
      <p:sp>
        <p:nvSpPr>
          <p:cNvPr id="29" name="Textfeld 2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
        <p:nvSpPr>
          <p:cNvPr id="30" name="Textfeld 29"/>
          <p:cNvSpPr txBox="1"/>
          <p:nvPr/>
        </p:nvSpPr>
        <p:spPr>
          <a:xfrm>
            <a:off x="252000" y="540000"/>
            <a:ext cx="8352526" cy="584775"/>
          </a:xfrm>
          <a:prstGeom prst="rect">
            <a:avLst/>
          </a:prstGeom>
          <a:noFill/>
        </p:spPr>
        <p:txBody>
          <a:bodyPr wrap="square" rtlCol="0">
            <a:spAutoFit/>
          </a:bodyPr>
          <a:lstStyle/>
          <a:p>
            <a:r>
              <a:rPr lang="de-DE" sz="1600" b="1" dirty="0" smtClean="0"/>
              <a:t>Szenario Produktion Industrieroboter - Geschäftsprozess - Produktionsplanung (langfristig) - langfristige Planung ausführen - Werksparameter PP</a:t>
            </a:r>
          </a:p>
        </p:txBody>
      </p:sp>
    </p:spTree>
    <p:extLst>
      <p:ext uri="{BB962C8B-B14F-4D97-AF65-F5344CB8AC3E}">
        <p14:creationId xmlns:p14="http://schemas.microsoft.com/office/powerpoint/2010/main" val="83993318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29" y="1868323"/>
            <a:ext cx="3587763" cy="234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1" y="1170000"/>
            <a:ext cx="20288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04" y="5301261"/>
            <a:ext cx="3604688" cy="97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00" y="4581161"/>
            <a:ext cx="20669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900" y="1868323"/>
            <a:ext cx="3724621" cy="98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5004" y="1160445"/>
            <a:ext cx="2038351"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1528" y="3823222"/>
            <a:ext cx="3724621" cy="191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3725" y="5786507"/>
            <a:ext cx="3258331" cy="64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2101" y="3235751"/>
            <a:ext cx="20288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1008685" y="1398600"/>
            <a:ext cx="0" cy="4697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6245625" y="1398600"/>
            <a:ext cx="0" cy="4744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1029127" y="4781186"/>
            <a:ext cx="0" cy="5200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6298673" y="3464352"/>
            <a:ext cx="0" cy="3757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1" name="Textfeld 2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5" name="Textfeld 2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165</a:t>
            </a:r>
            <a:endParaRPr lang="de-DE" sz="1200" dirty="0"/>
          </a:p>
        </p:txBody>
      </p:sp>
      <p:cxnSp>
        <p:nvCxnSpPr>
          <p:cNvPr id="4" name="Gerade Verbindung 3"/>
          <p:cNvCxnSpPr/>
          <p:nvPr/>
        </p:nvCxnSpPr>
        <p:spPr>
          <a:xfrm>
            <a:off x="7812450" y="6354000"/>
            <a:ext cx="3600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 Verbindung 6"/>
          <p:cNvCxnSpPr/>
          <p:nvPr/>
        </p:nvCxnSpPr>
        <p:spPr>
          <a:xfrm flipV="1">
            <a:off x="8172500" y="4716000"/>
            <a:ext cx="0" cy="1638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a:off x="6454210" y="4716000"/>
            <a:ext cx="171829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Rechteck 2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3" action="ppaction://hlinksldjump"/>
              </a:rPr>
              <a:t>Inhaltsverzeichnis</a:t>
            </a:r>
            <a:endParaRPr lang="de-DE" dirty="0">
              <a:solidFill>
                <a:schemeClr val="tx1"/>
              </a:solidFill>
            </a:endParaRPr>
          </a:p>
        </p:txBody>
      </p:sp>
      <p:sp>
        <p:nvSpPr>
          <p:cNvPr id="27" name="Textfeld 26"/>
          <p:cNvSpPr txBox="1"/>
          <p:nvPr/>
        </p:nvSpPr>
        <p:spPr>
          <a:xfrm>
            <a:off x="252000" y="540000"/>
            <a:ext cx="8352526" cy="584775"/>
          </a:xfrm>
          <a:prstGeom prst="rect">
            <a:avLst/>
          </a:prstGeom>
          <a:noFill/>
        </p:spPr>
        <p:txBody>
          <a:bodyPr wrap="square" rtlCol="0">
            <a:spAutoFit/>
          </a:bodyPr>
          <a:lstStyle/>
          <a:p>
            <a:r>
              <a:rPr lang="de-DE" sz="1600" b="1" dirty="0" smtClean="0"/>
              <a:t>Szenario Produktion Industrieroboter - Geschäftsprozess - Produktionsplanung (langfristig) - langfristige Planung ausführen - Werksparameter PP</a:t>
            </a:r>
          </a:p>
        </p:txBody>
      </p:sp>
      <p:sp>
        <p:nvSpPr>
          <p:cNvPr id="28" name="Textfeld 2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26251554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994239"/>
            <a:ext cx="4116725" cy="871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2038351"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0" y="4509151"/>
            <a:ext cx="4116725" cy="92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0" y="3645030"/>
            <a:ext cx="2066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89" y="3565830"/>
            <a:ext cx="2627731" cy="102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90" y="4869201"/>
            <a:ext cx="3672511" cy="1558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5288691" y="2944668"/>
            <a:ext cx="1008140" cy="276999"/>
          </a:xfrm>
          <a:prstGeom prst="rect">
            <a:avLst/>
          </a:prstGeom>
          <a:solidFill>
            <a:srgbClr val="E4DCBA"/>
          </a:solidFill>
          <a:ln w="19050">
            <a:noFill/>
          </a:ln>
        </p:spPr>
        <p:txBody>
          <a:bodyPr wrap="square" rtlCol="0">
            <a:spAutoFit/>
          </a:bodyPr>
          <a:lstStyle/>
          <a:p>
            <a:r>
              <a:rPr lang="de-DE" sz="1200" dirty="0" smtClean="0"/>
              <a:t>Abschluss</a:t>
            </a:r>
            <a:endParaRPr lang="de-DE" sz="1200" dirty="0"/>
          </a:p>
        </p:txBody>
      </p:sp>
      <p:cxnSp>
        <p:nvCxnSpPr>
          <p:cNvPr id="5" name="Gerade Verbindung mit Pfeil 4"/>
          <p:cNvCxnSpPr/>
          <p:nvPr/>
        </p:nvCxnSpPr>
        <p:spPr>
          <a:xfrm>
            <a:off x="1008685" y="1449308"/>
            <a:ext cx="0" cy="54493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1008685" y="3873630"/>
            <a:ext cx="0" cy="6355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5630191" y="3252444"/>
            <a:ext cx="0" cy="3432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5633600" y="4586846"/>
            <a:ext cx="0" cy="2724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1694" y="1165801"/>
            <a:ext cx="20669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2101" y="1721773"/>
            <a:ext cx="3714751"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5275366" y="2367309"/>
            <a:ext cx="3714751" cy="415499"/>
          </a:xfrm>
          <a:prstGeom prst="rect">
            <a:avLst/>
          </a:prstGeom>
          <a:solidFill>
            <a:srgbClr val="E4DCBA"/>
          </a:solidFill>
          <a:ln w="19050">
            <a:noFill/>
          </a:ln>
        </p:spPr>
        <p:txBody>
          <a:bodyPr wrap="square" rtlCol="0">
            <a:spAutoFit/>
          </a:bodyPr>
          <a:lstStyle/>
          <a:p>
            <a:r>
              <a:rPr lang="de-DE" sz="1000" dirty="0" smtClean="0"/>
              <a:t>Keinen Haken setzen, damit nach erfolgloser Rückwärtsterminierung die Vorwärtsterminierung starten kann</a:t>
            </a:r>
            <a:endParaRPr lang="de-DE" sz="1000" dirty="0"/>
          </a:p>
        </p:txBody>
      </p:sp>
      <p:cxnSp>
        <p:nvCxnSpPr>
          <p:cNvPr id="8" name="Gerade Verbindung mit Pfeil 7"/>
          <p:cNvCxnSpPr/>
          <p:nvPr/>
        </p:nvCxnSpPr>
        <p:spPr>
          <a:xfrm flipV="1">
            <a:off x="8617571" y="2189925"/>
            <a:ext cx="0" cy="1597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0" name="Textfeld 1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4" name="Textfeld 2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5" name="Textfeld 2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6" name="Textfeld 2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166</a:t>
            </a:r>
            <a:endParaRPr lang="de-DE" sz="1200" dirty="0"/>
          </a:p>
        </p:txBody>
      </p:sp>
      <p:sp>
        <p:nvSpPr>
          <p:cNvPr id="27" name="Rechteck 2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1" action="ppaction://hlinksldjump"/>
              </a:rPr>
              <a:t>Inhaltsverzeichnis</a:t>
            </a:r>
            <a:endParaRPr lang="de-DE" dirty="0">
              <a:solidFill>
                <a:schemeClr val="tx1"/>
              </a:solidFill>
            </a:endParaRPr>
          </a:p>
        </p:txBody>
      </p:sp>
      <p:cxnSp>
        <p:nvCxnSpPr>
          <p:cNvPr id="4" name="Gerade Verbindung mit Pfeil 3"/>
          <p:cNvCxnSpPr>
            <a:stCxn id="1026" idx="2"/>
          </p:cNvCxnSpPr>
          <p:nvPr/>
        </p:nvCxnSpPr>
        <p:spPr>
          <a:xfrm flipH="1">
            <a:off x="6296831" y="1365826"/>
            <a:ext cx="8326" cy="35594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252000" y="540000"/>
            <a:ext cx="8352526" cy="584775"/>
          </a:xfrm>
          <a:prstGeom prst="rect">
            <a:avLst/>
          </a:prstGeom>
          <a:noFill/>
        </p:spPr>
        <p:txBody>
          <a:bodyPr wrap="square" rtlCol="0">
            <a:spAutoFit/>
          </a:bodyPr>
          <a:lstStyle/>
          <a:p>
            <a:r>
              <a:rPr lang="de-DE" sz="1600" b="1" dirty="0" smtClean="0"/>
              <a:t>Szenario Produktion Industrieroboter - Geschäftsprozess - Produktionsplanung (langfristig) - langfristige Planung ausführen - Werksparameter PP</a:t>
            </a:r>
          </a:p>
        </p:txBody>
      </p:sp>
      <p:sp>
        <p:nvSpPr>
          <p:cNvPr id="29" name="Textfeld 2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76254150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8316521" cy="584775"/>
          </a:xfrm>
          <a:prstGeom prst="rect">
            <a:avLst/>
          </a:prstGeom>
          <a:noFill/>
        </p:spPr>
        <p:txBody>
          <a:bodyPr wrap="square" rtlCol="0">
            <a:spAutoFit/>
          </a:bodyPr>
          <a:lstStyle/>
          <a:p>
            <a:r>
              <a:rPr lang="de-DE" sz="1600" b="1" dirty="0" smtClean="0"/>
              <a:t>Szenario Produktion Industrieroboter - Geschäftsprozess - Produktionsplanung (langfristig) - Langfristplanung durchführen</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8673655" cy="505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706" y="3708299"/>
            <a:ext cx="3678575" cy="255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5940191" y="3284980"/>
            <a:ext cx="0" cy="3600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3347831" y="4149101"/>
            <a:ext cx="1008140" cy="307777"/>
          </a:xfrm>
          <a:prstGeom prst="rect">
            <a:avLst/>
          </a:prstGeom>
          <a:solidFill>
            <a:srgbClr val="E4DCBA"/>
          </a:solidFill>
          <a:ln w="19050">
            <a:noFill/>
          </a:ln>
        </p:spPr>
        <p:txBody>
          <a:bodyPr wrap="square" rtlCol="0">
            <a:spAutoFit/>
          </a:bodyPr>
          <a:lstStyle/>
          <a:p>
            <a:pPr algn="ctr"/>
            <a:r>
              <a:rPr lang="de-DE" dirty="0" smtClean="0"/>
              <a:t>abarbeiten</a:t>
            </a:r>
            <a:endParaRPr lang="de-DE" dirty="0"/>
          </a:p>
        </p:txBody>
      </p:sp>
      <p:cxnSp>
        <p:nvCxnSpPr>
          <p:cNvPr id="6" name="Gerade Verbindung mit Pfeil 5"/>
          <p:cNvCxnSpPr/>
          <p:nvPr/>
        </p:nvCxnSpPr>
        <p:spPr>
          <a:xfrm>
            <a:off x="4355970" y="4302988"/>
            <a:ext cx="89573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167</a:t>
            </a:r>
            <a:endParaRPr lang="de-DE" sz="1200" dirty="0"/>
          </a:p>
        </p:txBody>
      </p:sp>
      <p:sp>
        <p:nvSpPr>
          <p:cNvPr id="14" name="Rechteck 1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90754007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8497180" cy="494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252000" y="540000"/>
            <a:ext cx="8281035" cy="584775"/>
          </a:xfrm>
          <a:prstGeom prst="rect">
            <a:avLst/>
          </a:prstGeom>
          <a:noFill/>
        </p:spPr>
        <p:txBody>
          <a:bodyPr wrap="square" rtlCol="0">
            <a:spAutoFit/>
          </a:bodyPr>
          <a:lstStyle/>
          <a:p>
            <a:r>
              <a:rPr lang="de-DE" sz="1600" b="1" dirty="0" smtClean="0"/>
              <a:t>Szenario Produktion Industrieroboter - Geschäftsprozess - Produktionsplanung (langfristig) - Langfristige Planung in operative Planung kopieren</a:t>
            </a:r>
          </a:p>
        </p:txBody>
      </p:sp>
      <p:sp>
        <p:nvSpPr>
          <p:cNvPr id="2" name="Rechteck 1"/>
          <p:cNvSpPr/>
          <p:nvPr/>
        </p:nvSpPr>
        <p:spPr>
          <a:xfrm>
            <a:off x="7116043" y="2227877"/>
            <a:ext cx="75547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407123" y="3140960"/>
            <a:ext cx="446700" cy="28083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p:cNvSpPr txBox="1"/>
          <p:nvPr/>
        </p:nvSpPr>
        <p:spPr>
          <a:xfrm>
            <a:off x="7604270" y="2772775"/>
            <a:ext cx="1353529" cy="276999"/>
          </a:xfrm>
          <a:prstGeom prst="rect">
            <a:avLst/>
          </a:prstGeom>
          <a:solidFill>
            <a:srgbClr val="E4DCBA"/>
          </a:solidFill>
          <a:ln w="19050">
            <a:noFill/>
          </a:ln>
        </p:spPr>
        <p:txBody>
          <a:bodyPr wrap="square" rtlCol="0">
            <a:spAutoFit/>
          </a:bodyPr>
          <a:lstStyle/>
          <a:p>
            <a:pPr algn="ctr"/>
            <a:r>
              <a:rPr lang="de-DE" sz="1200" dirty="0"/>
              <a:t>b</a:t>
            </a:r>
            <a:r>
              <a:rPr lang="de-DE" sz="1200" dirty="0" smtClean="0"/>
              <a:t>ereits gepflegt</a:t>
            </a:r>
            <a:endParaRPr lang="de-DE" sz="1200" dirty="0"/>
          </a:p>
        </p:txBody>
      </p:sp>
      <p:cxnSp>
        <p:nvCxnSpPr>
          <p:cNvPr id="16" name="Gerade Verbindung mit Pfeil 15"/>
          <p:cNvCxnSpPr/>
          <p:nvPr/>
        </p:nvCxnSpPr>
        <p:spPr>
          <a:xfrm>
            <a:off x="8531914" y="2335892"/>
            <a:ext cx="1" cy="4368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168</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59691688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864550" cy="584775"/>
          </a:xfrm>
          <a:prstGeom prst="rect">
            <a:avLst/>
          </a:prstGeom>
          <a:noFill/>
        </p:spPr>
        <p:txBody>
          <a:bodyPr wrap="square" rtlCol="0">
            <a:spAutoFit/>
          </a:bodyPr>
          <a:lstStyle/>
          <a:p>
            <a:r>
              <a:rPr lang="de-DE" sz="1600" b="1" dirty="0" smtClean="0"/>
              <a:t>Szenario Produktion Industrieroboter - Geschäftsprozess - Produktions- und Feinplanung - Materialbereitstellung prüfen, Prozess-/Fertigungsauftrag freigeben, Rückmeldungen durchführen</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8613148" cy="511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611" y="4221111"/>
            <a:ext cx="5558887" cy="74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11" y="5589300"/>
            <a:ext cx="5561687" cy="53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236371" y="2192815"/>
            <a:ext cx="68346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rade Verbindung mit Pfeil 3"/>
          <p:cNvCxnSpPr/>
          <p:nvPr/>
        </p:nvCxnSpPr>
        <p:spPr>
          <a:xfrm flipV="1">
            <a:off x="2699740" y="3429000"/>
            <a:ext cx="720101" cy="7921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rade Verbindung mit Pfeil 5"/>
          <p:cNvCxnSpPr/>
          <p:nvPr/>
        </p:nvCxnSpPr>
        <p:spPr>
          <a:xfrm>
            <a:off x="2915770" y="4365130"/>
            <a:ext cx="28804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2123660" y="4595676"/>
            <a:ext cx="972137" cy="993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7604270" y="2688749"/>
            <a:ext cx="1353529" cy="276999"/>
          </a:xfrm>
          <a:prstGeom prst="rect">
            <a:avLst/>
          </a:prstGeom>
          <a:solidFill>
            <a:srgbClr val="E4DCBA"/>
          </a:solidFill>
          <a:ln w="19050">
            <a:noFill/>
          </a:ln>
        </p:spPr>
        <p:txBody>
          <a:bodyPr wrap="square" rtlCol="0">
            <a:spAutoFit/>
          </a:bodyPr>
          <a:lstStyle/>
          <a:p>
            <a:pPr algn="ctr"/>
            <a:r>
              <a:rPr lang="de-DE" sz="1200" dirty="0"/>
              <a:t>b</a:t>
            </a:r>
            <a:r>
              <a:rPr lang="de-DE" sz="1200" dirty="0" smtClean="0"/>
              <a:t>ereits gepflegt</a:t>
            </a:r>
            <a:endParaRPr lang="de-DE" sz="1200" dirty="0"/>
          </a:p>
        </p:txBody>
      </p:sp>
      <p:cxnSp>
        <p:nvCxnSpPr>
          <p:cNvPr id="18" name="Gerade Verbindung mit Pfeil 17"/>
          <p:cNvCxnSpPr/>
          <p:nvPr/>
        </p:nvCxnSpPr>
        <p:spPr>
          <a:xfrm>
            <a:off x="8531915" y="2408845"/>
            <a:ext cx="0" cy="2799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169</a:t>
            </a:r>
            <a:endParaRPr lang="de-DE" sz="1200" dirty="0"/>
          </a:p>
        </p:txBody>
      </p: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517748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0" y="1170001"/>
            <a:ext cx="7200400" cy="5248104"/>
          </a:xfrm>
          <a:prstGeom prst="rect">
            <a:avLst/>
          </a:prstGeom>
          <a:ln>
            <a:noFill/>
          </a:ln>
        </p:spPr>
      </p:pic>
      <p:sp>
        <p:nvSpPr>
          <p:cNvPr id="3" name="Textfeld 2"/>
          <p:cNvSpPr txBox="1"/>
          <p:nvPr/>
        </p:nvSpPr>
        <p:spPr>
          <a:xfrm>
            <a:off x="1" y="0"/>
            <a:ext cx="9143999" cy="461665"/>
          </a:xfrm>
          <a:prstGeom prst="rect">
            <a:avLst/>
          </a:prstGeom>
          <a:solidFill>
            <a:srgbClr val="00B0F0"/>
          </a:solidFill>
        </p:spPr>
        <p:txBody>
          <a:bodyPr wrap="square" rtlCol="0">
            <a:spAutoFit/>
          </a:bodyPr>
          <a:lstStyle/>
          <a:p>
            <a:pPr algn="ctr"/>
            <a:r>
              <a:rPr lang="de-DE" sz="2400" b="1" dirty="0" smtClean="0"/>
              <a:t>Neuer Assistent öffnet sich - RFC Verbindungen anlegen</a:t>
            </a:r>
            <a:endParaRPr lang="de-DE" sz="24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17</a:t>
            </a:r>
            <a:endParaRPr lang="de-DE" sz="1200" dirty="0"/>
          </a:p>
        </p:txBody>
      </p:sp>
      <p:sp>
        <p:nvSpPr>
          <p:cNvPr id="10" name="Rechteck 9">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1" name="Textfeld 10"/>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17895250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153282"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anlegen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23" y="1170000"/>
            <a:ext cx="8225919" cy="273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91" y="4113047"/>
            <a:ext cx="8253940" cy="227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785151" y="2097881"/>
            <a:ext cx="72010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7825153" y="4221110"/>
            <a:ext cx="72010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4386361" y="2924930"/>
            <a:ext cx="2952411" cy="7921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3275821" y="5143643"/>
            <a:ext cx="540075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5044645" y="5815199"/>
            <a:ext cx="1116155" cy="276999"/>
          </a:xfrm>
          <a:prstGeom prst="rect">
            <a:avLst/>
          </a:prstGeom>
          <a:solidFill>
            <a:srgbClr val="E4DCBA"/>
          </a:solidFill>
          <a:ln w="19050">
            <a:noFill/>
          </a:ln>
        </p:spPr>
        <p:txBody>
          <a:bodyPr wrap="square" rtlCol="0">
            <a:spAutoFit/>
          </a:bodyPr>
          <a:lstStyle/>
          <a:p>
            <a:r>
              <a:rPr lang="de-DE" sz="1200" dirty="0" smtClean="0"/>
              <a:t>neu anlegen</a:t>
            </a:r>
            <a:endParaRPr lang="de-DE" sz="1200" dirty="0"/>
          </a:p>
        </p:txBody>
      </p:sp>
      <p:cxnSp>
        <p:nvCxnSpPr>
          <p:cNvPr id="5" name="Gerade Verbindung mit Pfeil 4"/>
          <p:cNvCxnSpPr/>
          <p:nvPr/>
        </p:nvCxnSpPr>
        <p:spPr>
          <a:xfrm flipV="1">
            <a:off x="5602721" y="5359674"/>
            <a:ext cx="0" cy="4555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170</a:t>
            </a:r>
            <a:endParaRPr lang="de-DE" sz="1200" dirty="0"/>
          </a:p>
        </p:txBody>
      </p:sp>
      <p:sp>
        <p:nvSpPr>
          <p:cNvPr id="19" name="Rechteck 1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0" name="Textfeld 19"/>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50836051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607827" cy="288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370" y="3173248"/>
            <a:ext cx="3401103" cy="294762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076070" y="2918125"/>
            <a:ext cx="792111" cy="246221"/>
          </a:xfrm>
          <a:prstGeom prst="rect">
            <a:avLst/>
          </a:prstGeom>
          <a:noFill/>
        </p:spPr>
        <p:txBody>
          <a:bodyPr wrap="square" rtlCol="0">
            <a:spAutoFit/>
          </a:bodyPr>
          <a:lstStyle/>
          <a:p>
            <a:r>
              <a:rPr lang="de-DE" sz="1000" dirty="0" smtClean="0"/>
              <a:t>F4 drücken</a:t>
            </a:r>
            <a:endParaRPr lang="de-DE" sz="1000" dirty="0"/>
          </a:p>
        </p:txBody>
      </p:sp>
      <p:sp>
        <p:nvSpPr>
          <p:cNvPr id="6" name="Rechteck 5"/>
          <p:cNvSpPr/>
          <p:nvPr/>
        </p:nvSpPr>
        <p:spPr>
          <a:xfrm>
            <a:off x="8172501" y="2120102"/>
            <a:ext cx="703412"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0034" y="6228000"/>
            <a:ext cx="5564636" cy="23914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171</a:t>
            </a:r>
            <a:endParaRPr lang="de-DE" sz="1200" dirty="0"/>
          </a:p>
        </p:txBody>
      </p:sp>
      <p:cxnSp>
        <p:nvCxnSpPr>
          <p:cNvPr id="4" name="Gerade Verbindung 3"/>
          <p:cNvCxnSpPr>
            <a:stCxn id="2" idx="2"/>
          </p:cNvCxnSpPr>
          <p:nvPr/>
        </p:nvCxnSpPr>
        <p:spPr>
          <a:xfrm>
            <a:off x="5472126" y="3164346"/>
            <a:ext cx="0" cy="12007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5472125" y="4365130"/>
            <a:ext cx="24824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3635870" y="3173248"/>
            <a:ext cx="0" cy="30547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7" name="Textfeld 16"/>
          <p:cNvSpPr txBox="1"/>
          <p:nvPr/>
        </p:nvSpPr>
        <p:spPr>
          <a:xfrm>
            <a:off x="252000" y="540000"/>
            <a:ext cx="8153282"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anlegen</a:t>
            </a: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88332097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99" y="1508554"/>
            <a:ext cx="2644731" cy="1029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99" y="2853342"/>
            <a:ext cx="3302069" cy="3427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2000" y="1170000"/>
            <a:ext cx="2644731" cy="338554"/>
          </a:xfrm>
          <a:prstGeom prst="rect">
            <a:avLst/>
          </a:prstGeom>
          <a:solidFill>
            <a:schemeClr val="accent3">
              <a:lumMod val="20000"/>
              <a:lumOff val="80000"/>
            </a:schemeClr>
          </a:solidFill>
        </p:spPr>
        <p:txBody>
          <a:bodyPr wrap="square" rtlCol="0">
            <a:spAutoFit/>
          </a:bodyPr>
          <a:lstStyle/>
          <a:p>
            <a:r>
              <a:rPr lang="de-DE" sz="1600" b="1" dirty="0" smtClean="0"/>
              <a:t>Auftragsarten definieren</a:t>
            </a:r>
            <a:endParaRPr lang="de-DE" sz="1600" b="1" dirty="0"/>
          </a:p>
        </p:txBody>
      </p:sp>
      <p:sp>
        <p:nvSpPr>
          <p:cNvPr id="4" name="Textfeld 3"/>
          <p:cNvSpPr txBox="1"/>
          <p:nvPr/>
        </p:nvSpPr>
        <p:spPr>
          <a:xfrm>
            <a:off x="5508130" y="1170000"/>
            <a:ext cx="3327862" cy="338554"/>
          </a:xfrm>
          <a:prstGeom prst="rect">
            <a:avLst/>
          </a:prstGeom>
          <a:solidFill>
            <a:schemeClr val="accent3">
              <a:lumMod val="20000"/>
              <a:lumOff val="80000"/>
            </a:schemeClr>
          </a:solidFill>
        </p:spPr>
        <p:txBody>
          <a:bodyPr wrap="square" rtlCol="0">
            <a:spAutoFit/>
          </a:bodyPr>
          <a:lstStyle/>
          <a:p>
            <a:r>
              <a:rPr lang="de-DE" sz="1600" b="1" dirty="0" smtClean="0"/>
              <a:t>Auftragsabhängige Parameter </a:t>
            </a:r>
            <a:endParaRPr lang="de-DE" sz="1600" b="1"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679" y="1489818"/>
            <a:ext cx="3327862" cy="981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911" y="2706285"/>
            <a:ext cx="3448630" cy="354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5508130" y="3122289"/>
            <a:ext cx="43206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7" name="Grafik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4" name="Textfeld 2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5" name="Textfeld 2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172</a:t>
            </a:r>
            <a:endParaRPr lang="de-DE" sz="1200" dirty="0"/>
          </a:p>
        </p:txBody>
      </p:sp>
      <p:sp>
        <p:nvSpPr>
          <p:cNvPr id="26" name="Rechteck 2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6" name="Textfeld 15"/>
          <p:cNvSpPr txBox="1"/>
          <p:nvPr/>
        </p:nvSpPr>
        <p:spPr>
          <a:xfrm>
            <a:off x="252000" y="540000"/>
            <a:ext cx="8153282"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anlegen - Auftragsarten</a:t>
            </a:r>
          </a:p>
        </p:txBody>
      </p:sp>
      <p:sp>
        <p:nvSpPr>
          <p:cNvPr id="20" name="Textfeld 19"/>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83034069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1170000"/>
            <a:ext cx="3689428" cy="338554"/>
          </a:xfrm>
          <a:prstGeom prst="rect">
            <a:avLst/>
          </a:prstGeom>
          <a:solidFill>
            <a:schemeClr val="accent3">
              <a:lumMod val="20000"/>
              <a:lumOff val="80000"/>
            </a:schemeClr>
          </a:solidFill>
        </p:spPr>
        <p:txBody>
          <a:bodyPr wrap="square" rtlCol="0">
            <a:spAutoFit/>
          </a:bodyPr>
          <a:lstStyle/>
          <a:p>
            <a:r>
              <a:rPr lang="de-DE" sz="1600" b="1" dirty="0" smtClean="0"/>
              <a:t>Auftragsabhängige Parameter definieren</a:t>
            </a:r>
            <a:endParaRPr lang="de-DE" sz="16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1" y="1508554"/>
            <a:ext cx="3689427"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1" y="1796593"/>
            <a:ext cx="3689427" cy="149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337011" y="1508553"/>
            <a:ext cx="419060" cy="1538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60" y="1170000"/>
            <a:ext cx="3858547" cy="3769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221" y="4993923"/>
            <a:ext cx="3510920" cy="1529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791" y="3825179"/>
            <a:ext cx="3429644" cy="234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5580140" y="1138203"/>
            <a:ext cx="576080" cy="201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2712131" y="3825179"/>
            <a:ext cx="810703"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6140256" y="4993923"/>
            <a:ext cx="820235" cy="1871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p:cNvSpPr txBox="1"/>
          <p:nvPr/>
        </p:nvSpPr>
        <p:spPr>
          <a:xfrm>
            <a:off x="252000" y="540000"/>
            <a:ext cx="831652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anlegen - auftragsabhängige Parameter</a:t>
            </a:r>
          </a:p>
        </p:txBody>
      </p:sp>
      <p:pic>
        <p:nvPicPr>
          <p:cNvPr id="17" name="Grafi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2" name="Textfeld 2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173</a:t>
            </a:r>
            <a:endParaRPr lang="de-DE" sz="1200" dirty="0"/>
          </a:p>
        </p:txBody>
      </p:sp>
      <p:sp>
        <p:nvSpPr>
          <p:cNvPr id="23" name="Rechteck 2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27738205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401" y="1170000"/>
            <a:ext cx="1080151" cy="461665"/>
          </a:xfrm>
          <a:prstGeom prst="rect">
            <a:avLst/>
          </a:prstGeom>
          <a:solidFill>
            <a:srgbClr val="E4DCBA"/>
          </a:solidFill>
        </p:spPr>
        <p:txBody>
          <a:bodyPr wrap="square" rtlCol="0">
            <a:spAutoFit/>
          </a:bodyPr>
          <a:lstStyle/>
          <a:p>
            <a:r>
              <a:rPr lang="de-DE" sz="1200" dirty="0" smtClean="0"/>
              <a:t>Statusschema </a:t>
            </a:r>
          </a:p>
          <a:p>
            <a:r>
              <a:rPr lang="de-DE" sz="1200" dirty="0" smtClean="0"/>
              <a:t>definieren</a:t>
            </a:r>
            <a:endParaRPr lang="de-DE" sz="1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544" y="1124775"/>
            <a:ext cx="4076323" cy="176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630" y="3227771"/>
            <a:ext cx="5737599" cy="189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628" y="1170000"/>
            <a:ext cx="2291859" cy="192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251401" y="3227773"/>
            <a:ext cx="1319185" cy="461665"/>
          </a:xfrm>
          <a:prstGeom prst="rect">
            <a:avLst/>
          </a:prstGeom>
          <a:solidFill>
            <a:srgbClr val="E4DCBA"/>
          </a:solidFill>
        </p:spPr>
        <p:txBody>
          <a:bodyPr wrap="square" rtlCol="0">
            <a:spAutoFit/>
          </a:bodyPr>
          <a:lstStyle/>
          <a:p>
            <a:r>
              <a:rPr lang="de-DE" sz="1200" dirty="0" smtClean="0"/>
              <a:t>Selektionsschema </a:t>
            </a:r>
          </a:p>
          <a:p>
            <a:r>
              <a:rPr lang="de-DE" sz="1200" dirty="0" smtClean="0"/>
              <a:t>definieren</a:t>
            </a:r>
            <a:endParaRPr lang="de-DE" sz="1200" dirty="0"/>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631" y="5299093"/>
            <a:ext cx="5737599" cy="1163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p:nvPr/>
        </p:nvCxnSpPr>
        <p:spPr>
          <a:xfrm flipV="1">
            <a:off x="1331552" y="1400831"/>
            <a:ext cx="576079"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V="1">
            <a:off x="4199488" y="1320238"/>
            <a:ext cx="698056"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a:stCxn id="3" idx="3"/>
          </p:cNvCxnSpPr>
          <p:nvPr/>
        </p:nvCxnSpPr>
        <p:spPr>
          <a:xfrm flipV="1">
            <a:off x="1570586" y="3458605"/>
            <a:ext cx="337045"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4734404" y="5880877"/>
            <a:ext cx="1133776" cy="5817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Textfeld 22"/>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anlegen - Statusschema </a:t>
            </a:r>
          </a:p>
        </p:txBody>
      </p:sp>
      <p:pic>
        <p:nvPicPr>
          <p:cNvPr id="16" name="Grafik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2" name="Textfeld 2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174</a:t>
            </a:r>
            <a:endParaRPr lang="de-DE" sz="1200" dirty="0"/>
          </a:p>
        </p:txBody>
      </p:sp>
      <p:cxnSp>
        <p:nvCxnSpPr>
          <p:cNvPr id="6" name="Gerade Verbindung 5"/>
          <p:cNvCxnSpPr/>
          <p:nvPr/>
        </p:nvCxnSpPr>
        <p:spPr>
          <a:xfrm>
            <a:off x="4199488" y="1951083"/>
            <a:ext cx="3490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V="1">
            <a:off x="4548516" y="1320238"/>
            <a:ext cx="0" cy="6308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7645230" y="3528000"/>
            <a:ext cx="5272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8172500" y="3528000"/>
            <a:ext cx="0" cy="21333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H="1">
            <a:off x="6228230" y="5652000"/>
            <a:ext cx="194427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Rechteck 2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30" name="Textfeld 29"/>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25940829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8497181" cy="3025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572000" y="3284981"/>
            <a:ext cx="1224171" cy="276999"/>
          </a:xfrm>
          <a:prstGeom prst="rect">
            <a:avLst/>
          </a:prstGeom>
          <a:solidFill>
            <a:srgbClr val="E4DCBA"/>
          </a:solidFill>
        </p:spPr>
        <p:txBody>
          <a:bodyPr wrap="square" rtlCol="0">
            <a:spAutoFit/>
          </a:bodyPr>
          <a:lstStyle/>
          <a:p>
            <a:pPr algn="ctr"/>
            <a:r>
              <a:rPr lang="de-DE" sz="1200" dirty="0" smtClean="0"/>
              <a:t>Neu anlegen</a:t>
            </a:r>
            <a:endParaRPr lang="de-DE" sz="1200"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860" y="3961217"/>
            <a:ext cx="4941661" cy="18149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1039" y="4653170"/>
            <a:ext cx="5238751"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372416" y="4725181"/>
            <a:ext cx="2615365" cy="276999"/>
          </a:xfrm>
          <a:prstGeom prst="rect">
            <a:avLst/>
          </a:prstGeom>
          <a:solidFill>
            <a:srgbClr val="E4DCBA"/>
          </a:solidFill>
        </p:spPr>
        <p:txBody>
          <a:bodyPr wrap="square" rtlCol="0">
            <a:spAutoFit/>
          </a:bodyPr>
          <a:lstStyle/>
          <a:p>
            <a:r>
              <a:rPr lang="de-DE" sz="1200" dirty="0" smtClean="0"/>
              <a:t>Fertigungssteuerungsprofil definieren</a:t>
            </a:r>
            <a:endParaRPr lang="de-DE" sz="1200" dirty="0"/>
          </a:p>
        </p:txBody>
      </p:sp>
      <p:cxnSp>
        <p:nvCxnSpPr>
          <p:cNvPr id="15" name="Gerade Verbindung mit Pfeil 14"/>
          <p:cNvCxnSpPr/>
          <p:nvPr/>
        </p:nvCxnSpPr>
        <p:spPr>
          <a:xfrm>
            <a:off x="3059792" y="4863679"/>
            <a:ext cx="46124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252000" y="540000"/>
            <a:ext cx="8316522"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freigeben, drucken - Fertigungssteuerungsprofil </a:t>
            </a:r>
          </a:p>
        </p:txBody>
      </p: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175</a:t>
            </a:r>
            <a:endParaRPr lang="de-DE" sz="1200" dirty="0"/>
          </a:p>
        </p:txBody>
      </p:sp>
      <p:cxnSp>
        <p:nvCxnSpPr>
          <p:cNvPr id="5" name="Gerade Verbindung 4"/>
          <p:cNvCxnSpPr>
            <a:stCxn id="2" idx="1"/>
          </p:cNvCxnSpPr>
          <p:nvPr/>
        </p:nvCxnSpPr>
        <p:spPr>
          <a:xfrm flipH="1">
            <a:off x="3635870" y="3423481"/>
            <a:ext cx="936130" cy="153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a:off x="3635870" y="3140960"/>
            <a:ext cx="0" cy="820257"/>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95837410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3954800" cy="465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09" y="5776064"/>
            <a:ext cx="3939092" cy="72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571" y="1199284"/>
            <a:ext cx="3917344" cy="460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211" y="5733321"/>
            <a:ext cx="3908704" cy="73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3491851" y="1268701"/>
            <a:ext cx="576080" cy="3600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7812449" y="1241076"/>
            <a:ext cx="648091" cy="3600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176</a:t>
            </a:r>
            <a:endParaRPr lang="de-DE" sz="1200" dirty="0"/>
          </a:p>
        </p:txBody>
      </p:sp>
      <p:sp>
        <p:nvSpPr>
          <p:cNvPr id="3" name="Pfeil nach unten 2"/>
          <p:cNvSpPr/>
          <p:nvPr/>
        </p:nvSpPr>
        <p:spPr>
          <a:xfrm>
            <a:off x="56311" y="5589300"/>
            <a:ext cx="144020" cy="8786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Pfeil nach unten 16"/>
          <p:cNvSpPr/>
          <p:nvPr/>
        </p:nvSpPr>
        <p:spPr>
          <a:xfrm>
            <a:off x="8604560" y="5589300"/>
            <a:ext cx="144020" cy="8786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0" name="Textfeld 19"/>
          <p:cNvSpPr txBox="1"/>
          <p:nvPr/>
        </p:nvSpPr>
        <p:spPr>
          <a:xfrm>
            <a:off x="252000" y="540000"/>
            <a:ext cx="8316522"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freigeben, drucken - Fertigungssteuerungsprofil </a:t>
            </a: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61775958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2" y="1170000"/>
            <a:ext cx="3960551" cy="183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657" y="1170000"/>
            <a:ext cx="3929843" cy="179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275318" y="3224011"/>
            <a:ext cx="5256596" cy="338554"/>
          </a:xfrm>
          <a:prstGeom prst="rect">
            <a:avLst/>
          </a:prstGeom>
          <a:solidFill>
            <a:schemeClr val="accent3">
              <a:lumMod val="20000"/>
              <a:lumOff val="80000"/>
            </a:schemeClr>
          </a:solidFill>
        </p:spPr>
        <p:txBody>
          <a:bodyPr wrap="square" rtlCol="0">
            <a:spAutoFit/>
          </a:bodyPr>
          <a:lstStyle/>
          <a:p>
            <a:r>
              <a:rPr lang="de-DE" sz="1600" b="1" dirty="0" smtClean="0"/>
              <a:t>Fertigungssteuerer definieren</a:t>
            </a:r>
            <a:endParaRPr lang="de-DE" sz="1600" b="1"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1633" y="3501011"/>
            <a:ext cx="5288867" cy="136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275318" y="5157240"/>
            <a:ext cx="1685654" cy="276999"/>
          </a:xfrm>
          <a:prstGeom prst="rect">
            <a:avLst/>
          </a:prstGeom>
          <a:solidFill>
            <a:srgbClr val="E4DCBA"/>
          </a:solidFill>
        </p:spPr>
        <p:txBody>
          <a:bodyPr wrap="none" rtlCol="0">
            <a:spAutoFit/>
          </a:bodyPr>
          <a:lstStyle/>
          <a:p>
            <a:r>
              <a:rPr lang="de-DE" sz="1200" dirty="0" smtClean="0"/>
              <a:t>(wurde bereits gepflegt)</a:t>
            </a:r>
            <a:endParaRPr lang="de-DE" sz="1200" dirty="0"/>
          </a:p>
        </p:txBody>
      </p:sp>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177</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5" name="Textfeld 14"/>
          <p:cNvSpPr txBox="1"/>
          <p:nvPr/>
        </p:nvSpPr>
        <p:spPr>
          <a:xfrm>
            <a:off x="252000" y="540000"/>
            <a:ext cx="8316522"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freigeben, drucken - Fertigungssteuerungsprofil </a:t>
            </a: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cxnSp>
        <p:nvCxnSpPr>
          <p:cNvPr id="5" name="Gerade Verbindung mit Pfeil 4"/>
          <p:cNvCxnSpPr>
            <a:stCxn id="3" idx="0"/>
          </p:cNvCxnSpPr>
          <p:nvPr/>
        </p:nvCxnSpPr>
        <p:spPr>
          <a:xfrm flipV="1">
            <a:off x="4118145" y="4868085"/>
            <a:ext cx="0" cy="2891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22556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569191" cy="357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427" y="3321393"/>
            <a:ext cx="3562796" cy="2606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3258407" y="3471602"/>
            <a:ext cx="1224171" cy="276999"/>
          </a:xfrm>
          <a:prstGeom prst="rect">
            <a:avLst/>
          </a:prstGeom>
          <a:solidFill>
            <a:srgbClr val="E4DCBA"/>
          </a:solidFill>
        </p:spPr>
        <p:txBody>
          <a:bodyPr wrap="square" rtlCol="0">
            <a:spAutoFit/>
          </a:bodyPr>
          <a:lstStyle/>
          <a:p>
            <a:pPr algn="ctr"/>
            <a:r>
              <a:rPr lang="de-DE" sz="1200" dirty="0" smtClean="0"/>
              <a:t>Neu anlegen</a:t>
            </a:r>
            <a:endParaRPr lang="de-DE" sz="1200" dirty="0"/>
          </a:p>
        </p:txBody>
      </p:sp>
      <p:cxnSp>
        <p:nvCxnSpPr>
          <p:cNvPr id="3" name="Gerade Verbindung mit Pfeil 2"/>
          <p:cNvCxnSpPr/>
          <p:nvPr/>
        </p:nvCxnSpPr>
        <p:spPr>
          <a:xfrm flipV="1">
            <a:off x="3563860" y="3077294"/>
            <a:ext cx="0" cy="3244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987" y="6093371"/>
            <a:ext cx="5512608" cy="18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Gerade Verbindung mit Pfeil 7"/>
          <p:cNvCxnSpPr/>
          <p:nvPr/>
        </p:nvCxnSpPr>
        <p:spPr>
          <a:xfrm>
            <a:off x="3563860" y="3861060"/>
            <a:ext cx="0" cy="2160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252000" y="540000"/>
            <a:ext cx="817250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terminieren</a:t>
            </a:r>
          </a:p>
        </p:txBody>
      </p: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178</a:t>
            </a:r>
            <a:endParaRPr lang="de-DE" sz="1200" dirty="0"/>
          </a:p>
        </p:txBody>
      </p:sp>
      <p:cxnSp>
        <p:nvCxnSpPr>
          <p:cNvPr id="4" name="Gerade Verbindung 3"/>
          <p:cNvCxnSpPr/>
          <p:nvPr/>
        </p:nvCxnSpPr>
        <p:spPr>
          <a:xfrm>
            <a:off x="4139939" y="3114000"/>
            <a:ext cx="4320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 Verbindung 6"/>
          <p:cNvCxnSpPr/>
          <p:nvPr/>
        </p:nvCxnSpPr>
        <p:spPr>
          <a:xfrm>
            <a:off x="4572000" y="3114000"/>
            <a:ext cx="1" cy="576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4571999" y="3690000"/>
            <a:ext cx="71942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8022543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2000" y="1170000"/>
            <a:ext cx="2039285" cy="461665"/>
          </a:xfrm>
          <a:prstGeom prst="rect">
            <a:avLst/>
          </a:prstGeom>
          <a:solidFill>
            <a:srgbClr val="E4DCBA"/>
          </a:solidFill>
        </p:spPr>
        <p:txBody>
          <a:bodyPr wrap="square" rtlCol="0">
            <a:spAutoFit/>
          </a:bodyPr>
          <a:lstStyle/>
          <a:p>
            <a:r>
              <a:rPr lang="de-DE" sz="1200" dirty="0" smtClean="0"/>
              <a:t>Terminierungsparameter Fertigungsaufträge festlegen</a:t>
            </a:r>
            <a:endParaRPr lang="de-DE" sz="1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15" y="1988801"/>
            <a:ext cx="2659583" cy="201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30" y="1002016"/>
            <a:ext cx="4096296" cy="460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mit Pfeil 3"/>
          <p:cNvCxnSpPr/>
          <p:nvPr/>
        </p:nvCxnSpPr>
        <p:spPr>
          <a:xfrm>
            <a:off x="1008685" y="1631665"/>
            <a:ext cx="0" cy="3571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30" y="5605070"/>
            <a:ext cx="4096296" cy="83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81" y="5172646"/>
            <a:ext cx="2830269" cy="11934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Gerade Verbindung mit Pfeil 13"/>
          <p:cNvCxnSpPr/>
          <p:nvPr/>
        </p:nvCxnSpPr>
        <p:spPr>
          <a:xfrm>
            <a:off x="3203809" y="6023204"/>
            <a:ext cx="151221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179</a:t>
            </a:r>
            <a:endParaRPr lang="de-DE" sz="1200" dirty="0"/>
          </a:p>
        </p:txBody>
      </p:sp>
      <p:cxnSp>
        <p:nvCxnSpPr>
          <p:cNvPr id="5" name="Gerade Verbindung 4"/>
          <p:cNvCxnSpPr/>
          <p:nvPr/>
        </p:nvCxnSpPr>
        <p:spPr>
          <a:xfrm>
            <a:off x="1128661" y="2746801"/>
            <a:ext cx="201458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flipV="1">
            <a:off x="3130109" y="1533525"/>
            <a:ext cx="13141" cy="12132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3130109" y="1530000"/>
            <a:ext cx="1441890" cy="35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9" name="Textfeld 18"/>
          <p:cNvSpPr txBox="1"/>
          <p:nvPr/>
        </p:nvSpPr>
        <p:spPr>
          <a:xfrm>
            <a:off x="252000" y="540000"/>
            <a:ext cx="817250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terminieren</a:t>
            </a:r>
          </a:p>
        </p:txBody>
      </p:sp>
      <p:sp>
        <p:nvSpPr>
          <p:cNvPr id="20" name="Textfeld 19"/>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135614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1" y="1170000"/>
            <a:ext cx="7200400" cy="5236655"/>
          </a:xfrm>
          <a:prstGeom prst="rect">
            <a:avLst/>
          </a:prstGeom>
          <a:ln>
            <a:noFill/>
          </a:ln>
        </p:spPr>
      </p:pic>
      <p:sp>
        <p:nvSpPr>
          <p:cNvPr id="3" name="Textfeld 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Nutzungsszenarien auswählen</a:t>
            </a:r>
            <a:endParaRPr lang="de-DE" sz="24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18</a:t>
            </a:r>
            <a:endParaRPr lang="de-DE" sz="1200" dirty="0"/>
          </a:p>
        </p:txBody>
      </p:sp>
      <p:sp>
        <p:nvSpPr>
          <p:cNvPr id="10" name="Rechteck 9">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1" name="Textfeld 10"/>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96856484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72415" y="4988542"/>
            <a:ext cx="1944271" cy="276999"/>
          </a:xfrm>
          <a:prstGeom prst="rect">
            <a:avLst/>
          </a:prstGeom>
          <a:solidFill>
            <a:srgbClr val="E4DCBA"/>
          </a:solidFill>
        </p:spPr>
        <p:txBody>
          <a:bodyPr wrap="square" rtlCol="0">
            <a:spAutoFit/>
          </a:bodyPr>
          <a:lstStyle/>
          <a:p>
            <a:r>
              <a:rPr lang="de-DE" sz="1200" dirty="0" smtClean="0"/>
              <a:t>Terminierungsart festlegen</a:t>
            </a:r>
            <a:endParaRPr lang="de-DE" sz="12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7417" y="4365131"/>
            <a:ext cx="4534497" cy="180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7446" y="1170000"/>
            <a:ext cx="4684468" cy="223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252000" y="1170000"/>
            <a:ext cx="2318648" cy="276999"/>
          </a:xfrm>
          <a:prstGeom prst="rect">
            <a:avLst/>
          </a:prstGeom>
          <a:solidFill>
            <a:srgbClr val="E4DCBA"/>
          </a:solidFill>
        </p:spPr>
        <p:txBody>
          <a:bodyPr wrap="none" rtlCol="0">
            <a:spAutoFit/>
          </a:bodyPr>
          <a:lstStyle/>
          <a:p>
            <a:r>
              <a:rPr lang="de-DE" sz="1200" dirty="0" smtClean="0"/>
              <a:t>Reduzierungsstrategien definieren</a:t>
            </a:r>
            <a:endParaRPr lang="de-DE" sz="1200" dirty="0"/>
          </a:p>
        </p:txBody>
      </p:sp>
      <p:cxnSp>
        <p:nvCxnSpPr>
          <p:cNvPr id="5" name="Gerade Verbindung mit Pfeil 4"/>
          <p:cNvCxnSpPr/>
          <p:nvPr/>
        </p:nvCxnSpPr>
        <p:spPr>
          <a:xfrm>
            <a:off x="2619054" y="1312358"/>
            <a:ext cx="108882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2411701" y="5127040"/>
            <a:ext cx="129618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180</a:t>
            </a:r>
            <a:endParaRPr lang="de-DE" sz="1200" dirty="0"/>
          </a:p>
        </p:txBody>
      </p:sp>
      <p:sp>
        <p:nvSpPr>
          <p:cNvPr id="14" name="Rechteck 1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6" name="Textfeld 15"/>
          <p:cNvSpPr txBox="1"/>
          <p:nvPr/>
        </p:nvSpPr>
        <p:spPr>
          <a:xfrm>
            <a:off x="252000" y="540000"/>
            <a:ext cx="817250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Fertigungsauftrag terminieren</a:t>
            </a:r>
          </a:p>
        </p:txBody>
      </p:sp>
      <p:sp>
        <p:nvSpPr>
          <p:cNvPr id="17" name="Textfeld 16"/>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7128477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608063" cy="375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601" y="4541872"/>
            <a:ext cx="3707880" cy="178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144746" y="2062702"/>
            <a:ext cx="703529" cy="3581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860040" y="3068950"/>
            <a:ext cx="1728240" cy="9361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rade Verbindung mit Pfeil 3"/>
          <p:cNvCxnSpPr/>
          <p:nvPr/>
        </p:nvCxnSpPr>
        <p:spPr>
          <a:xfrm>
            <a:off x="5652151" y="4005080"/>
            <a:ext cx="0" cy="5367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252000" y="540000"/>
            <a:ext cx="824451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Verfügbarkeitsprüfung</a:t>
            </a:r>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181</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92914813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1" y="1988800"/>
            <a:ext cx="4640807" cy="2502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2000" y="1170000"/>
            <a:ext cx="1584220" cy="276999"/>
          </a:xfrm>
          <a:prstGeom prst="rect">
            <a:avLst/>
          </a:prstGeom>
          <a:solidFill>
            <a:srgbClr val="E4DCBA"/>
          </a:solidFill>
        </p:spPr>
        <p:txBody>
          <a:bodyPr wrap="square" rtlCol="0">
            <a:spAutoFit/>
          </a:bodyPr>
          <a:lstStyle/>
          <a:p>
            <a:r>
              <a:rPr lang="de-DE" sz="1200" dirty="0" smtClean="0"/>
              <a:t>Prüfgruppe definieren</a:t>
            </a:r>
            <a:endParaRPr lang="de-DE" sz="12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386" y="1988800"/>
            <a:ext cx="2520351" cy="238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6363599" y="1170000"/>
            <a:ext cx="1440200" cy="276999"/>
          </a:xfrm>
          <a:prstGeom prst="rect">
            <a:avLst/>
          </a:prstGeom>
          <a:solidFill>
            <a:srgbClr val="E4DCBA"/>
          </a:solidFill>
        </p:spPr>
        <p:txBody>
          <a:bodyPr wrap="square" rtlCol="0">
            <a:spAutoFit/>
          </a:bodyPr>
          <a:lstStyle/>
          <a:p>
            <a:r>
              <a:rPr lang="de-DE" sz="1200" dirty="0" smtClean="0"/>
              <a:t>Prüfregel definieren</a:t>
            </a:r>
            <a:endParaRPr lang="de-DE" sz="1200" dirty="0"/>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746" y="5123748"/>
            <a:ext cx="3635084" cy="96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222061" y="5467203"/>
            <a:ext cx="3140090" cy="276999"/>
          </a:xfrm>
          <a:prstGeom prst="rect">
            <a:avLst/>
          </a:prstGeom>
          <a:solidFill>
            <a:srgbClr val="E4DCBA"/>
          </a:solidFill>
        </p:spPr>
        <p:txBody>
          <a:bodyPr wrap="none" rtlCol="0">
            <a:spAutoFit/>
          </a:bodyPr>
          <a:lstStyle/>
          <a:p>
            <a:r>
              <a:rPr lang="de-DE" sz="1200" dirty="0" smtClean="0"/>
              <a:t>Prüfregel für Rückstandsbearbeitung definieren</a:t>
            </a:r>
            <a:endParaRPr lang="de-DE" sz="1200" dirty="0"/>
          </a:p>
        </p:txBody>
      </p:sp>
      <p:cxnSp>
        <p:nvCxnSpPr>
          <p:cNvPr id="6" name="Gerade Verbindung mit Pfeil 5"/>
          <p:cNvCxnSpPr/>
          <p:nvPr/>
        </p:nvCxnSpPr>
        <p:spPr>
          <a:xfrm>
            <a:off x="997066" y="1497780"/>
            <a:ext cx="1" cy="4498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7020340" y="1494793"/>
            <a:ext cx="0" cy="4498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3434738" y="5605703"/>
            <a:ext cx="84922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182</a:t>
            </a:r>
            <a:endParaRPr lang="de-DE" sz="1200" dirty="0"/>
          </a:p>
        </p:txBody>
      </p: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1" name="Textfeld 20"/>
          <p:cNvSpPr txBox="1"/>
          <p:nvPr/>
        </p:nvSpPr>
        <p:spPr>
          <a:xfrm>
            <a:off x="252000" y="540000"/>
            <a:ext cx="824451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Verfügbarkeitsprüfung</a:t>
            </a:r>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93464205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8622" y="1268700"/>
            <a:ext cx="5154031" cy="4824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39" y="1988800"/>
            <a:ext cx="2953631" cy="432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252000" y="1170000"/>
            <a:ext cx="1872260" cy="276999"/>
          </a:xfrm>
          <a:prstGeom prst="rect">
            <a:avLst/>
          </a:prstGeom>
          <a:solidFill>
            <a:srgbClr val="E4DCBA"/>
          </a:solidFill>
        </p:spPr>
        <p:txBody>
          <a:bodyPr wrap="square" rtlCol="0">
            <a:spAutoFit/>
          </a:bodyPr>
          <a:lstStyle/>
          <a:p>
            <a:r>
              <a:rPr lang="de-DE" sz="1200" dirty="0" smtClean="0"/>
              <a:t>Prüfungsumfang definieren</a:t>
            </a:r>
            <a:endParaRPr lang="de-DE" sz="1200" dirty="0"/>
          </a:p>
        </p:txBody>
      </p:sp>
      <p:cxnSp>
        <p:nvCxnSpPr>
          <p:cNvPr id="5" name="Gerade Verbindung mit Pfeil 4"/>
          <p:cNvCxnSpPr/>
          <p:nvPr/>
        </p:nvCxnSpPr>
        <p:spPr>
          <a:xfrm>
            <a:off x="1008685" y="1446999"/>
            <a:ext cx="0" cy="54180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noFill/>
        </p:spPr>
        <p:txBody>
          <a:bodyPr wrap="square" rtlCol="0">
            <a:spAutoFit/>
          </a:bodyPr>
          <a:lstStyle/>
          <a:p>
            <a:r>
              <a:rPr lang="de-DE" sz="1200" dirty="0" smtClean="0"/>
              <a:t>Kapitel 4 - Customizing			Seite 183</a:t>
            </a:r>
            <a:endParaRPr lang="de-DE" sz="1200" dirty="0"/>
          </a:p>
        </p:txBody>
      </p:sp>
      <p:cxnSp>
        <p:nvCxnSpPr>
          <p:cNvPr id="4" name="Gewinkelte Verbindung 3"/>
          <p:cNvCxnSpPr/>
          <p:nvPr/>
        </p:nvCxnSpPr>
        <p:spPr>
          <a:xfrm flipV="1">
            <a:off x="3194570" y="2198396"/>
            <a:ext cx="513310" cy="108015"/>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6" name="Textfeld 15"/>
          <p:cNvSpPr txBox="1"/>
          <p:nvPr/>
        </p:nvSpPr>
        <p:spPr>
          <a:xfrm>
            <a:off x="252000" y="540000"/>
            <a:ext cx="824451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Verfügbarkeitsprüfung</a:t>
            </a:r>
          </a:p>
        </p:txBody>
      </p:sp>
      <p:sp>
        <p:nvSpPr>
          <p:cNvPr id="17" name="Textfeld 16"/>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510971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2000" y="1170000"/>
            <a:ext cx="2039285" cy="276999"/>
          </a:xfrm>
          <a:prstGeom prst="rect">
            <a:avLst/>
          </a:prstGeom>
          <a:solidFill>
            <a:srgbClr val="E4DCBA"/>
          </a:solidFill>
        </p:spPr>
        <p:txBody>
          <a:bodyPr wrap="square" rtlCol="0">
            <a:spAutoFit/>
          </a:bodyPr>
          <a:lstStyle/>
          <a:p>
            <a:r>
              <a:rPr lang="de-DE" sz="1200" dirty="0" smtClean="0"/>
              <a:t>Prüfungssteuerung definieren</a:t>
            </a:r>
            <a:endParaRPr lang="de-DE" sz="12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69" y="2088000"/>
            <a:ext cx="4282569" cy="223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42" y="1170000"/>
            <a:ext cx="4035767" cy="4588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mit Pfeil 3"/>
          <p:cNvCxnSpPr/>
          <p:nvPr/>
        </p:nvCxnSpPr>
        <p:spPr>
          <a:xfrm>
            <a:off x="1115520" y="1463749"/>
            <a:ext cx="0" cy="5973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184</a:t>
            </a:r>
            <a:endParaRPr lang="de-DE" sz="1200" dirty="0"/>
          </a:p>
        </p:txBody>
      </p:sp>
      <p:cxnSp>
        <p:nvCxnSpPr>
          <p:cNvPr id="5" name="Gerade Verbindung 4"/>
          <p:cNvCxnSpPr/>
          <p:nvPr/>
        </p:nvCxnSpPr>
        <p:spPr>
          <a:xfrm flipV="1">
            <a:off x="3870493" y="2095200"/>
            <a:ext cx="0" cy="5416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3870493" y="2095200"/>
            <a:ext cx="98954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6" name="Textfeld 15"/>
          <p:cNvSpPr txBox="1"/>
          <p:nvPr/>
        </p:nvSpPr>
        <p:spPr>
          <a:xfrm>
            <a:off x="252000" y="540000"/>
            <a:ext cx="824451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Verfügbarkeitsprüfung</a:t>
            </a:r>
          </a:p>
        </p:txBody>
      </p:sp>
      <p:sp>
        <p:nvSpPr>
          <p:cNvPr id="17" name="Textfeld 16"/>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32863864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8581220" cy="352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493" y="4381357"/>
            <a:ext cx="3943351"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028480" y="2060811"/>
            <a:ext cx="732131"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716021" y="2996940"/>
            <a:ext cx="2520351" cy="4320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3872839" y="4381357"/>
            <a:ext cx="3941003" cy="20383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350170" y="5393008"/>
            <a:ext cx="2687375" cy="276999"/>
          </a:xfrm>
          <a:prstGeom prst="rect">
            <a:avLst/>
          </a:prstGeom>
          <a:solidFill>
            <a:srgbClr val="E4DCBA"/>
          </a:solidFill>
          <a:ln w="19050">
            <a:noFill/>
          </a:ln>
        </p:spPr>
        <p:txBody>
          <a:bodyPr wrap="square" rtlCol="0">
            <a:spAutoFit/>
          </a:bodyPr>
          <a:lstStyle/>
          <a:p>
            <a:r>
              <a:rPr lang="de-DE" sz="1200" dirty="0"/>
              <a:t>p</a:t>
            </a:r>
            <a:r>
              <a:rPr lang="de-DE" sz="1200" dirty="0" smtClean="0"/>
              <a:t>rüfen, nachpflegen, neu anlegen</a:t>
            </a:r>
            <a:endParaRPr lang="de-DE" sz="1200" dirty="0"/>
          </a:p>
        </p:txBody>
      </p:sp>
      <p:cxnSp>
        <p:nvCxnSpPr>
          <p:cNvPr id="5" name="Gerade Verbindung mit Pfeil 4"/>
          <p:cNvCxnSpPr>
            <a:stCxn id="3" idx="3"/>
          </p:cNvCxnSpPr>
          <p:nvPr/>
        </p:nvCxnSpPr>
        <p:spPr>
          <a:xfrm>
            <a:off x="3037545" y="5531508"/>
            <a:ext cx="742346" cy="153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5436120" y="3429001"/>
            <a:ext cx="0" cy="95235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252000" y="540000"/>
            <a:ext cx="8394546"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Prüflosdaten erfassen</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185</a:t>
            </a:r>
            <a:endParaRPr lang="de-DE" sz="1200" dirty="0"/>
          </a:p>
        </p:txBody>
      </p:sp>
      <p:sp>
        <p:nvSpPr>
          <p:cNvPr id="19" name="Rechteck 1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0" name="Textfeld 19"/>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12836325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209140" cy="357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541" y="4869201"/>
            <a:ext cx="2749895" cy="15359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91" y="4525079"/>
            <a:ext cx="3649427" cy="191020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695155" y="2060810"/>
            <a:ext cx="695892" cy="3600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5220091" y="4525079"/>
            <a:ext cx="3649427" cy="19102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1275237" y="4875751"/>
            <a:ext cx="2734199" cy="15294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rade Verbindung mit Pfeil 3"/>
          <p:cNvCxnSpPr/>
          <p:nvPr/>
        </p:nvCxnSpPr>
        <p:spPr>
          <a:xfrm>
            <a:off x="6228231" y="3312411"/>
            <a:ext cx="0" cy="12126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Fremdbearbeitung/-beschaffung  - Kontierungstyp - Steuerschlüssel</a:t>
            </a:r>
          </a:p>
        </p:txBody>
      </p: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186</a:t>
            </a:r>
            <a:endParaRPr lang="de-DE" sz="1200" dirty="0"/>
          </a:p>
        </p:txBody>
      </p:sp>
      <p:cxnSp>
        <p:nvCxnSpPr>
          <p:cNvPr id="5" name="Gerade Verbindung 4"/>
          <p:cNvCxnSpPr/>
          <p:nvPr/>
        </p:nvCxnSpPr>
        <p:spPr>
          <a:xfrm>
            <a:off x="5580140" y="3140960"/>
            <a:ext cx="0" cy="4594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flipH="1">
            <a:off x="3419840" y="3600451"/>
            <a:ext cx="21603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3419840" y="3600451"/>
            <a:ext cx="0" cy="12687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05455655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Auftrag rückmelden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2" y="1170000"/>
            <a:ext cx="8084911" cy="381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55720" y="5229275"/>
            <a:ext cx="1440200" cy="276999"/>
          </a:xfrm>
          <a:prstGeom prst="rect">
            <a:avLst/>
          </a:prstGeom>
          <a:solidFill>
            <a:srgbClr val="E4DCBA"/>
          </a:solidFill>
        </p:spPr>
        <p:txBody>
          <a:bodyPr wrap="square" rtlCol="0">
            <a:spAutoFit/>
          </a:bodyPr>
          <a:lstStyle/>
          <a:p>
            <a:pPr algn="ctr"/>
            <a:r>
              <a:rPr lang="de-DE" sz="1200" dirty="0" smtClean="0"/>
              <a:t>Neu anlegen</a:t>
            </a:r>
            <a:endParaRPr lang="de-DE" sz="1200" dirty="0"/>
          </a:p>
        </p:txBody>
      </p:sp>
      <p:cxnSp>
        <p:nvCxnSpPr>
          <p:cNvPr id="4" name="Gerade Verbindung mit Pfeil 3"/>
          <p:cNvCxnSpPr/>
          <p:nvPr/>
        </p:nvCxnSpPr>
        <p:spPr>
          <a:xfrm flipV="1">
            <a:off x="3419840" y="3212970"/>
            <a:ext cx="0" cy="19442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4920229" y="3212970"/>
            <a:ext cx="2" cy="4320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41" y="3677378"/>
            <a:ext cx="3446585" cy="277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hteck 19"/>
          <p:cNvSpPr/>
          <p:nvPr/>
        </p:nvSpPr>
        <p:spPr>
          <a:xfrm>
            <a:off x="4716021" y="5062920"/>
            <a:ext cx="2870505" cy="13855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p:cNvSpPr txBox="1"/>
          <p:nvPr/>
        </p:nvSpPr>
        <p:spPr>
          <a:xfrm>
            <a:off x="7991841" y="5062920"/>
            <a:ext cx="1080151" cy="646331"/>
          </a:xfrm>
          <a:prstGeom prst="rect">
            <a:avLst/>
          </a:prstGeom>
          <a:solidFill>
            <a:srgbClr val="E4DCBA"/>
          </a:solidFill>
        </p:spPr>
        <p:txBody>
          <a:bodyPr wrap="square" rtlCol="0">
            <a:spAutoFit/>
          </a:bodyPr>
          <a:lstStyle/>
          <a:p>
            <a:r>
              <a:rPr lang="de-DE" sz="1200" dirty="0" smtClean="0"/>
              <a:t>Prüfen, nachpflegen,</a:t>
            </a:r>
          </a:p>
          <a:p>
            <a:r>
              <a:rPr lang="de-DE" sz="1200" dirty="0" smtClean="0"/>
              <a:t>neu anlegen</a:t>
            </a:r>
            <a:endParaRPr lang="de-DE" sz="1200" dirty="0"/>
          </a:p>
        </p:txBody>
      </p:sp>
      <p:cxnSp>
        <p:nvCxnSpPr>
          <p:cNvPr id="23" name="Gerade Verbindung mit Pfeil 22"/>
          <p:cNvCxnSpPr/>
          <p:nvPr/>
        </p:nvCxnSpPr>
        <p:spPr>
          <a:xfrm flipH="1">
            <a:off x="7586526" y="5157240"/>
            <a:ext cx="33330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187</a:t>
            </a:r>
            <a:endParaRPr lang="de-DE" sz="1200" dirty="0"/>
          </a:p>
        </p:txBody>
      </p: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21592545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252000" y="540000"/>
            <a:ext cx="846054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Produktionsfortschritt überwachen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463403" cy="409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09" y="4310904"/>
            <a:ext cx="3055443" cy="210791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491" y="4081360"/>
            <a:ext cx="3185175" cy="234924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p:nvPr/>
        </p:nvCxnSpPr>
        <p:spPr>
          <a:xfrm>
            <a:off x="6840315" y="3356990"/>
            <a:ext cx="0" cy="29524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915771" y="3789051"/>
            <a:ext cx="1095661" cy="276999"/>
          </a:xfrm>
          <a:prstGeom prst="rect">
            <a:avLst/>
          </a:prstGeom>
          <a:solidFill>
            <a:srgbClr val="E4DCBA"/>
          </a:solidFill>
        </p:spPr>
        <p:txBody>
          <a:bodyPr wrap="square" rtlCol="0">
            <a:spAutoFit/>
          </a:bodyPr>
          <a:lstStyle/>
          <a:p>
            <a:pPr algn="ctr"/>
            <a:r>
              <a:rPr lang="de-DE" sz="1200" dirty="0" smtClean="0"/>
              <a:t>Neu anlegen</a:t>
            </a:r>
            <a:endParaRPr lang="de-DE" sz="1200" dirty="0"/>
          </a:p>
        </p:txBody>
      </p:sp>
      <p:cxnSp>
        <p:nvCxnSpPr>
          <p:cNvPr id="18" name="Gerade Verbindung mit Pfeil 17"/>
          <p:cNvCxnSpPr/>
          <p:nvPr/>
        </p:nvCxnSpPr>
        <p:spPr>
          <a:xfrm flipV="1">
            <a:off x="3419840" y="3356990"/>
            <a:ext cx="0" cy="4320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406010" y="5445281"/>
            <a:ext cx="1080151" cy="646331"/>
          </a:xfrm>
          <a:prstGeom prst="rect">
            <a:avLst/>
          </a:prstGeom>
          <a:solidFill>
            <a:srgbClr val="E4DCBA"/>
          </a:solidFill>
        </p:spPr>
        <p:txBody>
          <a:bodyPr wrap="square" rtlCol="0">
            <a:spAutoFit/>
          </a:bodyPr>
          <a:lstStyle/>
          <a:p>
            <a:r>
              <a:rPr lang="de-DE" sz="1200" dirty="0" smtClean="0"/>
              <a:t>Prüfen, nachpflegen,</a:t>
            </a:r>
          </a:p>
          <a:p>
            <a:r>
              <a:rPr lang="de-DE" sz="1200" dirty="0" smtClean="0"/>
              <a:t>neu anlegen</a:t>
            </a:r>
            <a:endParaRPr lang="de-DE" sz="1200" dirty="0"/>
          </a:p>
        </p:txBody>
      </p:sp>
      <p:cxnSp>
        <p:nvCxnSpPr>
          <p:cNvPr id="20" name="Gerade Verbindung mit Pfeil 19"/>
          <p:cNvCxnSpPr/>
          <p:nvPr/>
        </p:nvCxnSpPr>
        <p:spPr>
          <a:xfrm>
            <a:off x="1619591" y="5768445"/>
            <a:ext cx="7201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winkelte Verbindung 5"/>
          <p:cNvCxnSpPr/>
          <p:nvPr/>
        </p:nvCxnSpPr>
        <p:spPr>
          <a:xfrm rot="5400000">
            <a:off x="3690463" y="4145369"/>
            <a:ext cx="3092071" cy="1235990"/>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2" name="Textfeld 2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3" name="Textfeld 2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188</a:t>
            </a:r>
            <a:endParaRPr lang="de-DE" sz="1200" dirty="0"/>
          </a:p>
        </p:txBody>
      </p:sp>
      <p:sp>
        <p:nvSpPr>
          <p:cNvPr id="24" name="Rechteck 2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5" name="Textfeld 2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6105836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252000" y="540000"/>
            <a:ext cx="838853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Rückstände bearbeiten</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569191" cy="425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092349" y="2132822"/>
            <a:ext cx="720100"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7271740" y="3284981"/>
            <a:ext cx="1764880" cy="461665"/>
          </a:xfrm>
          <a:prstGeom prst="rect">
            <a:avLst/>
          </a:prstGeom>
          <a:solidFill>
            <a:srgbClr val="E4DCBA"/>
          </a:solidFill>
          <a:ln w="19050">
            <a:noFill/>
          </a:ln>
        </p:spPr>
        <p:txBody>
          <a:bodyPr wrap="square" rtlCol="0">
            <a:spAutoFit/>
          </a:bodyPr>
          <a:lstStyle/>
          <a:p>
            <a:r>
              <a:rPr lang="de-DE" sz="1200" dirty="0" smtClean="0"/>
              <a:t>Customizing nur für Serienfertigung pflegbar</a:t>
            </a:r>
            <a:endParaRPr lang="de-DE" sz="1200" dirty="0"/>
          </a:p>
        </p:txBody>
      </p:sp>
      <p:cxnSp>
        <p:nvCxnSpPr>
          <p:cNvPr id="8" name="Gerade Verbindung mit Pfeil 7"/>
          <p:cNvCxnSpPr/>
          <p:nvPr/>
        </p:nvCxnSpPr>
        <p:spPr>
          <a:xfrm flipH="1" flipV="1">
            <a:off x="8531914" y="2420862"/>
            <a:ext cx="1" cy="8641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189</a:t>
            </a:r>
            <a:endParaRPr lang="de-DE" sz="1200" dirty="0"/>
          </a:p>
        </p:txBody>
      </p:sp>
      <p:cxnSp>
        <p:nvCxnSpPr>
          <p:cNvPr id="6" name="Gerade Verbindung 5"/>
          <p:cNvCxnSpPr>
            <a:stCxn id="2" idx="2"/>
          </p:cNvCxnSpPr>
          <p:nvPr/>
        </p:nvCxnSpPr>
        <p:spPr>
          <a:xfrm>
            <a:off x="7452399" y="2420862"/>
            <a:ext cx="0" cy="3600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flipH="1">
            <a:off x="5292098" y="2780911"/>
            <a:ext cx="21603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5292098" y="2780911"/>
            <a:ext cx="0" cy="361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4788028" y="3142800"/>
            <a:ext cx="50407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048783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1" y="1170000"/>
            <a:ext cx="7416430" cy="5324480"/>
          </a:xfrm>
          <a:prstGeom prst="rect">
            <a:avLst/>
          </a:prstGeom>
          <a:ln>
            <a:noFill/>
          </a:ln>
        </p:spPr>
      </p:pic>
      <p:sp>
        <p:nvSpPr>
          <p:cNvPr id="3" name="Textfeld 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Ausgehende RFC Verbindungen</a:t>
            </a:r>
            <a:endParaRPr lang="de-DE" sz="24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19</a:t>
            </a:r>
            <a:endParaRPr lang="de-DE" sz="1200" dirty="0"/>
          </a:p>
        </p:txBody>
      </p:sp>
      <p:sp>
        <p:nvSpPr>
          <p:cNvPr id="10" name="Rechteck 9">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1" name="Textfeld 10"/>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108276769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831652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Nachbearbeitung ausführen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8474355" cy="446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092350" y="2143795"/>
            <a:ext cx="75547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488577" y="3068950"/>
            <a:ext cx="755471" cy="5320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7901221" y="1340711"/>
            <a:ext cx="1063391" cy="276999"/>
          </a:xfrm>
          <a:prstGeom prst="rect">
            <a:avLst/>
          </a:prstGeom>
          <a:solidFill>
            <a:srgbClr val="E4DCBA"/>
          </a:solidFill>
          <a:ln w="19050">
            <a:noFill/>
          </a:ln>
        </p:spPr>
        <p:txBody>
          <a:bodyPr wrap="square" rtlCol="0">
            <a:spAutoFit/>
          </a:bodyPr>
          <a:lstStyle/>
          <a:p>
            <a:r>
              <a:rPr lang="de-DE" sz="1200" dirty="0"/>
              <a:t>n</a:t>
            </a:r>
            <a:r>
              <a:rPr lang="de-DE" sz="1200" dirty="0" smtClean="0"/>
              <a:t>icht relevant</a:t>
            </a:r>
            <a:endParaRPr lang="de-DE" sz="1200" dirty="0"/>
          </a:p>
        </p:txBody>
      </p:sp>
      <p:cxnSp>
        <p:nvCxnSpPr>
          <p:cNvPr id="15" name="Gerade Verbindung mit Pfeil 14"/>
          <p:cNvCxnSpPr/>
          <p:nvPr/>
        </p:nvCxnSpPr>
        <p:spPr>
          <a:xfrm>
            <a:off x="8432915" y="1617710"/>
            <a:ext cx="0" cy="5260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190</a:t>
            </a:r>
            <a:endParaRPr lang="de-DE" sz="1200" dirty="0"/>
          </a:p>
        </p:txBody>
      </p:sp>
      <p:cxnSp>
        <p:nvCxnSpPr>
          <p:cNvPr id="6" name="Gerade Verbindung 5"/>
          <p:cNvCxnSpPr>
            <a:stCxn id="2" idx="2"/>
          </p:cNvCxnSpPr>
          <p:nvPr/>
        </p:nvCxnSpPr>
        <p:spPr>
          <a:xfrm flipH="1">
            <a:off x="7470085" y="2359825"/>
            <a:ext cx="1" cy="360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5004060" y="2719875"/>
            <a:ext cx="24660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5004060" y="2719875"/>
            <a:ext cx="0" cy="2880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5472358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316521" cy="584775"/>
          </a:xfrm>
          <a:prstGeom prst="rect">
            <a:avLst/>
          </a:prstGeom>
          <a:noFill/>
        </p:spPr>
        <p:txBody>
          <a:bodyPr wrap="square" rtlCol="0">
            <a:spAutoFit/>
          </a:bodyPr>
          <a:lstStyle/>
          <a:p>
            <a:r>
              <a:rPr lang="de-DE" sz="1600" b="1" dirty="0" smtClean="0"/>
              <a:t>Szenario Produktion Industrieroboter - Geschäftsprozess - Produktionsdurchführung in der diskreten Fertigung - Controlling durchführen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97" y="1170000"/>
            <a:ext cx="8279119" cy="450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6948330" y="2111581"/>
            <a:ext cx="792111"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392353" y="3047710"/>
            <a:ext cx="899747" cy="3815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5580140" y="1191170"/>
            <a:ext cx="3168440" cy="276999"/>
          </a:xfrm>
          <a:prstGeom prst="rect">
            <a:avLst/>
          </a:prstGeom>
          <a:solidFill>
            <a:srgbClr val="E4DCBA"/>
          </a:solidFill>
          <a:ln w="19050">
            <a:noFill/>
          </a:ln>
        </p:spPr>
        <p:txBody>
          <a:bodyPr wrap="square" rtlCol="0">
            <a:spAutoFit/>
          </a:bodyPr>
          <a:lstStyle/>
          <a:p>
            <a:r>
              <a:rPr lang="de-DE" sz="1200" dirty="0" smtClean="0"/>
              <a:t>Pflege Customizing durch externes Beraterteam</a:t>
            </a:r>
            <a:endParaRPr lang="de-DE" sz="1200" dirty="0"/>
          </a:p>
        </p:txBody>
      </p:sp>
      <p:cxnSp>
        <p:nvCxnSpPr>
          <p:cNvPr id="8" name="Gerade Verbindung mit Pfeil 7"/>
          <p:cNvCxnSpPr/>
          <p:nvPr/>
        </p:nvCxnSpPr>
        <p:spPr>
          <a:xfrm>
            <a:off x="8316520" y="1468169"/>
            <a:ext cx="0" cy="65913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191</a:t>
            </a:r>
            <a:endParaRPr lang="de-DE" sz="1200" dirty="0"/>
          </a:p>
        </p:txBody>
      </p:sp>
      <p:cxnSp>
        <p:nvCxnSpPr>
          <p:cNvPr id="15" name="Gerade Verbindung 14"/>
          <p:cNvCxnSpPr/>
          <p:nvPr/>
        </p:nvCxnSpPr>
        <p:spPr>
          <a:xfrm flipH="1">
            <a:off x="7470085" y="2399620"/>
            <a:ext cx="1" cy="360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5004060" y="2759670"/>
            <a:ext cx="24660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5004060" y="2759670"/>
            <a:ext cx="0" cy="2880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45256894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Kundeneinzelfertigung – Materialbedarfsplanung MRP</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7921100" cy="527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468685" y="2060810"/>
            <a:ext cx="664044"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308857" y="2924931"/>
            <a:ext cx="2448340" cy="33844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7013279" y="1412721"/>
            <a:ext cx="1152160" cy="276999"/>
          </a:xfrm>
          <a:prstGeom prst="rect">
            <a:avLst/>
          </a:prstGeom>
          <a:solidFill>
            <a:srgbClr val="E4DCBA"/>
          </a:solidFill>
          <a:ln w="19050">
            <a:noFill/>
          </a:ln>
        </p:spPr>
        <p:txBody>
          <a:bodyPr wrap="square" rtlCol="0">
            <a:spAutoFit/>
          </a:bodyPr>
          <a:lstStyle/>
          <a:p>
            <a:r>
              <a:rPr lang="de-DE" sz="1200" dirty="0" smtClean="0"/>
              <a:t>Bereits gepflegt</a:t>
            </a:r>
            <a:endParaRPr lang="de-DE" sz="1200" dirty="0"/>
          </a:p>
        </p:txBody>
      </p:sp>
      <p:cxnSp>
        <p:nvCxnSpPr>
          <p:cNvPr id="8" name="Gerade Verbindung mit Pfeil 7"/>
          <p:cNvCxnSpPr/>
          <p:nvPr/>
        </p:nvCxnSpPr>
        <p:spPr>
          <a:xfrm>
            <a:off x="7838347" y="1689720"/>
            <a:ext cx="0" cy="3710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192</a:t>
            </a:r>
            <a:endParaRPr lang="de-DE" sz="1200" dirty="0"/>
          </a:p>
        </p:txBody>
      </p:sp>
      <p:cxnSp>
        <p:nvCxnSpPr>
          <p:cNvPr id="6" name="Gerade Verbindung 5"/>
          <p:cNvCxnSpPr/>
          <p:nvPr/>
        </p:nvCxnSpPr>
        <p:spPr>
          <a:xfrm>
            <a:off x="7838347" y="2276840"/>
            <a:ext cx="0" cy="360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5965086" y="2636890"/>
            <a:ext cx="18732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5965086" y="2636890"/>
            <a:ext cx="0" cy="2880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24132742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424326" cy="584775"/>
          </a:xfrm>
          <a:prstGeom prst="rect">
            <a:avLst/>
          </a:prstGeom>
          <a:noFill/>
        </p:spPr>
        <p:txBody>
          <a:bodyPr wrap="square" rtlCol="0">
            <a:spAutoFit/>
          </a:bodyPr>
          <a:lstStyle/>
          <a:p>
            <a:r>
              <a:rPr lang="de-DE" sz="1600" b="1" dirty="0" smtClean="0"/>
              <a:t>Szenario Produktion Industrieroboter - Geschäftsprozess - Kundeneinzelfertigung - Planungsergebnisse überarbeiten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569191" cy="38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51" y="4674854"/>
            <a:ext cx="2831204" cy="18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028480" y="2129607"/>
            <a:ext cx="79169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788028" y="3055366"/>
            <a:ext cx="2376331" cy="18138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612841" y="4674855"/>
            <a:ext cx="2829815" cy="18519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4716021" y="5518804"/>
            <a:ext cx="2448338" cy="276999"/>
          </a:xfrm>
          <a:prstGeom prst="rect">
            <a:avLst/>
          </a:prstGeom>
          <a:solidFill>
            <a:srgbClr val="E4DCBA"/>
          </a:solidFill>
          <a:ln>
            <a:noFill/>
          </a:ln>
        </p:spPr>
        <p:txBody>
          <a:bodyPr wrap="square" rtlCol="0">
            <a:spAutoFit/>
          </a:bodyPr>
          <a:lstStyle/>
          <a:p>
            <a:pPr algn="ctr"/>
            <a:r>
              <a:rPr lang="de-DE" sz="1200" dirty="0" smtClean="0"/>
              <a:t>Prüfen, nachpflegen, neu anlegen</a:t>
            </a:r>
            <a:endParaRPr lang="de-DE" sz="1200" dirty="0"/>
          </a:p>
        </p:txBody>
      </p:sp>
      <p:cxnSp>
        <p:nvCxnSpPr>
          <p:cNvPr id="17" name="Gerade Verbindung mit Pfeil 16"/>
          <p:cNvCxnSpPr>
            <a:stCxn id="8" idx="1"/>
          </p:cNvCxnSpPr>
          <p:nvPr/>
        </p:nvCxnSpPr>
        <p:spPr>
          <a:xfrm flipH="1">
            <a:off x="3491851" y="5657304"/>
            <a:ext cx="1224170" cy="153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6" name="Textfeld 1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193</a:t>
            </a:r>
            <a:endParaRPr lang="de-DE" sz="1200" dirty="0"/>
          </a:p>
        </p:txBody>
      </p:sp>
      <p:cxnSp>
        <p:nvCxnSpPr>
          <p:cNvPr id="5" name="Gerade Verbindung 4"/>
          <p:cNvCxnSpPr>
            <a:stCxn id="14" idx="2"/>
          </p:cNvCxnSpPr>
          <p:nvPr/>
        </p:nvCxnSpPr>
        <p:spPr>
          <a:xfrm>
            <a:off x="5976194" y="4869200"/>
            <a:ext cx="0" cy="4995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3491849" y="5368742"/>
            <a:ext cx="2484344"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19"/>
          <p:cNvCxnSpPr>
            <a:stCxn id="2" idx="2"/>
          </p:cNvCxnSpPr>
          <p:nvPr/>
        </p:nvCxnSpPr>
        <p:spPr>
          <a:xfrm flipH="1">
            <a:off x="8424325" y="2345637"/>
            <a:ext cx="1" cy="4307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a:off x="6732300" y="2776382"/>
            <a:ext cx="16920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6732300" y="2776382"/>
            <a:ext cx="0" cy="2789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3" name="Textfeld 22"/>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16874535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400" y="1170000"/>
            <a:ext cx="3168440" cy="276999"/>
          </a:xfrm>
          <a:prstGeom prst="rect">
            <a:avLst/>
          </a:prstGeom>
          <a:solidFill>
            <a:srgbClr val="E4DCBA"/>
          </a:solidFill>
        </p:spPr>
        <p:txBody>
          <a:bodyPr wrap="square" rtlCol="0">
            <a:spAutoFit/>
          </a:bodyPr>
          <a:lstStyle/>
          <a:p>
            <a:r>
              <a:rPr lang="de-DE" sz="1200" dirty="0" smtClean="0"/>
              <a:t>Ausnahmemeldungen festlegen und gruppieren</a:t>
            </a:r>
            <a:endParaRPr lang="de-DE" sz="12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485" y="2037571"/>
            <a:ext cx="3174355" cy="36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391" y="980660"/>
            <a:ext cx="3927819" cy="216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30" y="3354763"/>
            <a:ext cx="1925679" cy="295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1450" y="3354763"/>
            <a:ext cx="1725336" cy="135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mit Pfeil 3"/>
          <p:cNvCxnSpPr/>
          <p:nvPr/>
        </p:nvCxnSpPr>
        <p:spPr>
          <a:xfrm>
            <a:off x="1691600" y="1446999"/>
            <a:ext cx="0" cy="5905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194</a:t>
            </a:r>
            <a:endParaRPr lang="de-DE" sz="1200" dirty="0"/>
          </a:p>
        </p:txBody>
      </p:sp>
      <p:cxnSp>
        <p:nvCxnSpPr>
          <p:cNvPr id="5" name="Gerade Verbindung 4"/>
          <p:cNvCxnSpPr/>
          <p:nvPr/>
        </p:nvCxnSpPr>
        <p:spPr>
          <a:xfrm>
            <a:off x="2555720" y="2924930"/>
            <a:ext cx="13147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V="1">
            <a:off x="3870493" y="1647615"/>
            <a:ext cx="0" cy="12773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3870493" y="1647615"/>
            <a:ext cx="89789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H="1">
            <a:off x="4139940" y="2516400"/>
            <a:ext cx="6284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4139940" y="2516400"/>
            <a:ext cx="0" cy="8383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6055200" y="2780910"/>
            <a:ext cx="0" cy="2160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6055200" y="2996940"/>
            <a:ext cx="6771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16" name="Gerade Verbindung mit Pfeil 9215"/>
          <p:cNvCxnSpPr/>
          <p:nvPr/>
        </p:nvCxnSpPr>
        <p:spPr>
          <a:xfrm>
            <a:off x="6732300" y="2996940"/>
            <a:ext cx="1" cy="3578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4" name="Textfeld 23"/>
          <p:cNvSpPr txBox="1"/>
          <p:nvPr/>
        </p:nvSpPr>
        <p:spPr>
          <a:xfrm>
            <a:off x="252000" y="540000"/>
            <a:ext cx="8424326" cy="584775"/>
          </a:xfrm>
          <a:prstGeom prst="rect">
            <a:avLst/>
          </a:prstGeom>
          <a:noFill/>
        </p:spPr>
        <p:txBody>
          <a:bodyPr wrap="square" rtlCol="0">
            <a:spAutoFit/>
          </a:bodyPr>
          <a:lstStyle/>
          <a:p>
            <a:r>
              <a:rPr lang="de-DE" sz="1600" b="1" dirty="0" smtClean="0"/>
              <a:t>Szenario Produktion Industrieroboter - Geschäftsprozess - Kundeneinzelfertigung - Planungsergebnisse überarbeiten - Auszug</a:t>
            </a:r>
          </a:p>
        </p:txBody>
      </p:sp>
      <p:sp>
        <p:nvSpPr>
          <p:cNvPr id="25" name="Textfeld 2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069246442"/>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98" y="1257660"/>
            <a:ext cx="2736863" cy="1974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2000" y="1170000"/>
            <a:ext cx="2736863" cy="338554"/>
          </a:xfrm>
          <a:prstGeom prst="rect">
            <a:avLst/>
          </a:prstGeom>
          <a:solidFill>
            <a:schemeClr val="accent3">
              <a:lumMod val="20000"/>
              <a:lumOff val="80000"/>
            </a:schemeClr>
          </a:solidFill>
        </p:spPr>
        <p:txBody>
          <a:bodyPr wrap="square" rtlCol="0">
            <a:spAutoFit/>
          </a:bodyPr>
          <a:lstStyle/>
          <a:p>
            <a:r>
              <a:rPr lang="de-DE" sz="1600" b="1" dirty="0" smtClean="0"/>
              <a:t>Periodenanzeige i</a:t>
            </a:r>
            <a:endParaRPr lang="de-DE" sz="1600" b="1"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70" y="4132203"/>
            <a:ext cx="2708191" cy="215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245998" y="3824426"/>
            <a:ext cx="2736863" cy="307777"/>
          </a:xfrm>
          <a:prstGeom prst="rect">
            <a:avLst/>
          </a:prstGeom>
          <a:solidFill>
            <a:schemeClr val="accent3">
              <a:lumMod val="20000"/>
              <a:lumOff val="80000"/>
            </a:schemeClr>
          </a:solidFill>
        </p:spPr>
        <p:txBody>
          <a:bodyPr wrap="square" rtlCol="0">
            <a:spAutoFit/>
          </a:bodyPr>
          <a:lstStyle/>
          <a:p>
            <a:r>
              <a:rPr lang="de-DE" b="1" dirty="0" smtClean="0"/>
              <a:t>Einleseregeln</a:t>
            </a:r>
            <a:endParaRPr lang="de-DE" b="1" dirty="0"/>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2185" y="1546871"/>
            <a:ext cx="3580280" cy="455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195</a:t>
            </a:r>
            <a:endParaRPr lang="de-DE" sz="1200" dirty="0"/>
          </a:p>
        </p:txBody>
      </p:sp>
      <p:cxnSp>
        <p:nvCxnSpPr>
          <p:cNvPr id="6" name="Gerade Verbindung 5"/>
          <p:cNvCxnSpPr/>
          <p:nvPr/>
        </p:nvCxnSpPr>
        <p:spPr>
          <a:xfrm>
            <a:off x="2411700" y="5328000"/>
            <a:ext cx="10081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V="1">
            <a:off x="3419840" y="2314800"/>
            <a:ext cx="0" cy="3013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3419840" y="2314800"/>
            <a:ext cx="187226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8" name="Textfeld 17"/>
          <p:cNvSpPr txBox="1"/>
          <p:nvPr/>
        </p:nvSpPr>
        <p:spPr>
          <a:xfrm>
            <a:off x="252000" y="540000"/>
            <a:ext cx="8424326" cy="584775"/>
          </a:xfrm>
          <a:prstGeom prst="rect">
            <a:avLst/>
          </a:prstGeom>
          <a:noFill/>
        </p:spPr>
        <p:txBody>
          <a:bodyPr wrap="square" rtlCol="0">
            <a:spAutoFit/>
          </a:bodyPr>
          <a:lstStyle/>
          <a:p>
            <a:r>
              <a:rPr lang="de-DE" sz="1600" b="1" dirty="0" smtClean="0"/>
              <a:t>Szenario Produktion Industrieroboter - Geschäftsprozess - Kundeneinzelfertigung - Planungsergebnisse überarbeiten - Auszug</a:t>
            </a: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78389361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1" y="540000"/>
            <a:ext cx="8784620" cy="338554"/>
          </a:xfrm>
          <a:prstGeom prst="rect">
            <a:avLst/>
          </a:prstGeom>
          <a:noFill/>
        </p:spPr>
        <p:txBody>
          <a:bodyPr wrap="square" rtlCol="0">
            <a:spAutoFit/>
          </a:bodyPr>
          <a:lstStyle/>
          <a:p>
            <a:r>
              <a:rPr lang="de-DE" sz="1600" b="1" dirty="0" smtClean="0"/>
              <a:t>Szenario Produktion Industrieroboter - Geschäftsprozess - Kundeneinzelfertigung - Interaktiv planen</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8596937" cy="374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5405688"/>
            <a:ext cx="3722745" cy="97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688" y="4797190"/>
            <a:ext cx="3926797" cy="158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172499" y="2071080"/>
            <a:ext cx="675837" cy="4217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4" name="Textfeld 1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196</a:t>
            </a:r>
            <a:endParaRPr lang="de-DE" sz="1200" dirty="0"/>
          </a:p>
        </p:txBody>
      </p:sp>
      <p:cxnSp>
        <p:nvCxnSpPr>
          <p:cNvPr id="5" name="Gerade Verbindung 4"/>
          <p:cNvCxnSpPr/>
          <p:nvPr/>
        </p:nvCxnSpPr>
        <p:spPr>
          <a:xfrm>
            <a:off x="4920231" y="3284980"/>
            <a:ext cx="0" cy="7201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H="1">
            <a:off x="3635870" y="4005080"/>
            <a:ext cx="12843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3635870" y="4005080"/>
            <a:ext cx="0" cy="10081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2112773" y="5013220"/>
            <a:ext cx="15230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a:endCxn id="11267" idx="0"/>
          </p:cNvCxnSpPr>
          <p:nvPr/>
        </p:nvCxnSpPr>
        <p:spPr>
          <a:xfrm>
            <a:off x="2112773" y="5013220"/>
            <a:ext cx="1" cy="3924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flipV="1">
            <a:off x="2112774" y="5733320"/>
            <a:ext cx="0" cy="161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2112773" y="5733320"/>
            <a:ext cx="19551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flipV="1">
            <a:off x="4067930" y="4941210"/>
            <a:ext cx="0" cy="7921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4067930" y="4941210"/>
            <a:ext cx="57075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39219161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Kundeneinzelfertigung - Planauftrag in Fertigungsauftrag umsetzen</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8393263" cy="4824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197</a:t>
            </a:r>
            <a:endParaRPr lang="de-DE" sz="1200" dirty="0"/>
          </a:p>
        </p:txBody>
      </p:sp>
      <p:sp>
        <p:nvSpPr>
          <p:cNvPr id="10" name="Rechteck 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1" name="Textfeld 1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4742064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2000" y="1170000"/>
            <a:ext cx="1584220" cy="276999"/>
          </a:xfrm>
          <a:prstGeom prst="rect">
            <a:avLst/>
          </a:prstGeom>
          <a:solidFill>
            <a:srgbClr val="E4DCBA"/>
          </a:solidFill>
        </p:spPr>
        <p:txBody>
          <a:bodyPr wrap="square" rtlCol="0">
            <a:spAutoFit/>
          </a:bodyPr>
          <a:lstStyle/>
          <a:p>
            <a:r>
              <a:rPr lang="de-DE" sz="1200" dirty="0" smtClean="0"/>
              <a:t>Stücklistenauflösung</a:t>
            </a:r>
            <a:endParaRPr lang="de-DE" sz="12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743736"/>
            <a:ext cx="1932820" cy="119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06" y="2988304"/>
            <a:ext cx="4420820" cy="115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715" y="4293121"/>
            <a:ext cx="4392611" cy="210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5256094" y="1170000"/>
            <a:ext cx="2952411" cy="276999"/>
          </a:xfrm>
          <a:prstGeom prst="rect">
            <a:avLst/>
          </a:prstGeom>
          <a:solidFill>
            <a:srgbClr val="E4DCBA"/>
          </a:solidFill>
        </p:spPr>
        <p:txBody>
          <a:bodyPr wrap="square" rtlCol="0">
            <a:spAutoFit/>
          </a:bodyPr>
          <a:lstStyle/>
          <a:p>
            <a:r>
              <a:rPr lang="de-DE" sz="1200" dirty="0" smtClean="0"/>
              <a:t>Umsetzung Planauftrag in Fertigungsauftrag</a:t>
            </a:r>
            <a:endParaRPr lang="de-DE" sz="1200" dirty="0"/>
          </a:p>
        </p:txBody>
      </p:sp>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1018" y="2224704"/>
            <a:ext cx="3159645" cy="123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1018" y="4293120"/>
            <a:ext cx="3576951" cy="132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p:nvPr/>
        </p:nvCxnSpPr>
        <p:spPr>
          <a:xfrm flipH="1">
            <a:off x="1082380" y="1446999"/>
            <a:ext cx="1" cy="2967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a:stCxn id="3" idx="2"/>
          </p:cNvCxnSpPr>
          <p:nvPr/>
        </p:nvCxnSpPr>
        <p:spPr>
          <a:xfrm>
            <a:off x="6732300" y="1446999"/>
            <a:ext cx="1" cy="7777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8" y="6527474"/>
            <a:ext cx="648091" cy="330527"/>
          </a:xfrm>
          <a:prstGeom prst="rect">
            <a:avLst/>
          </a:prstGeom>
          <a:solidFill>
            <a:schemeClr val="bg1">
              <a:lumMod val="75000"/>
            </a:schemeClr>
          </a:solidFill>
        </p:spPr>
      </p:pic>
      <p:sp>
        <p:nvSpPr>
          <p:cNvPr id="13" name="Textfeld 12"/>
          <p:cNvSpPr txBox="1"/>
          <p:nvPr/>
        </p:nvSpPr>
        <p:spPr>
          <a:xfrm>
            <a:off x="696460"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1"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8"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5"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198</a:t>
            </a:r>
            <a:endParaRPr lang="de-DE" sz="1200" dirty="0"/>
          </a:p>
        </p:txBody>
      </p:sp>
      <p:sp>
        <p:nvSpPr>
          <p:cNvPr id="17" name="Rechteck 16"/>
          <p:cNvSpPr/>
          <p:nvPr/>
        </p:nvSpPr>
        <p:spPr>
          <a:xfrm>
            <a:off x="6757409"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sp>
        <p:nvSpPr>
          <p:cNvPr id="23" name="Textfeld 22"/>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Kundeneinzelfertigung - Planauftrag in Fertigungsauftrag umsetzen - Auszug</a:t>
            </a: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97156377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Kundeneinzelfertigung - Planauftrag in Bestellanforderung umsetzen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8192903" cy="378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0" y="4941211"/>
            <a:ext cx="4526803" cy="134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91" y="4943238"/>
            <a:ext cx="3649088" cy="134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668429" y="2076605"/>
            <a:ext cx="64809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1387141" y="5904344"/>
            <a:ext cx="3391063" cy="1260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4" name="Textfeld 1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199</a:t>
            </a:r>
            <a:endParaRPr lang="de-DE" sz="1200" dirty="0"/>
          </a:p>
        </p:txBody>
      </p:sp>
      <p:cxnSp>
        <p:nvCxnSpPr>
          <p:cNvPr id="5" name="Gerade Verbindung 4"/>
          <p:cNvCxnSpPr/>
          <p:nvPr/>
        </p:nvCxnSpPr>
        <p:spPr>
          <a:xfrm>
            <a:off x="4920231" y="3140960"/>
            <a:ext cx="0" cy="5760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H="1">
            <a:off x="3203810" y="3717040"/>
            <a:ext cx="171642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3203810" y="3717040"/>
            <a:ext cx="0" cy="122619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18"/>
          <p:cNvCxnSpPr>
            <a:stCxn id="15" idx="3"/>
          </p:cNvCxnSpPr>
          <p:nvPr/>
        </p:nvCxnSpPr>
        <p:spPr>
          <a:xfrm flipV="1">
            <a:off x="4778204" y="5967352"/>
            <a:ext cx="142027"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V="1">
            <a:off x="4920231" y="5517290"/>
            <a:ext cx="0" cy="4500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4920231" y="5517290"/>
            <a:ext cx="44387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032121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 name="Textfeld 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Inhaltsverzeichnis				Seite 2</a:t>
            </a:r>
            <a:endParaRPr lang="de-DE" sz="1200"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0" y="0"/>
            <a:ext cx="9143999" cy="438582"/>
          </a:xfrm>
          <a:prstGeom prst="rect">
            <a:avLst/>
          </a:prstGeom>
          <a:solidFill>
            <a:srgbClr val="00B0F0"/>
          </a:solidFill>
        </p:spPr>
        <p:txBody>
          <a:bodyPr wrap="square" lIns="68580" tIns="34290" rIns="68580" bIns="34290" rtlCol="0">
            <a:spAutoFit/>
          </a:bodyPr>
          <a:lstStyle/>
          <a:p>
            <a:pPr algn="ctr"/>
            <a:r>
              <a:rPr lang="de-DE" sz="2400" b="1" dirty="0"/>
              <a:t> </a:t>
            </a:r>
            <a:r>
              <a:rPr lang="de-DE" sz="2400" b="1" dirty="0" smtClean="0"/>
              <a:t> Inhaltsverzeichnis</a:t>
            </a:r>
            <a:endParaRPr lang="de-DE" sz="2400" b="1" dirty="0"/>
          </a:p>
        </p:txBody>
      </p:sp>
      <p:sp>
        <p:nvSpPr>
          <p:cNvPr id="4" name="Textfeld 3"/>
          <p:cNvSpPr txBox="1"/>
          <p:nvPr/>
        </p:nvSpPr>
        <p:spPr>
          <a:xfrm>
            <a:off x="539440" y="836640"/>
            <a:ext cx="5904820" cy="307777"/>
          </a:xfrm>
          <a:prstGeom prst="rect">
            <a:avLst/>
          </a:prstGeom>
          <a:noFill/>
        </p:spPr>
        <p:txBody>
          <a:bodyPr wrap="square" rtlCol="0">
            <a:spAutoFit/>
          </a:bodyPr>
          <a:lstStyle/>
          <a:p>
            <a:endParaRPr lang="de-DE" dirty="0"/>
          </a:p>
        </p:txBody>
      </p:sp>
      <p:sp>
        <p:nvSpPr>
          <p:cNvPr id="5" name="Textfeld 4"/>
          <p:cNvSpPr txBox="1"/>
          <p:nvPr/>
        </p:nvSpPr>
        <p:spPr>
          <a:xfrm>
            <a:off x="48372" y="764630"/>
            <a:ext cx="9060258" cy="1200329"/>
          </a:xfrm>
          <a:prstGeom prst="rect">
            <a:avLst/>
          </a:prstGeom>
          <a:noFill/>
        </p:spPr>
        <p:txBody>
          <a:bodyPr wrap="square" rtlCol="0">
            <a:spAutoFit/>
          </a:bodyPr>
          <a:lstStyle/>
          <a:p>
            <a:pPr lvl="0"/>
            <a:r>
              <a:rPr lang="de-DE" sz="1200" b="1" dirty="0" smtClean="0">
                <a:solidFill>
                  <a:prstClr val="black"/>
                </a:solidFill>
              </a:rPr>
              <a:t>       Kapitel </a:t>
            </a:r>
            <a:r>
              <a:rPr lang="de-DE" sz="1200" b="1" dirty="0">
                <a:solidFill>
                  <a:prstClr val="black"/>
                </a:solidFill>
              </a:rPr>
              <a:t>1 - Projektvorbereitung</a:t>
            </a:r>
          </a:p>
          <a:p>
            <a:pPr lvl="0"/>
            <a:r>
              <a:rPr lang="de-DE" sz="1000" dirty="0" smtClean="0">
                <a:solidFill>
                  <a:prstClr val="black"/>
                </a:solidFill>
              </a:rPr>
              <a:t>         </a:t>
            </a:r>
            <a:r>
              <a:rPr lang="de-DE" sz="1000" dirty="0" smtClean="0">
                <a:solidFill>
                  <a:prstClr val="black"/>
                </a:solidFill>
                <a:hlinkClick r:id="rId4" action="ppaction://hlinksldjump"/>
              </a:rPr>
              <a:t>Aufgabenformulierung </a:t>
            </a:r>
            <a:r>
              <a:rPr lang="de-DE" sz="1000" dirty="0">
                <a:solidFill>
                  <a:prstClr val="black"/>
                </a:solidFill>
                <a:hlinkClick r:id="rId4" action="ppaction://hlinksldjump"/>
              </a:rPr>
              <a:t>- Gespräch mit Leitung ROBOT AG, Planung Dauer Projekt, Budgetplanung, Vorwort         		</a:t>
            </a:r>
            <a:r>
              <a:rPr lang="de-DE" sz="1000" dirty="0" smtClean="0">
                <a:solidFill>
                  <a:prstClr val="black"/>
                </a:solidFill>
                <a:hlinkClick r:id="rId4" action="ppaction://hlinksldjump"/>
              </a:rPr>
              <a:t>	Folie 4</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5" action="ppaction://hlinksldjump"/>
              </a:rPr>
              <a:t>Vorschau </a:t>
            </a:r>
            <a:r>
              <a:rPr lang="de-DE" sz="1000" dirty="0">
                <a:solidFill>
                  <a:prstClr val="black"/>
                </a:solidFill>
                <a:hlinkClick r:id="rId5" action="ppaction://hlinksldjump"/>
              </a:rPr>
              <a:t>erledigte Aufgaben, Unternehmensstruktur, Stammdatentabellen, Stückliste Fertigprodukt UH-FR1			Folie </a:t>
            </a:r>
            <a:r>
              <a:rPr lang="de-DE" sz="1000" dirty="0" smtClean="0">
                <a:solidFill>
                  <a:prstClr val="black"/>
                </a:solidFill>
                <a:hlinkClick r:id="rId5" action="ppaction://hlinksldjump"/>
              </a:rPr>
              <a:t>5 - 7</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6" action="ppaction://hlinksldjump"/>
              </a:rPr>
              <a:t>Systemvorstellung </a:t>
            </a:r>
            <a:r>
              <a:rPr lang="de-DE" sz="1000" dirty="0">
                <a:solidFill>
                  <a:prstClr val="black"/>
                </a:solidFill>
                <a:hlinkClick r:id="rId6" action="ppaction://hlinksldjump"/>
              </a:rPr>
              <a:t>SAP ERP 6.0 und Solution Manager 7.1							Folie </a:t>
            </a:r>
            <a:r>
              <a:rPr lang="de-DE" sz="1000" dirty="0" smtClean="0">
                <a:solidFill>
                  <a:prstClr val="black"/>
                </a:solidFill>
                <a:hlinkClick r:id="rId6" action="ppaction://hlinksldjump"/>
              </a:rPr>
              <a:t>8</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7" action="ppaction://hlinksldjump"/>
              </a:rPr>
              <a:t>Start Solution Manager - Herstellen von RFC Destinationen zwischen vorhandenen Systemen				</a:t>
            </a:r>
            <a:r>
              <a:rPr lang="de-DE" sz="1000" dirty="0" smtClean="0">
                <a:solidFill>
                  <a:prstClr val="black"/>
                </a:solidFill>
                <a:hlinkClick r:id="rId7" action="ppaction://hlinksldjump"/>
              </a:rPr>
              <a:t>Folie 9 - 10</a:t>
            </a:r>
            <a:r>
              <a:rPr lang="de-DE" sz="1000" dirty="0">
                <a:solidFill>
                  <a:prstClr val="black"/>
                </a:solidFill>
              </a:rPr>
              <a:t>	   </a:t>
            </a:r>
            <a:r>
              <a:rPr lang="de-DE" sz="1000" dirty="0" smtClean="0">
                <a:solidFill>
                  <a:prstClr val="black"/>
                </a:solidFill>
              </a:rPr>
              <a:t>          </a:t>
            </a:r>
            <a:endParaRPr lang="de-DE" sz="1000" dirty="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a:solidFill>
                  <a:prstClr val="black"/>
                </a:solidFill>
                <a:hlinkClick r:id="rId8" action="ppaction://hlinksldjump"/>
              </a:rPr>
              <a:t>Anlegen des </a:t>
            </a:r>
            <a:r>
              <a:rPr lang="de-DE" sz="1000" dirty="0" smtClean="0">
                <a:solidFill>
                  <a:prstClr val="black"/>
                </a:solidFill>
                <a:hlinkClick r:id="rId8" action="ppaction://hlinksldjump"/>
              </a:rPr>
              <a:t>Produktivsystems </a:t>
            </a:r>
            <a:r>
              <a:rPr lang="de-DE" sz="1000" dirty="0">
                <a:solidFill>
                  <a:prstClr val="black"/>
                </a:solidFill>
                <a:hlinkClick r:id="rId8" action="ppaction://hlinksldjump"/>
              </a:rPr>
              <a:t>im Solution Manager 7.1							</a:t>
            </a:r>
            <a:r>
              <a:rPr lang="de-DE" sz="1000" dirty="0" smtClean="0">
                <a:solidFill>
                  <a:prstClr val="black"/>
                </a:solidFill>
                <a:hlinkClick r:id="rId8" action="ppaction://hlinksldjump"/>
              </a:rPr>
              <a:t>Folie 11 - </a:t>
            </a:r>
            <a:r>
              <a:rPr lang="de-DE" sz="1000" dirty="0">
                <a:solidFill>
                  <a:prstClr val="black"/>
                </a:solidFill>
                <a:hlinkClick r:id="rId8" action="ppaction://hlinksldjump"/>
              </a:rPr>
              <a:t>2</a:t>
            </a:r>
            <a:r>
              <a:rPr lang="de-DE" sz="1000" dirty="0" smtClean="0">
                <a:solidFill>
                  <a:prstClr val="black"/>
                </a:solidFill>
                <a:hlinkClick r:id="rId8" action="ppaction://hlinksldjump"/>
              </a:rPr>
              <a:t>5</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9" action="ppaction://hlinksldjump"/>
              </a:rPr>
              <a:t>Logische Komponenten pflegen im </a:t>
            </a:r>
            <a:r>
              <a:rPr lang="de-DE" sz="1000" dirty="0">
                <a:solidFill>
                  <a:prstClr val="black"/>
                </a:solidFill>
                <a:hlinkClick r:id="rId9" action="ppaction://hlinksldjump"/>
              </a:rPr>
              <a:t>Solution Manager 7.1							Folie </a:t>
            </a:r>
            <a:r>
              <a:rPr lang="de-DE" sz="1000" dirty="0" smtClean="0">
                <a:solidFill>
                  <a:prstClr val="black"/>
                </a:solidFill>
                <a:hlinkClick r:id="rId9" action="ppaction://hlinksldjump"/>
              </a:rPr>
              <a:t>26 - 27 </a:t>
            </a:r>
            <a:endParaRPr lang="de-DE" sz="1000" dirty="0">
              <a:solidFill>
                <a:prstClr val="black"/>
              </a:solidFill>
            </a:endParaRPr>
          </a:p>
        </p:txBody>
      </p:sp>
      <p:sp>
        <p:nvSpPr>
          <p:cNvPr id="13" name="Textfeld 12"/>
          <p:cNvSpPr txBox="1"/>
          <p:nvPr/>
        </p:nvSpPr>
        <p:spPr>
          <a:xfrm>
            <a:off x="48372" y="2103525"/>
            <a:ext cx="4255091" cy="4154984"/>
          </a:xfrm>
          <a:prstGeom prst="rect">
            <a:avLst/>
          </a:prstGeom>
          <a:noFill/>
        </p:spPr>
        <p:txBody>
          <a:bodyPr wrap="square" rtlCol="0">
            <a:spAutoFit/>
          </a:bodyPr>
          <a:lstStyle/>
          <a:p>
            <a:pPr lvl="0"/>
            <a:r>
              <a:rPr lang="de-DE" sz="1200" b="1" dirty="0" smtClean="0">
                <a:solidFill>
                  <a:prstClr val="black"/>
                </a:solidFill>
              </a:rPr>
              <a:t>       Kapitel </a:t>
            </a:r>
            <a:r>
              <a:rPr lang="de-DE" sz="1200" b="1" dirty="0">
                <a:solidFill>
                  <a:prstClr val="black"/>
                </a:solidFill>
              </a:rPr>
              <a:t>2 - Projekt anlegen mit Solution Manager 7.1 </a:t>
            </a:r>
          </a:p>
          <a:p>
            <a:pPr lvl="0"/>
            <a:r>
              <a:rPr lang="de-DE" sz="1000" dirty="0">
                <a:solidFill>
                  <a:prstClr val="black"/>
                </a:solidFill>
              </a:rPr>
              <a:t>       </a:t>
            </a:r>
            <a:r>
              <a:rPr lang="de-DE" sz="1000" dirty="0" smtClean="0">
                <a:solidFill>
                  <a:prstClr val="black"/>
                </a:solidFill>
              </a:rPr>
              <a:t>  </a:t>
            </a:r>
            <a:r>
              <a:rPr lang="de-DE" sz="1000" dirty="0">
                <a:solidFill>
                  <a:prstClr val="black"/>
                </a:solidFill>
                <a:hlinkClick r:id="rId10" action="ppaction://hlinksldjump"/>
              </a:rPr>
              <a:t>allgemeine </a:t>
            </a:r>
            <a:r>
              <a:rPr lang="de-DE" sz="1000" dirty="0" smtClean="0">
                <a:solidFill>
                  <a:prstClr val="black"/>
                </a:solidFill>
                <a:hlinkClick r:id="rId10" action="ppaction://hlinksldjump"/>
              </a:rPr>
              <a:t>Daten</a:t>
            </a:r>
            <a:r>
              <a:rPr lang="de-DE" sz="1000" dirty="0">
                <a:solidFill>
                  <a:prstClr val="black"/>
                </a:solidFill>
                <a:hlinkClick r:id="rId10" action="ppaction://hlinksldjump"/>
              </a:rPr>
              <a:t>	                     			Folie </a:t>
            </a:r>
            <a:r>
              <a:rPr lang="de-DE" sz="1000" dirty="0" smtClean="0">
                <a:solidFill>
                  <a:prstClr val="black"/>
                </a:solidFill>
                <a:hlinkClick r:id="rId10" action="ppaction://hlinksldjump"/>
              </a:rPr>
              <a:t>28  </a:t>
            </a:r>
            <a:endParaRPr lang="de-DE" sz="1000" dirty="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11" action="ppaction://hlinksldjump"/>
              </a:rPr>
              <a:t>Umfang</a:t>
            </a:r>
            <a:r>
              <a:rPr lang="de-DE" sz="1000" dirty="0">
                <a:solidFill>
                  <a:prstClr val="black"/>
                </a:solidFill>
                <a:hlinkClick r:id="rId11" action="ppaction://hlinksldjump"/>
              </a:rPr>
              <a:t>				</a:t>
            </a:r>
            <a:r>
              <a:rPr lang="de-DE" sz="1000" dirty="0" smtClean="0">
                <a:solidFill>
                  <a:prstClr val="black"/>
                </a:solidFill>
                <a:hlinkClick r:id="rId11" action="ppaction://hlinksldjump"/>
              </a:rPr>
              <a:t>	Folie 29 - 32</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12" action="ppaction://hlinksldjump"/>
              </a:rPr>
              <a:t>Projektmitarbeiter</a:t>
            </a:r>
            <a:r>
              <a:rPr lang="de-DE" sz="1000" dirty="0">
                <a:solidFill>
                  <a:prstClr val="black"/>
                </a:solidFill>
                <a:hlinkClick r:id="rId12" action="ppaction://hlinksldjump"/>
              </a:rPr>
              <a:t>			</a:t>
            </a:r>
            <a:r>
              <a:rPr lang="de-DE" sz="1000" dirty="0" smtClean="0">
                <a:solidFill>
                  <a:prstClr val="black"/>
                </a:solidFill>
                <a:hlinkClick r:id="rId12" action="ppaction://hlinksldjump"/>
              </a:rPr>
              <a:t>	Folie 33</a:t>
            </a:r>
            <a:endParaRPr lang="de-DE" sz="1000" dirty="0">
              <a:solidFill>
                <a:prstClr val="black"/>
              </a:solidFill>
            </a:endParaRPr>
          </a:p>
          <a:p>
            <a:pPr lvl="0"/>
            <a:r>
              <a:rPr lang="de-DE" sz="1000" dirty="0">
                <a:solidFill>
                  <a:prstClr val="black"/>
                </a:solidFill>
              </a:rPr>
              <a:t>         </a:t>
            </a:r>
            <a:r>
              <a:rPr lang="de-DE" sz="1000" dirty="0" smtClean="0">
                <a:solidFill>
                  <a:prstClr val="black"/>
                </a:solidFill>
              </a:rPr>
              <a:t>Systemlandschaft </a:t>
            </a:r>
            <a:r>
              <a:rPr lang="de-DE" sz="1000" dirty="0">
                <a:solidFill>
                  <a:prstClr val="black"/>
                </a:solidFill>
              </a:rPr>
              <a:t>				</a:t>
            </a: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13" action="ppaction://hlinksldjump"/>
              </a:rPr>
              <a:t>Systeme</a:t>
            </a:r>
            <a:r>
              <a:rPr lang="de-DE" sz="1000" dirty="0">
                <a:solidFill>
                  <a:prstClr val="black"/>
                </a:solidFill>
                <a:hlinkClick r:id="rId13" action="ppaction://hlinksldjump"/>
              </a:rPr>
              <a:t>				</a:t>
            </a:r>
            <a:r>
              <a:rPr lang="de-DE" sz="1000" dirty="0" smtClean="0">
                <a:solidFill>
                  <a:prstClr val="black"/>
                </a:solidFill>
                <a:hlinkClick r:id="rId13" action="ppaction://hlinksldjump"/>
              </a:rPr>
              <a:t>Folie 34</a:t>
            </a:r>
            <a:endParaRPr lang="de-DE" sz="1000" dirty="0">
              <a:solidFill>
                <a:prstClr val="black"/>
              </a:solidFill>
            </a:endParaRPr>
          </a:p>
          <a:p>
            <a:pPr lvl="0"/>
            <a:r>
              <a:rPr lang="de-DE" sz="1000" dirty="0">
                <a:solidFill>
                  <a:prstClr val="black"/>
                </a:solidFill>
              </a:rPr>
              <a:t>                   </a:t>
            </a:r>
            <a:r>
              <a:rPr lang="de-DE" sz="1000" dirty="0" smtClean="0">
                <a:solidFill>
                  <a:prstClr val="black"/>
                </a:solidFill>
                <a:hlinkClick r:id="rId14" action="ppaction://hlinksldjump"/>
              </a:rPr>
              <a:t>zentrale Objekte</a:t>
            </a:r>
            <a:r>
              <a:rPr lang="de-DE" sz="1000" dirty="0">
                <a:solidFill>
                  <a:prstClr val="black"/>
                </a:solidFill>
                <a:hlinkClick r:id="rId14" action="ppaction://hlinksldjump"/>
              </a:rPr>
              <a:t>			</a:t>
            </a:r>
            <a:r>
              <a:rPr lang="de-DE" sz="1000" dirty="0" smtClean="0">
                <a:solidFill>
                  <a:prstClr val="black"/>
                </a:solidFill>
                <a:hlinkClick r:id="rId14" action="ppaction://hlinksldjump"/>
              </a:rPr>
              <a:t>Folie 35</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15" action="ppaction://hlinksldjump"/>
              </a:rPr>
              <a:t>IMG-Projekte</a:t>
            </a:r>
            <a:r>
              <a:rPr lang="de-DE" sz="1000" dirty="0">
                <a:solidFill>
                  <a:prstClr val="black"/>
                </a:solidFill>
                <a:hlinkClick r:id="rId15" action="ppaction://hlinksldjump"/>
              </a:rPr>
              <a:t>	</a:t>
            </a:r>
            <a:r>
              <a:rPr lang="de-DE" sz="1000" dirty="0" smtClean="0">
                <a:solidFill>
                  <a:prstClr val="black"/>
                </a:solidFill>
                <a:hlinkClick r:id="rId15" action="ppaction://hlinksldjump"/>
              </a:rPr>
              <a:t>	</a:t>
            </a:r>
            <a:r>
              <a:rPr lang="de-DE" sz="1000" dirty="0">
                <a:solidFill>
                  <a:prstClr val="black"/>
                </a:solidFill>
                <a:hlinkClick r:id="rId15" action="ppaction://hlinksldjump"/>
              </a:rPr>
              <a:t>		</a:t>
            </a:r>
            <a:r>
              <a:rPr lang="de-DE" sz="1000" dirty="0" smtClean="0">
                <a:solidFill>
                  <a:prstClr val="black"/>
                </a:solidFill>
                <a:hlinkClick r:id="rId15" action="ppaction://hlinksldjump"/>
              </a:rPr>
              <a:t>Folie 36</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16" action="ppaction://hlinksldjump"/>
              </a:rPr>
              <a:t>allgemeine Daten			Folie 37</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hlinkClick r:id="rId17" action="ppaction://hlinksldjump"/>
              </a:rPr>
              <a:t>Umfang</a:t>
            </a:r>
            <a:r>
              <a:rPr lang="de-DE" sz="1000" dirty="0">
                <a:solidFill>
                  <a:prstClr val="black"/>
                </a:solidFill>
                <a:hlinkClick r:id="rId17" action="ppaction://hlinksldjump"/>
              </a:rPr>
              <a:t>	</a:t>
            </a:r>
            <a:r>
              <a:rPr lang="de-DE" sz="1000" dirty="0" smtClean="0">
                <a:solidFill>
                  <a:prstClr val="black"/>
                </a:solidFill>
                <a:hlinkClick r:id="rId17" action="ppaction://hlinksldjump"/>
              </a:rPr>
              <a:t>	</a:t>
            </a:r>
            <a:r>
              <a:rPr lang="de-DE" sz="1000" dirty="0">
                <a:solidFill>
                  <a:prstClr val="black"/>
                </a:solidFill>
                <a:hlinkClick r:id="rId17" action="ppaction://hlinksldjump"/>
              </a:rPr>
              <a:t>		</a:t>
            </a:r>
            <a:r>
              <a:rPr lang="de-DE" sz="1000" dirty="0" smtClean="0">
                <a:solidFill>
                  <a:prstClr val="black"/>
                </a:solidFill>
                <a:hlinkClick r:id="rId17" action="ppaction://hlinksldjump"/>
              </a:rPr>
              <a:t>Folie 38 - 39</a:t>
            </a:r>
            <a:endParaRPr lang="de-DE" sz="1000" dirty="0">
              <a:solidFill>
                <a:prstClr val="black"/>
              </a:solidFill>
            </a:endParaRPr>
          </a:p>
          <a:p>
            <a:pPr lvl="0"/>
            <a:r>
              <a:rPr lang="de-DE" sz="1000" dirty="0">
                <a:solidFill>
                  <a:prstClr val="black"/>
                </a:solidFill>
              </a:rPr>
              <a:t>	     </a:t>
            </a:r>
            <a:r>
              <a:rPr lang="de-DE" sz="1000" dirty="0" smtClean="0">
                <a:solidFill>
                  <a:prstClr val="black"/>
                </a:solidFill>
                <a:hlinkClick r:id="rId18" action="ppaction://hlinksldjump"/>
              </a:rPr>
              <a:t>Projektsichten</a:t>
            </a:r>
            <a:r>
              <a:rPr lang="de-DE" sz="1000" dirty="0">
                <a:solidFill>
                  <a:prstClr val="black"/>
                </a:solidFill>
                <a:hlinkClick r:id="rId18" action="ppaction://hlinksldjump"/>
              </a:rPr>
              <a:t>			</a:t>
            </a:r>
            <a:r>
              <a:rPr lang="de-DE" sz="1000" dirty="0" smtClean="0">
                <a:solidFill>
                  <a:prstClr val="black"/>
                </a:solidFill>
                <a:hlinkClick r:id="rId18" action="ppaction://hlinksldjump"/>
              </a:rPr>
              <a:t>Folie 40 - 41</a:t>
            </a:r>
            <a:endParaRPr lang="de-DE" sz="1000" dirty="0">
              <a:solidFill>
                <a:prstClr val="black"/>
              </a:solidFill>
            </a:endParaRPr>
          </a:p>
          <a:p>
            <a:pPr lvl="0"/>
            <a:r>
              <a:rPr lang="de-DE" sz="1000" dirty="0">
                <a:solidFill>
                  <a:prstClr val="black"/>
                </a:solidFill>
              </a:rPr>
              <a:t>	     </a:t>
            </a:r>
            <a:r>
              <a:rPr lang="de-DE" sz="1000" dirty="0" smtClean="0">
                <a:solidFill>
                  <a:prstClr val="black"/>
                </a:solidFill>
                <a:hlinkClick r:id="rId19" action="ppaction://hlinksldjump"/>
              </a:rPr>
              <a:t>Projektmitarbeiter</a:t>
            </a:r>
            <a:r>
              <a:rPr lang="de-DE" sz="1000" dirty="0">
                <a:solidFill>
                  <a:prstClr val="black"/>
                </a:solidFill>
                <a:hlinkClick r:id="rId19" action="ppaction://hlinksldjump"/>
              </a:rPr>
              <a:t>, 3 Registerkarten 	</a:t>
            </a:r>
            <a:r>
              <a:rPr lang="de-DE" sz="1000" dirty="0" smtClean="0">
                <a:solidFill>
                  <a:prstClr val="black"/>
                </a:solidFill>
                <a:hlinkClick r:id="rId19" action="ppaction://hlinksldjump"/>
              </a:rPr>
              <a:t>	Folie 42</a:t>
            </a:r>
            <a:endParaRPr lang="de-DE" sz="1000" dirty="0">
              <a:solidFill>
                <a:prstClr val="black"/>
              </a:solidFill>
            </a:endParaRPr>
          </a:p>
          <a:p>
            <a:pPr lvl="0"/>
            <a:r>
              <a:rPr lang="de-DE" sz="1000" dirty="0">
                <a:solidFill>
                  <a:prstClr val="black"/>
                </a:solidFill>
              </a:rPr>
              <a:t>	     </a:t>
            </a:r>
            <a:r>
              <a:rPr lang="de-DE" sz="1000" dirty="0" smtClean="0">
                <a:solidFill>
                  <a:prstClr val="black"/>
                </a:solidFill>
                <a:hlinkClick r:id="rId20" action="ppaction://hlinksldjump"/>
              </a:rPr>
              <a:t>Transportaufträge</a:t>
            </a:r>
            <a:r>
              <a:rPr lang="de-DE" sz="1000" dirty="0">
                <a:solidFill>
                  <a:prstClr val="black"/>
                </a:solidFill>
                <a:hlinkClick r:id="rId20" action="ppaction://hlinksldjump"/>
              </a:rPr>
              <a:t>			</a:t>
            </a:r>
            <a:r>
              <a:rPr lang="de-DE" sz="1000" dirty="0" smtClean="0">
                <a:solidFill>
                  <a:prstClr val="black"/>
                </a:solidFill>
                <a:hlinkClick r:id="rId20" action="ppaction://hlinksldjump"/>
              </a:rPr>
              <a:t>Folie 43</a:t>
            </a:r>
            <a:endParaRPr lang="de-DE" sz="1000" dirty="0">
              <a:solidFill>
                <a:prstClr val="black"/>
              </a:solidFill>
            </a:endParaRPr>
          </a:p>
          <a:p>
            <a:pPr lvl="0"/>
            <a:r>
              <a:rPr lang="de-DE" sz="1000" dirty="0">
                <a:solidFill>
                  <a:prstClr val="black"/>
                </a:solidFill>
              </a:rPr>
              <a:t>	     </a:t>
            </a:r>
            <a:r>
              <a:rPr lang="de-DE" sz="1000" dirty="0" smtClean="0">
                <a:solidFill>
                  <a:prstClr val="black"/>
                </a:solidFill>
                <a:hlinkClick r:id="rId21" action="ppaction://hlinksldjump"/>
              </a:rPr>
              <a:t>Crossreferenz</a:t>
            </a:r>
            <a:r>
              <a:rPr lang="de-DE" sz="1000" dirty="0">
                <a:solidFill>
                  <a:prstClr val="black"/>
                </a:solidFill>
                <a:hlinkClick r:id="rId21" action="ppaction://hlinksldjump"/>
              </a:rPr>
              <a:t>			</a:t>
            </a:r>
            <a:r>
              <a:rPr lang="de-DE" sz="1000" dirty="0" smtClean="0">
                <a:solidFill>
                  <a:prstClr val="black"/>
                </a:solidFill>
                <a:hlinkClick r:id="rId21" action="ppaction://hlinksldjump"/>
              </a:rPr>
              <a:t>Folie 44</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22" action="ppaction://hlinksldjump"/>
              </a:rPr>
              <a:t>IMG- Projekte	</a:t>
            </a:r>
            <a:r>
              <a:rPr lang="de-DE" sz="1000" dirty="0">
                <a:solidFill>
                  <a:prstClr val="black"/>
                </a:solidFill>
                <a:hlinkClick r:id="rId22" action="ppaction://hlinksldjump"/>
              </a:rPr>
              <a:t>			</a:t>
            </a:r>
            <a:r>
              <a:rPr lang="de-DE" sz="1000" dirty="0" smtClean="0">
                <a:solidFill>
                  <a:prstClr val="black"/>
                </a:solidFill>
                <a:hlinkClick r:id="rId22" action="ppaction://hlinksldjump"/>
              </a:rPr>
              <a:t>Folie 45</a:t>
            </a:r>
            <a:endParaRPr lang="de-DE" sz="800" dirty="0" smtClean="0">
              <a:solidFill>
                <a:prstClr val="black"/>
              </a:solidFill>
            </a:endParaRPr>
          </a:p>
          <a:p>
            <a:pPr lvl="0"/>
            <a:r>
              <a:rPr lang="de-DE" sz="1000" dirty="0" smtClean="0">
                <a:solidFill>
                  <a:prstClr val="black"/>
                </a:solidFill>
              </a:rPr>
              <a:t>    </a:t>
            </a:r>
            <a:endParaRPr lang="de-DE" sz="500" dirty="0">
              <a:solidFill>
                <a:prstClr val="black"/>
              </a:solidFill>
            </a:endParaRPr>
          </a:p>
          <a:p>
            <a:pPr lvl="0"/>
            <a:r>
              <a:rPr lang="de-DE" sz="1200" b="1" dirty="0">
                <a:solidFill>
                  <a:prstClr val="black"/>
                </a:solidFill>
              </a:rPr>
              <a:t>    </a:t>
            </a:r>
            <a:r>
              <a:rPr lang="de-DE" sz="1200" b="1" dirty="0" smtClean="0">
                <a:solidFill>
                  <a:prstClr val="black"/>
                </a:solidFill>
              </a:rPr>
              <a:t>  </a:t>
            </a:r>
            <a:r>
              <a:rPr lang="de-DE" sz="1200" b="1" dirty="0">
                <a:solidFill>
                  <a:prstClr val="black"/>
                </a:solidFill>
              </a:rPr>
              <a:t>Kapitel 3 </a:t>
            </a:r>
            <a:r>
              <a:rPr lang="de-DE" sz="1200" b="1" dirty="0" smtClean="0">
                <a:solidFill>
                  <a:prstClr val="black"/>
                </a:solidFill>
              </a:rPr>
              <a:t>- Aufbau-/ Ablauforganisation - Business </a:t>
            </a:r>
            <a:r>
              <a:rPr lang="de-DE" sz="1200" b="1" dirty="0">
                <a:solidFill>
                  <a:prstClr val="black"/>
                </a:solidFill>
              </a:rPr>
              <a:t>Blueprint</a:t>
            </a:r>
          </a:p>
          <a:p>
            <a:pPr lvl="0"/>
            <a:r>
              <a:rPr lang="de-DE" sz="1000" dirty="0">
                <a:solidFill>
                  <a:prstClr val="black"/>
                </a:solidFill>
              </a:rPr>
              <a:t>        </a:t>
            </a:r>
            <a:r>
              <a:rPr lang="de-DE" sz="1000" dirty="0" smtClean="0">
                <a:solidFill>
                  <a:prstClr val="black"/>
                </a:solidFill>
                <a:hlinkClick r:id="rId23" action="ppaction://hlinksldjump"/>
              </a:rPr>
              <a:t>Anlegen </a:t>
            </a:r>
            <a:r>
              <a:rPr lang="de-DE" sz="1000" dirty="0">
                <a:solidFill>
                  <a:prstClr val="black"/>
                </a:solidFill>
                <a:hlinkClick r:id="rId23" action="ppaction://hlinksldjump"/>
              </a:rPr>
              <a:t>Projektdokumentation			Folie </a:t>
            </a:r>
            <a:r>
              <a:rPr lang="de-DE" sz="1000" dirty="0" smtClean="0">
                <a:solidFill>
                  <a:prstClr val="black"/>
                </a:solidFill>
                <a:hlinkClick r:id="rId23" action="ppaction://hlinksldjump"/>
              </a:rPr>
              <a:t>46</a:t>
            </a:r>
            <a:endParaRPr lang="de-DE" sz="1000" dirty="0">
              <a:solidFill>
                <a:prstClr val="black"/>
              </a:solidFill>
            </a:endParaRPr>
          </a:p>
          <a:p>
            <a:pPr lvl="0"/>
            <a:r>
              <a:rPr lang="de-DE" sz="1000" dirty="0">
                <a:solidFill>
                  <a:prstClr val="black"/>
                </a:solidFill>
              </a:rPr>
              <a:t>        </a:t>
            </a:r>
            <a:r>
              <a:rPr lang="de-DE" sz="1000" dirty="0" smtClean="0">
                <a:solidFill>
                  <a:prstClr val="black"/>
                </a:solidFill>
                <a:hlinkClick r:id="rId24" action="ppaction://hlinksldjump"/>
              </a:rPr>
              <a:t>Organisationseinheiten </a:t>
            </a:r>
            <a:r>
              <a:rPr lang="de-DE" sz="1000" dirty="0">
                <a:solidFill>
                  <a:prstClr val="black"/>
                </a:solidFill>
                <a:hlinkClick r:id="rId24" action="ppaction://hlinksldjump"/>
              </a:rPr>
              <a:t>- Struktur </a:t>
            </a:r>
            <a:r>
              <a:rPr lang="de-DE" sz="1000" dirty="0" smtClean="0">
                <a:solidFill>
                  <a:prstClr val="black"/>
                </a:solidFill>
                <a:hlinkClick r:id="rId24" action="ppaction://hlinksldjump"/>
              </a:rPr>
              <a:t>pflegen</a:t>
            </a:r>
            <a:r>
              <a:rPr lang="de-DE" sz="1000" dirty="0">
                <a:solidFill>
                  <a:prstClr val="black"/>
                </a:solidFill>
                <a:hlinkClick r:id="rId24" action="ppaction://hlinksldjump"/>
              </a:rPr>
              <a:t>		Folie </a:t>
            </a:r>
            <a:r>
              <a:rPr lang="de-DE" sz="1000" dirty="0" smtClean="0">
                <a:solidFill>
                  <a:prstClr val="black"/>
                </a:solidFill>
                <a:hlinkClick r:id="rId24" action="ppaction://hlinksldjump"/>
              </a:rPr>
              <a:t>47 - 48</a:t>
            </a:r>
            <a:endParaRPr lang="de-DE" sz="1000" dirty="0">
              <a:solidFill>
                <a:prstClr val="black"/>
              </a:solidFill>
            </a:endParaRPr>
          </a:p>
          <a:p>
            <a:pPr lvl="0"/>
            <a:r>
              <a:rPr lang="de-DE" sz="1000" dirty="0">
                <a:solidFill>
                  <a:prstClr val="black"/>
                </a:solidFill>
              </a:rPr>
              <a:t>        </a:t>
            </a:r>
            <a:r>
              <a:rPr lang="de-DE" sz="1000" dirty="0" smtClean="0">
                <a:solidFill>
                  <a:prstClr val="black"/>
                </a:solidFill>
                <a:hlinkClick r:id="rId25" action="ppaction://hlinksldjump"/>
              </a:rPr>
              <a:t>Stammdaten </a:t>
            </a:r>
            <a:r>
              <a:rPr lang="de-DE" sz="1000" dirty="0">
                <a:solidFill>
                  <a:prstClr val="black"/>
                </a:solidFill>
                <a:hlinkClick r:id="rId25" action="ppaction://hlinksldjump"/>
              </a:rPr>
              <a:t>- Materialstamm			Folie </a:t>
            </a:r>
            <a:r>
              <a:rPr lang="de-DE" sz="1000" dirty="0" smtClean="0">
                <a:solidFill>
                  <a:prstClr val="black"/>
                </a:solidFill>
                <a:hlinkClick r:id="rId25" action="ppaction://hlinksldjump"/>
              </a:rPr>
              <a:t>49</a:t>
            </a:r>
            <a:endParaRPr lang="de-DE" sz="1000" dirty="0">
              <a:solidFill>
                <a:prstClr val="black"/>
              </a:solidFill>
            </a:endParaRPr>
          </a:p>
          <a:p>
            <a:pPr lvl="0"/>
            <a:r>
              <a:rPr lang="de-DE" sz="1000" dirty="0">
                <a:solidFill>
                  <a:prstClr val="black"/>
                </a:solidFill>
              </a:rPr>
              <a:t>        </a:t>
            </a:r>
            <a:r>
              <a:rPr lang="de-DE" sz="1000" dirty="0" smtClean="0">
                <a:solidFill>
                  <a:prstClr val="black"/>
                </a:solidFill>
                <a:hlinkClick r:id="rId26" action="ppaction://hlinksldjump"/>
              </a:rPr>
              <a:t>Szenario </a:t>
            </a:r>
            <a:r>
              <a:rPr lang="de-DE" sz="1000" dirty="0">
                <a:solidFill>
                  <a:prstClr val="black"/>
                </a:solidFill>
                <a:hlinkClick r:id="rId26" action="ppaction://hlinksldjump"/>
              </a:rPr>
              <a:t>Einkauf				</a:t>
            </a:r>
            <a:r>
              <a:rPr lang="de-DE" sz="1000" dirty="0" smtClean="0">
                <a:solidFill>
                  <a:prstClr val="black"/>
                </a:solidFill>
                <a:hlinkClick r:id="rId26" action="ppaction://hlinksldjump"/>
              </a:rPr>
              <a:t>Folie 50</a:t>
            </a:r>
            <a:endParaRPr lang="de-DE" sz="1000" dirty="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27" action="ppaction://hlinksldjump"/>
              </a:rPr>
              <a:t>Organisationseinheiten</a:t>
            </a:r>
            <a:r>
              <a:rPr lang="de-DE" sz="1000" dirty="0">
                <a:solidFill>
                  <a:prstClr val="black"/>
                </a:solidFill>
                <a:hlinkClick r:id="rId27" action="ppaction://hlinksldjump"/>
              </a:rPr>
              <a:t>			</a:t>
            </a:r>
            <a:r>
              <a:rPr lang="de-DE" sz="1000" dirty="0" smtClean="0">
                <a:solidFill>
                  <a:prstClr val="black"/>
                </a:solidFill>
                <a:hlinkClick r:id="rId27" action="ppaction://hlinksldjump"/>
              </a:rPr>
              <a:t>Folie 51</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28" action="ppaction://hlinksldjump"/>
              </a:rPr>
              <a:t>Stammdaten	</a:t>
            </a:r>
            <a:r>
              <a:rPr lang="de-DE" sz="1000" dirty="0">
                <a:solidFill>
                  <a:prstClr val="black"/>
                </a:solidFill>
                <a:hlinkClick r:id="rId28" action="ppaction://hlinksldjump"/>
              </a:rPr>
              <a:t>			</a:t>
            </a:r>
            <a:r>
              <a:rPr lang="de-DE" sz="1000" dirty="0" smtClean="0">
                <a:solidFill>
                  <a:prstClr val="black"/>
                </a:solidFill>
                <a:hlinkClick r:id="rId28" action="ppaction://hlinksldjump"/>
              </a:rPr>
              <a:t>Folie 52 - 53</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29" action="ppaction://hlinksldjump"/>
              </a:rPr>
              <a:t>Geschäftsprozesse</a:t>
            </a:r>
            <a:r>
              <a:rPr lang="de-DE" sz="1000" dirty="0">
                <a:solidFill>
                  <a:prstClr val="black"/>
                </a:solidFill>
                <a:hlinkClick r:id="rId29" action="ppaction://hlinksldjump"/>
              </a:rPr>
              <a:t>			</a:t>
            </a:r>
            <a:r>
              <a:rPr lang="de-DE" sz="1000" dirty="0" smtClean="0">
                <a:solidFill>
                  <a:prstClr val="black"/>
                </a:solidFill>
                <a:hlinkClick r:id="rId29" action="ppaction://hlinksldjump"/>
              </a:rPr>
              <a:t>Folie 54</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30" action="ppaction://hlinksldjump"/>
              </a:rPr>
              <a:t>Prozessschritte	</a:t>
            </a:r>
            <a:r>
              <a:rPr lang="de-DE" sz="1000" dirty="0">
                <a:solidFill>
                  <a:prstClr val="black"/>
                </a:solidFill>
                <a:hlinkClick r:id="rId30" action="ppaction://hlinksldjump"/>
              </a:rPr>
              <a:t>		</a:t>
            </a:r>
            <a:r>
              <a:rPr lang="de-DE" sz="1000" dirty="0" smtClean="0">
                <a:solidFill>
                  <a:prstClr val="black"/>
                </a:solidFill>
                <a:hlinkClick r:id="rId30" action="ppaction://hlinksldjump"/>
              </a:rPr>
              <a:t>Folie 55 - 60</a:t>
            </a:r>
            <a:endParaRPr lang="de-DE" sz="1000" dirty="0" smtClean="0">
              <a:solidFill>
                <a:prstClr val="black"/>
              </a:solidFill>
            </a:endParaRPr>
          </a:p>
          <a:p>
            <a:pPr lvl="0"/>
            <a:r>
              <a:rPr lang="de-DE" sz="1000" dirty="0" smtClean="0">
                <a:solidFill>
                  <a:prstClr val="black"/>
                </a:solidFill>
              </a:rPr>
              <a:t>        </a:t>
            </a:r>
            <a:endParaRPr lang="de-DE" sz="1000" dirty="0">
              <a:solidFill>
                <a:prstClr val="black"/>
              </a:solidFill>
            </a:endParaRPr>
          </a:p>
        </p:txBody>
      </p:sp>
      <p:sp>
        <p:nvSpPr>
          <p:cNvPr id="15" name="Textfeld 14"/>
          <p:cNvSpPr txBox="1"/>
          <p:nvPr/>
        </p:nvSpPr>
        <p:spPr>
          <a:xfrm>
            <a:off x="4834124" y="2103525"/>
            <a:ext cx="4255091" cy="4616648"/>
          </a:xfrm>
          <a:prstGeom prst="rect">
            <a:avLst/>
          </a:prstGeom>
          <a:noFill/>
        </p:spPr>
        <p:txBody>
          <a:bodyPr wrap="square" rtlCol="0">
            <a:spAutoFit/>
          </a:bodyPr>
          <a:lstStyle/>
          <a:p>
            <a:pPr lvl="0"/>
            <a:r>
              <a:rPr lang="de-DE" sz="1000" dirty="0">
                <a:solidFill>
                  <a:prstClr val="black"/>
                </a:solidFill>
              </a:rPr>
              <a:t>Szenario Produktion von Industrierobotern	</a:t>
            </a:r>
          </a:p>
          <a:p>
            <a:pPr lvl="0"/>
            <a:r>
              <a:rPr lang="de-DE" sz="1000" dirty="0" smtClean="0">
                <a:solidFill>
                  <a:prstClr val="black"/>
                </a:solidFill>
              </a:rPr>
              <a:t>         </a:t>
            </a:r>
            <a:r>
              <a:rPr lang="de-DE" sz="1000" dirty="0" smtClean="0">
                <a:solidFill>
                  <a:prstClr val="black"/>
                </a:solidFill>
                <a:hlinkClick r:id="rId31" action="ppaction://hlinksldjump"/>
              </a:rPr>
              <a:t>Organisationseinheiten</a:t>
            </a:r>
            <a:r>
              <a:rPr lang="de-DE" sz="1000" dirty="0">
                <a:solidFill>
                  <a:prstClr val="black"/>
                </a:solidFill>
                <a:hlinkClick r:id="rId31" action="ppaction://hlinksldjump"/>
              </a:rPr>
              <a:t>		Folie 61</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32" action="ppaction://hlinksldjump"/>
              </a:rPr>
              <a:t>Stammdaten</a:t>
            </a:r>
            <a:r>
              <a:rPr lang="de-DE" sz="1000" dirty="0">
                <a:solidFill>
                  <a:prstClr val="black"/>
                </a:solidFill>
                <a:hlinkClick r:id="rId32" action="ppaction://hlinksldjump"/>
              </a:rPr>
              <a:t>			</a:t>
            </a:r>
            <a:r>
              <a:rPr lang="de-DE" sz="1000" dirty="0" smtClean="0">
                <a:solidFill>
                  <a:prstClr val="black"/>
                </a:solidFill>
                <a:hlinkClick r:id="rId32" action="ppaction://hlinksldjump"/>
              </a:rPr>
              <a:t>Folie 62</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33" action="ppaction://hlinksldjump"/>
              </a:rPr>
              <a:t>Geschäftsprozesse</a:t>
            </a:r>
            <a:r>
              <a:rPr lang="de-DE" sz="1000" dirty="0">
                <a:solidFill>
                  <a:prstClr val="black"/>
                </a:solidFill>
                <a:hlinkClick r:id="rId33" action="ppaction://hlinksldjump"/>
              </a:rPr>
              <a:t>			</a:t>
            </a:r>
            <a:r>
              <a:rPr lang="de-DE" sz="1000" dirty="0" smtClean="0">
                <a:solidFill>
                  <a:prstClr val="black"/>
                </a:solidFill>
                <a:hlinkClick r:id="rId33" action="ppaction://hlinksldjump"/>
              </a:rPr>
              <a:t>Folie 63</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34" action="ppaction://hlinksldjump"/>
              </a:rPr>
              <a:t>Prozessschritte			</a:t>
            </a:r>
            <a:r>
              <a:rPr lang="de-DE" sz="1000" dirty="0" smtClean="0">
                <a:solidFill>
                  <a:prstClr val="black"/>
                </a:solidFill>
                <a:hlinkClick r:id="rId34" action="ppaction://hlinksldjump"/>
              </a:rPr>
              <a:t>Folie 64 - 67</a:t>
            </a:r>
            <a:endParaRPr lang="de-DE" sz="1000" dirty="0">
              <a:solidFill>
                <a:prstClr val="black"/>
              </a:solidFill>
            </a:endParaRPr>
          </a:p>
          <a:p>
            <a:pPr lvl="0"/>
            <a:r>
              <a:rPr lang="de-DE" sz="1000" dirty="0" smtClean="0">
                <a:solidFill>
                  <a:prstClr val="black"/>
                </a:solidFill>
                <a:hlinkClick r:id="rId35" action="ppaction://hlinksldjump"/>
              </a:rPr>
              <a:t>Registerkarten</a:t>
            </a:r>
            <a:r>
              <a:rPr lang="de-DE" sz="1000" dirty="0">
                <a:solidFill>
                  <a:prstClr val="black"/>
                </a:solidFill>
                <a:hlinkClick r:id="rId35" action="ppaction://hlinksldjump"/>
              </a:rPr>
              <a:t>			</a:t>
            </a:r>
            <a:r>
              <a:rPr lang="de-DE" sz="1000" dirty="0" smtClean="0">
                <a:solidFill>
                  <a:prstClr val="black"/>
                </a:solidFill>
                <a:hlinkClick r:id="rId35" action="ppaction://hlinksldjump"/>
              </a:rPr>
              <a:t>Folie 68 - 74</a:t>
            </a:r>
            <a:endParaRPr lang="de-DE" sz="1000" dirty="0">
              <a:solidFill>
                <a:prstClr val="black"/>
              </a:solidFill>
            </a:endParaRPr>
          </a:p>
          <a:p>
            <a:pPr lvl="0"/>
            <a:r>
              <a:rPr lang="de-DE" sz="1000" dirty="0" smtClean="0">
                <a:solidFill>
                  <a:prstClr val="black"/>
                </a:solidFill>
                <a:hlinkClick r:id="rId36" action="ppaction://hlinksldjump"/>
              </a:rPr>
              <a:t>Abschluss</a:t>
            </a:r>
            <a:r>
              <a:rPr lang="de-DE" sz="1000" dirty="0">
                <a:solidFill>
                  <a:prstClr val="black"/>
                </a:solidFill>
                <a:hlinkClick r:id="rId36" action="ppaction://hlinksldjump"/>
              </a:rPr>
              <a:t>		</a:t>
            </a:r>
            <a:r>
              <a:rPr lang="de-DE" sz="1000" dirty="0" smtClean="0">
                <a:solidFill>
                  <a:prstClr val="black"/>
                </a:solidFill>
                <a:hlinkClick r:id="rId36" action="ppaction://hlinksldjump"/>
              </a:rPr>
              <a:t>	</a:t>
            </a:r>
            <a:r>
              <a:rPr lang="de-DE" sz="1000" dirty="0">
                <a:solidFill>
                  <a:prstClr val="black"/>
                </a:solidFill>
                <a:hlinkClick r:id="rId36" action="ppaction://hlinksldjump"/>
              </a:rPr>
              <a:t>	</a:t>
            </a:r>
            <a:r>
              <a:rPr lang="de-DE" sz="1000" dirty="0" smtClean="0">
                <a:solidFill>
                  <a:prstClr val="black"/>
                </a:solidFill>
                <a:hlinkClick r:id="rId36" action="ppaction://hlinksldjump"/>
              </a:rPr>
              <a:t>Folie 75 - 77</a:t>
            </a:r>
            <a:endParaRPr lang="de-DE" sz="1000" dirty="0" smtClean="0">
              <a:solidFill>
                <a:prstClr val="black"/>
              </a:solidFill>
            </a:endParaRPr>
          </a:p>
          <a:p>
            <a:pPr lvl="0"/>
            <a:endParaRPr lang="de-DE" sz="1200" b="1" dirty="0" smtClean="0">
              <a:solidFill>
                <a:prstClr val="black"/>
              </a:solidFill>
            </a:endParaRPr>
          </a:p>
          <a:p>
            <a:pPr lvl="0"/>
            <a:r>
              <a:rPr lang="de-DE" sz="1200" b="1" dirty="0" smtClean="0">
                <a:solidFill>
                  <a:prstClr val="black"/>
                </a:solidFill>
              </a:rPr>
              <a:t>Kapitel 4 - Customizing </a:t>
            </a:r>
            <a:r>
              <a:rPr lang="de-DE" sz="1200" b="1" dirty="0">
                <a:solidFill>
                  <a:prstClr val="black"/>
                </a:solidFill>
              </a:rPr>
              <a:t>/ </a:t>
            </a:r>
            <a:r>
              <a:rPr lang="de-DE" sz="1200" b="1" dirty="0" smtClean="0">
                <a:solidFill>
                  <a:prstClr val="black"/>
                </a:solidFill>
              </a:rPr>
              <a:t>Stammdaten Werk Chemnitz</a:t>
            </a:r>
          </a:p>
          <a:p>
            <a:pPr lvl="0"/>
            <a:r>
              <a:rPr lang="de-DE" sz="1000" dirty="0" smtClean="0">
                <a:solidFill>
                  <a:prstClr val="black"/>
                </a:solidFill>
              </a:rPr>
              <a:t>Organisationseinheiten</a:t>
            </a:r>
            <a:r>
              <a:rPr lang="de-DE" sz="1000" dirty="0">
                <a:solidFill>
                  <a:prstClr val="black"/>
                </a:solidFill>
              </a:rPr>
              <a:t>		</a:t>
            </a:r>
          </a:p>
          <a:p>
            <a:pPr lvl="0"/>
            <a:r>
              <a:rPr lang="de-DE" sz="1000" dirty="0" smtClean="0">
                <a:solidFill>
                  <a:prstClr val="black"/>
                </a:solidFill>
              </a:rPr>
              <a:t>          </a:t>
            </a:r>
            <a:r>
              <a:rPr lang="de-DE" sz="1000" dirty="0" smtClean="0">
                <a:solidFill>
                  <a:prstClr val="black"/>
                </a:solidFill>
                <a:hlinkClick r:id="rId37" action="ppaction://hlinksldjump"/>
              </a:rPr>
              <a:t>Werk</a:t>
            </a:r>
            <a:r>
              <a:rPr lang="de-DE" sz="1000" dirty="0">
                <a:solidFill>
                  <a:prstClr val="black"/>
                </a:solidFill>
                <a:hlinkClick r:id="rId37" action="ppaction://hlinksldjump"/>
              </a:rPr>
              <a:t>				</a:t>
            </a:r>
            <a:r>
              <a:rPr lang="de-DE" sz="1000" dirty="0" smtClean="0">
                <a:solidFill>
                  <a:prstClr val="black"/>
                </a:solidFill>
                <a:hlinkClick r:id="rId37" action="ppaction://hlinksldjump"/>
              </a:rPr>
              <a:t>Folie 78 - 83</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38" action="ppaction://hlinksldjump"/>
              </a:rPr>
              <a:t>Lagerort</a:t>
            </a:r>
            <a:r>
              <a:rPr lang="de-DE" sz="1000" dirty="0">
                <a:solidFill>
                  <a:prstClr val="black"/>
                </a:solidFill>
                <a:hlinkClick r:id="rId38" action="ppaction://hlinksldjump"/>
              </a:rPr>
              <a:t>			</a:t>
            </a:r>
            <a:r>
              <a:rPr lang="de-DE" sz="1000" dirty="0" smtClean="0">
                <a:solidFill>
                  <a:prstClr val="black"/>
                </a:solidFill>
                <a:hlinkClick r:id="rId38" action="ppaction://hlinksldjump"/>
              </a:rPr>
              <a:t>Folie 84 - 86</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39" action="ppaction://hlinksldjump"/>
              </a:rPr>
              <a:t>Einkaufsorganisation</a:t>
            </a:r>
            <a:r>
              <a:rPr lang="de-DE" sz="1000" dirty="0">
                <a:solidFill>
                  <a:prstClr val="black"/>
                </a:solidFill>
                <a:hlinkClick r:id="rId39" action="ppaction://hlinksldjump"/>
              </a:rPr>
              <a:t>			</a:t>
            </a:r>
            <a:r>
              <a:rPr lang="de-DE" sz="1000" dirty="0" smtClean="0">
                <a:solidFill>
                  <a:prstClr val="black"/>
                </a:solidFill>
                <a:hlinkClick r:id="rId39" action="ppaction://hlinksldjump"/>
              </a:rPr>
              <a:t>Folie 87 </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40" action="ppaction://hlinksldjump"/>
              </a:rPr>
              <a:t>Sparte</a:t>
            </a:r>
            <a:r>
              <a:rPr lang="de-DE" sz="1000" dirty="0">
                <a:solidFill>
                  <a:prstClr val="black"/>
                </a:solidFill>
                <a:hlinkClick r:id="rId40" action="ppaction://hlinksldjump"/>
              </a:rPr>
              <a:t>/ Verkaufsorganisation		</a:t>
            </a:r>
            <a:r>
              <a:rPr lang="de-DE" sz="1000" dirty="0" smtClean="0">
                <a:solidFill>
                  <a:prstClr val="black"/>
                </a:solidFill>
                <a:hlinkClick r:id="rId40" action="ppaction://hlinksldjump"/>
              </a:rPr>
              <a:t>Folie 88 - 90</a:t>
            </a:r>
            <a:endParaRPr lang="de-DE" sz="1000" dirty="0" smtClean="0">
              <a:solidFill>
                <a:prstClr val="black"/>
              </a:solidFill>
            </a:endParaRPr>
          </a:p>
          <a:p>
            <a:pPr lvl="0"/>
            <a:r>
              <a:rPr lang="de-DE" sz="1000" dirty="0" smtClean="0">
                <a:solidFill>
                  <a:prstClr val="black"/>
                </a:solidFill>
              </a:rPr>
              <a:t>Stammdaten	 			</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41" action="ppaction://hlinksldjump"/>
              </a:rPr>
              <a:t>Materialstamm </a:t>
            </a:r>
            <a:r>
              <a:rPr lang="de-DE" sz="1000" dirty="0">
                <a:solidFill>
                  <a:prstClr val="black"/>
                </a:solidFill>
                <a:hlinkClick r:id="rId41" action="ppaction://hlinksldjump"/>
              </a:rPr>
              <a:t>			</a:t>
            </a:r>
            <a:r>
              <a:rPr lang="de-DE" sz="1000" dirty="0" smtClean="0">
                <a:solidFill>
                  <a:prstClr val="black"/>
                </a:solidFill>
                <a:hlinkClick r:id="rId41" action="ppaction://hlinksldjump"/>
              </a:rPr>
              <a:t>Folie 91</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42" action="ppaction://hlinksldjump"/>
              </a:rPr>
              <a:t>Customizing, Fehler korrigieren	Folie 92 - 95</a:t>
            </a:r>
            <a:r>
              <a:rPr lang="de-DE" sz="1000" dirty="0" smtClean="0">
                <a:solidFill>
                  <a:prstClr val="black"/>
                </a:solidFill>
              </a:rPr>
              <a:t>	</a:t>
            </a: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43" action="ppaction://hlinksldjump"/>
              </a:rPr>
              <a:t>Anlegen			Folie 96 - 97</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44" action="ppaction://hlinksldjump"/>
              </a:rPr>
              <a:t>Dispoprofil		Folie 98 - 101</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45" action="ppaction://hlinksldjump"/>
              </a:rPr>
              <a:t>Massenpflege		Folie 102 - 105</a:t>
            </a:r>
            <a:endParaRPr lang="de-DE" sz="1000" dirty="0" smtClean="0">
              <a:solidFill>
                <a:prstClr val="black"/>
              </a:solidFill>
            </a:endParaRPr>
          </a:p>
          <a:p>
            <a:pPr lvl="0"/>
            <a:r>
              <a:rPr lang="de-DE" sz="1000" dirty="0" smtClean="0">
                <a:solidFill>
                  <a:prstClr val="black"/>
                </a:solidFill>
              </a:rPr>
              <a:t>Szenario Einkauf</a:t>
            </a:r>
          </a:p>
          <a:p>
            <a:pPr lvl="0"/>
            <a:r>
              <a:rPr lang="de-DE" sz="1000" dirty="0">
                <a:solidFill>
                  <a:prstClr val="black"/>
                </a:solidFill>
              </a:rPr>
              <a:t> </a:t>
            </a:r>
            <a:r>
              <a:rPr lang="de-DE" sz="1000" dirty="0" smtClean="0">
                <a:solidFill>
                  <a:prstClr val="black"/>
                </a:solidFill>
              </a:rPr>
              <a:t>         Stammdaten</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46" action="ppaction://hlinksldjump"/>
              </a:rPr>
              <a:t>Einkaufsinfosatz</a:t>
            </a:r>
            <a:r>
              <a:rPr lang="de-DE" sz="1000" dirty="0">
                <a:solidFill>
                  <a:prstClr val="black"/>
                </a:solidFill>
                <a:hlinkClick r:id="rId46" action="ppaction://hlinksldjump"/>
              </a:rPr>
              <a:t>		</a:t>
            </a:r>
            <a:r>
              <a:rPr lang="de-DE" sz="1000" dirty="0" smtClean="0">
                <a:solidFill>
                  <a:prstClr val="black"/>
                </a:solidFill>
                <a:hlinkClick r:id="rId46" action="ppaction://hlinksldjump"/>
              </a:rPr>
              <a:t>Folie 106 - 107</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47" action="ppaction://hlinksldjump"/>
              </a:rPr>
              <a:t>Lieferantenstammsatz</a:t>
            </a:r>
            <a:r>
              <a:rPr lang="de-DE" sz="1000" dirty="0">
                <a:solidFill>
                  <a:prstClr val="black"/>
                </a:solidFill>
                <a:hlinkClick r:id="rId47" action="ppaction://hlinksldjump"/>
              </a:rPr>
              <a:t>	</a:t>
            </a:r>
            <a:r>
              <a:rPr lang="de-DE" sz="1000" dirty="0" smtClean="0">
                <a:solidFill>
                  <a:prstClr val="black"/>
                </a:solidFill>
                <a:hlinkClick r:id="rId47" action="ppaction://hlinksldjump"/>
              </a:rPr>
              <a:t>	Folie 108 </a:t>
            </a:r>
            <a:endParaRPr lang="de-DE" sz="1000" dirty="0">
              <a:solidFill>
                <a:prstClr val="black"/>
              </a:solidFill>
            </a:endParaRPr>
          </a:p>
          <a:p>
            <a:pPr lvl="0"/>
            <a:r>
              <a:rPr lang="de-DE" sz="1000" dirty="0" smtClean="0">
                <a:solidFill>
                  <a:prstClr val="black"/>
                </a:solidFill>
              </a:rPr>
              <a:t>                    Einkäufer</a:t>
            </a:r>
            <a:r>
              <a:rPr lang="de-DE" sz="1000" dirty="0">
                <a:solidFill>
                  <a:prstClr val="black"/>
                </a:solidFill>
              </a:rPr>
              <a:t>		</a:t>
            </a:r>
            <a:r>
              <a:rPr lang="de-DE" sz="1000" dirty="0" smtClean="0">
                <a:solidFill>
                  <a:prstClr val="black"/>
                </a:solidFill>
              </a:rPr>
              <a:t>	</a:t>
            </a:r>
          </a:p>
          <a:p>
            <a:pPr lvl="0"/>
            <a:r>
              <a:rPr lang="de-DE" sz="1000" dirty="0" smtClean="0">
                <a:solidFill>
                  <a:prstClr val="black"/>
                </a:solidFill>
              </a:rPr>
              <a:t>                              </a:t>
            </a:r>
            <a:r>
              <a:rPr lang="de-DE" sz="1000" dirty="0" smtClean="0">
                <a:solidFill>
                  <a:prstClr val="black"/>
                </a:solidFill>
                <a:hlinkClick r:id="rId48" action="ppaction://hlinksldjump"/>
              </a:rPr>
              <a:t>Customizing		Folie 109</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49" action="ppaction://hlinksldjump"/>
              </a:rPr>
              <a:t>Pflege Benutzer		Folie 110 - 111</a:t>
            </a:r>
            <a:endParaRPr lang="de-DE" sz="1000" dirty="0" smtClean="0">
              <a:solidFill>
                <a:prstClr val="black"/>
              </a:solidFill>
            </a:endParaRPr>
          </a:p>
          <a:p>
            <a:pPr lvl="0"/>
            <a:r>
              <a:rPr lang="de-DE" sz="1000" dirty="0" smtClean="0">
                <a:solidFill>
                  <a:prstClr val="black"/>
                </a:solidFill>
              </a:rPr>
              <a:t>          </a:t>
            </a:r>
            <a:endParaRPr lang="de-DE" sz="1200" dirty="0"/>
          </a:p>
        </p:txBody>
      </p:sp>
    </p:spTree>
    <p:extLst>
      <p:ext uri="{BB962C8B-B14F-4D97-AF65-F5344CB8AC3E}">
        <p14:creationId xmlns:p14="http://schemas.microsoft.com/office/powerpoint/2010/main" val="864956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1" y="1170000"/>
            <a:ext cx="7344420" cy="5247315"/>
          </a:xfrm>
          <a:prstGeom prst="rect">
            <a:avLst/>
          </a:prstGeom>
          <a:ln>
            <a:noFill/>
          </a:ln>
        </p:spPr>
      </p:pic>
      <p:sp>
        <p:nvSpPr>
          <p:cNvPr id="3" name="Textfeld 2"/>
          <p:cNvSpPr txBox="1"/>
          <p:nvPr/>
        </p:nvSpPr>
        <p:spPr>
          <a:xfrm>
            <a:off x="1" y="0"/>
            <a:ext cx="9143999" cy="461665"/>
          </a:xfrm>
          <a:prstGeom prst="rect">
            <a:avLst/>
          </a:prstGeom>
          <a:solidFill>
            <a:srgbClr val="00B0F0"/>
          </a:solidFill>
        </p:spPr>
        <p:txBody>
          <a:bodyPr wrap="square" rtlCol="0">
            <a:spAutoFit/>
          </a:bodyPr>
          <a:lstStyle/>
          <a:p>
            <a:pPr algn="ctr"/>
            <a:r>
              <a:rPr lang="de-DE" sz="2400" b="1" dirty="0" smtClean="0"/>
              <a:t>Eingehende RFC Verbindungen</a:t>
            </a:r>
            <a:endParaRPr lang="de-DE" sz="24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20</a:t>
            </a:r>
            <a:endParaRPr lang="de-DE" sz="1200" dirty="0"/>
          </a:p>
        </p:txBody>
      </p:sp>
      <p:sp>
        <p:nvSpPr>
          <p:cNvPr id="10" name="Rechteck 9">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1" name="Textfeld 10"/>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376191873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8460761" cy="584775"/>
          </a:xfrm>
          <a:prstGeom prst="rect">
            <a:avLst/>
          </a:prstGeom>
          <a:noFill/>
        </p:spPr>
        <p:txBody>
          <a:bodyPr wrap="square" rtlCol="0">
            <a:spAutoFit/>
          </a:bodyPr>
          <a:lstStyle/>
          <a:p>
            <a:r>
              <a:rPr lang="de-DE" sz="1600" b="1" dirty="0" smtClean="0"/>
              <a:t>Szenario Produktion Industrieroboter - Geschäftsprozess - Kundeneinzelfertigung - Bestellanforderung interaktiv planen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8245072" cy="403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41" y="4797190"/>
            <a:ext cx="3557223" cy="164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4716020" y="3186280"/>
            <a:ext cx="0" cy="16109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chteck 3"/>
          <p:cNvSpPr/>
          <p:nvPr/>
        </p:nvSpPr>
        <p:spPr>
          <a:xfrm>
            <a:off x="7741295" y="2079080"/>
            <a:ext cx="719465"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200</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4" name="Textfeld 1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95978403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100492" cy="584775"/>
          </a:xfrm>
          <a:prstGeom prst="rect">
            <a:avLst/>
          </a:prstGeom>
          <a:noFill/>
        </p:spPr>
        <p:txBody>
          <a:bodyPr wrap="square" rtlCol="0">
            <a:spAutoFit/>
          </a:bodyPr>
          <a:lstStyle/>
          <a:p>
            <a:r>
              <a:rPr lang="de-DE" sz="1600" b="1" dirty="0" smtClean="0"/>
              <a:t>Szenario Produktion Industrieroboter - Geschäftsprozess - Lagerfertigung - Bedarf an Programmplanung übergeben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8353160" cy="385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740441" y="2100481"/>
            <a:ext cx="72010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006" y="4509150"/>
            <a:ext cx="2664917" cy="185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eck 14"/>
          <p:cNvSpPr/>
          <p:nvPr/>
        </p:nvSpPr>
        <p:spPr>
          <a:xfrm>
            <a:off x="4574680" y="2960147"/>
            <a:ext cx="2376331" cy="4224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201</a:t>
            </a:r>
            <a:endParaRPr lang="de-DE" sz="1200" dirty="0"/>
          </a:p>
        </p:txBody>
      </p:sp>
      <p:cxnSp>
        <p:nvCxnSpPr>
          <p:cNvPr id="5" name="Gerade Verbindung 4"/>
          <p:cNvCxnSpPr/>
          <p:nvPr/>
        </p:nvCxnSpPr>
        <p:spPr>
          <a:xfrm>
            <a:off x="5508130" y="3382619"/>
            <a:ext cx="0" cy="29664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H="1">
            <a:off x="2627730" y="6349071"/>
            <a:ext cx="2880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14530422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028481" cy="584775"/>
          </a:xfrm>
          <a:prstGeom prst="rect">
            <a:avLst/>
          </a:prstGeom>
          <a:noFill/>
        </p:spPr>
        <p:txBody>
          <a:bodyPr wrap="square" rtlCol="0">
            <a:spAutoFit/>
          </a:bodyPr>
          <a:lstStyle/>
          <a:p>
            <a:r>
              <a:rPr lang="de-DE" sz="1600" b="1" dirty="0" smtClean="0"/>
              <a:t>Szenario Produktion Industrieroboter - Geschäftsprozess - Lagerfertigung - Bedarf an Programmplanung übergeben - Bedarfsklassen - Bedarfsarten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2" y="1170000"/>
            <a:ext cx="5063092" cy="35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631" y="1170000"/>
            <a:ext cx="3358343" cy="4800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2" y="4765529"/>
            <a:ext cx="3024418" cy="171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202</a:t>
            </a:r>
            <a:endParaRPr lang="de-DE" sz="1200" dirty="0"/>
          </a:p>
        </p:txBody>
      </p:sp>
      <p:cxnSp>
        <p:nvCxnSpPr>
          <p:cNvPr id="4" name="Gerade Verbindung 3"/>
          <p:cNvCxnSpPr/>
          <p:nvPr/>
        </p:nvCxnSpPr>
        <p:spPr>
          <a:xfrm flipV="1">
            <a:off x="4920231" y="2060810"/>
            <a:ext cx="0" cy="10081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a:off x="4920231" y="2060810"/>
            <a:ext cx="25321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V="1">
            <a:off x="7452400" y="1844780"/>
            <a:ext cx="0" cy="2160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33153927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167982" cy="584775"/>
          </a:xfrm>
          <a:prstGeom prst="rect">
            <a:avLst/>
          </a:prstGeom>
          <a:noFill/>
        </p:spPr>
        <p:txBody>
          <a:bodyPr wrap="square" rtlCol="0">
            <a:spAutoFit/>
          </a:bodyPr>
          <a:lstStyle/>
          <a:p>
            <a:r>
              <a:rPr lang="de-DE" sz="1600" b="1" dirty="0" smtClean="0"/>
              <a:t>Szenario Produktion Industrieroboter - Geschäftsprozess - Lagerfertigung - Planprimärbedarfe überarbeiten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8572619" cy="46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167981" y="2168825"/>
            <a:ext cx="682375"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7642526" y="3104955"/>
            <a:ext cx="889389"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160" y="5229251"/>
            <a:ext cx="5723075" cy="117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eck 14"/>
          <p:cNvSpPr/>
          <p:nvPr/>
        </p:nvSpPr>
        <p:spPr>
          <a:xfrm>
            <a:off x="7197831" y="5232295"/>
            <a:ext cx="889389"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4568564" y="6188495"/>
            <a:ext cx="889389"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203</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13290062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095973" cy="584775"/>
          </a:xfrm>
          <a:prstGeom prst="rect">
            <a:avLst/>
          </a:prstGeom>
          <a:noFill/>
        </p:spPr>
        <p:txBody>
          <a:bodyPr wrap="square" rtlCol="0">
            <a:spAutoFit/>
          </a:bodyPr>
          <a:lstStyle/>
          <a:p>
            <a:r>
              <a:rPr lang="de-DE" sz="1600" b="1" dirty="0" smtClean="0"/>
              <a:t>Szenario Produktion Industrieroboter - Geschäftsprozess - Lagerfertigung - Materialbedarfsplanung durchführen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1" y="1170001"/>
            <a:ext cx="8279913" cy="528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735922" y="2060810"/>
            <a:ext cx="720100"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573779" y="2870356"/>
            <a:ext cx="2592360" cy="35886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5220091" y="1272021"/>
            <a:ext cx="1163980" cy="276999"/>
          </a:xfrm>
          <a:prstGeom prst="rect">
            <a:avLst/>
          </a:prstGeom>
          <a:solidFill>
            <a:srgbClr val="E4DCBA"/>
          </a:solidFill>
          <a:ln w="19050">
            <a:noFill/>
          </a:ln>
        </p:spPr>
        <p:txBody>
          <a:bodyPr wrap="square" rtlCol="0">
            <a:spAutoFit/>
          </a:bodyPr>
          <a:lstStyle/>
          <a:p>
            <a:r>
              <a:rPr lang="de-DE" sz="1200" dirty="0" smtClean="0"/>
              <a:t>bereits gepflegt</a:t>
            </a:r>
            <a:endParaRPr lang="de-DE" sz="1200" dirty="0"/>
          </a:p>
        </p:txBody>
      </p:sp>
      <p:cxnSp>
        <p:nvCxnSpPr>
          <p:cNvPr id="5" name="Gerade Verbindung mit Pfeil 4"/>
          <p:cNvCxnSpPr/>
          <p:nvPr/>
        </p:nvCxnSpPr>
        <p:spPr>
          <a:xfrm>
            <a:off x="5803435" y="1549020"/>
            <a:ext cx="0" cy="11723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204</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63071465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183702" cy="584775"/>
          </a:xfrm>
          <a:prstGeom prst="rect">
            <a:avLst/>
          </a:prstGeom>
          <a:noFill/>
        </p:spPr>
        <p:txBody>
          <a:bodyPr wrap="square" rtlCol="0">
            <a:spAutoFit/>
          </a:bodyPr>
          <a:lstStyle/>
          <a:p>
            <a:r>
              <a:rPr lang="de-DE" sz="1600" b="1" dirty="0" smtClean="0"/>
              <a:t>Szenario Produktion Industrieroboter - Geschäftsprozess - Lagerfertigung - Planungsergebnisse übergeben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01" y="1170000"/>
            <a:ext cx="8338160" cy="52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733320" y="2106648"/>
            <a:ext cx="900762" cy="3108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1344095" y="4869201"/>
            <a:ext cx="1656231" cy="7921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4283960" y="4942090"/>
            <a:ext cx="3168440" cy="646331"/>
          </a:xfrm>
          <a:prstGeom prst="rect">
            <a:avLst/>
          </a:prstGeom>
          <a:solidFill>
            <a:srgbClr val="E4DCBA"/>
          </a:solidFill>
          <a:ln w="19050">
            <a:noFill/>
          </a:ln>
        </p:spPr>
        <p:txBody>
          <a:bodyPr wrap="square" rtlCol="0">
            <a:spAutoFit/>
          </a:bodyPr>
          <a:lstStyle/>
          <a:p>
            <a:r>
              <a:rPr lang="de-DE" sz="1200" dirty="0" smtClean="0"/>
              <a:t>Das Customizing für diese Prozessschritte wurde bereits bei voran gegangen Prozessschritten gepflegt</a:t>
            </a:r>
            <a:endParaRPr lang="de-DE" sz="1200" dirty="0"/>
          </a:p>
        </p:txBody>
      </p:sp>
      <p:cxnSp>
        <p:nvCxnSpPr>
          <p:cNvPr id="5" name="Gerade Verbindung mit Pfeil 4"/>
          <p:cNvCxnSpPr>
            <a:endCxn id="3" idx="1"/>
          </p:cNvCxnSpPr>
          <p:nvPr/>
        </p:nvCxnSpPr>
        <p:spPr>
          <a:xfrm>
            <a:off x="3000326" y="5265256"/>
            <a:ext cx="1283634"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205</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038371776"/>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389132" cy="584775"/>
          </a:xfrm>
          <a:prstGeom prst="rect">
            <a:avLst/>
          </a:prstGeom>
          <a:noFill/>
        </p:spPr>
        <p:txBody>
          <a:bodyPr wrap="square" rtlCol="0">
            <a:spAutoFit/>
          </a:bodyPr>
          <a:lstStyle/>
          <a:p>
            <a:r>
              <a:rPr lang="de-DE" sz="1600" b="1" dirty="0" smtClean="0"/>
              <a:t>Szenario Produktion Industrieroboter - Geschäftsprozess - Kapazitätsplanung - wöchentliche Kapazitätsauslastung ermitteln</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8137131" cy="516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7559779" y="2117245"/>
            <a:ext cx="72010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427980" y="2970250"/>
            <a:ext cx="2376331" cy="33633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3993655" y="1145921"/>
            <a:ext cx="2954675" cy="276999"/>
          </a:xfrm>
          <a:prstGeom prst="rect">
            <a:avLst/>
          </a:prstGeom>
          <a:solidFill>
            <a:srgbClr val="E4DCBA"/>
          </a:solidFill>
          <a:ln w="19050">
            <a:noFill/>
          </a:ln>
        </p:spPr>
        <p:txBody>
          <a:bodyPr wrap="square" rtlCol="0">
            <a:spAutoFit/>
          </a:bodyPr>
          <a:lstStyle/>
          <a:p>
            <a:r>
              <a:rPr lang="de-DE" sz="1200" dirty="0" smtClean="0"/>
              <a:t>Prüfen, erweitern, nachpflegen, neu anlegen</a:t>
            </a:r>
            <a:endParaRPr lang="de-DE" sz="1200" dirty="0"/>
          </a:p>
        </p:txBody>
      </p:sp>
      <p:cxnSp>
        <p:nvCxnSpPr>
          <p:cNvPr id="6" name="Gerade Verbindung mit Pfeil 5"/>
          <p:cNvCxnSpPr/>
          <p:nvPr/>
        </p:nvCxnSpPr>
        <p:spPr>
          <a:xfrm>
            <a:off x="5436120" y="1453698"/>
            <a:ext cx="0" cy="139922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206</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98881448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316521" cy="584775"/>
          </a:xfrm>
          <a:prstGeom prst="rect">
            <a:avLst/>
          </a:prstGeom>
          <a:noFill/>
        </p:spPr>
        <p:txBody>
          <a:bodyPr wrap="square" rtlCol="0">
            <a:spAutoFit/>
          </a:bodyPr>
          <a:lstStyle/>
          <a:p>
            <a:r>
              <a:rPr lang="de-DE" sz="1600" b="1" dirty="0" smtClean="0"/>
              <a:t>Szenario Produktion Industrieroboter - Geschäftsprozess - Kapazitätsplanung - wöchentliche Kapazitätsauslastung ermitteln - Auszug</a:t>
            </a:r>
          </a:p>
        </p:txBody>
      </p:sp>
      <p:sp>
        <p:nvSpPr>
          <p:cNvPr id="3" name="Textfeld 2"/>
          <p:cNvSpPr txBox="1"/>
          <p:nvPr/>
        </p:nvSpPr>
        <p:spPr>
          <a:xfrm>
            <a:off x="252000" y="1170000"/>
            <a:ext cx="1667732" cy="276999"/>
          </a:xfrm>
          <a:prstGeom prst="rect">
            <a:avLst/>
          </a:prstGeom>
          <a:solidFill>
            <a:srgbClr val="E4DCBA"/>
          </a:solidFill>
        </p:spPr>
        <p:txBody>
          <a:bodyPr wrap="square" rtlCol="0">
            <a:spAutoFit/>
          </a:bodyPr>
          <a:lstStyle/>
          <a:p>
            <a:r>
              <a:rPr lang="de-DE" sz="1200" dirty="0" smtClean="0"/>
              <a:t>Kapazitätsart festlegen</a:t>
            </a:r>
            <a:endParaRPr lang="de-DE" sz="12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2" y="1916791"/>
            <a:ext cx="3289527" cy="316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4392311" y="1188863"/>
            <a:ext cx="2160300" cy="276999"/>
          </a:xfrm>
          <a:prstGeom prst="rect">
            <a:avLst/>
          </a:prstGeom>
          <a:solidFill>
            <a:srgbClr val="E4DCBA"/>
          </a:solidFill>
        </p:spPr>
        <p:txBody>
          <a:bodyPr wrap="square" rtlCol="0">
            <a:spAutoFit/>
          </a:bodyPr>
          <a:lstStyle/>
          <a:p>
            <a:r>
              <a:rPr lang="de-DE" sz="1200" dirty="0" smtClean="0"/>
              <a:t>Verteilungsfunktion definieren</a:t>
            </a:r>
            <a:endParaRPr lang="de-DE" sz="1200" dirty="0"/>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608" y="4437141"/>
            <a:ext cx="3705872" cy="142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2608" y="1916791"/>
            <a:ext cx="3705872" cy="1879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Gerade Verbindung mit Pfeil 5"/>
          <p:cNvCxnSpPr/>
          <p:nvPr/>
        </p:nvCxnSpPr>
        <p:spPr>
          <a:xfrm>
            <a:off x="1008685" y="1465862"/>
            <a:ext cx="1" cy="45092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5365645" y="1465862"/>
            <a:ext cx="0" cy="41450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7524411" y="3284981"/>
            <a:ext cx="0" cy="13681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207</a:t>
            </a:r>
            <a:endParaRPr lang="de-DE" sz="1200" dirty="0"/>
          </a:p>
        </p:txBody>
      </p: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62650129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Kapazitätsplanung - wöchentliche Kapazitätsauslastung ermitteln - Auszug</a:t>
            </a:r>
          </a:p>
        </p:txBody>
      </p:sp>
      <p:sp>
        <p:nvSpPr>
          <p:cNvPr id="8" name="Textfeld 7"/>
          <p:cNvSpPr txBox="1"/>
          <p:nvPr/>
        </p:nvSpPr>
        <p:spPr>
          <a:xfrm>
            <a:off x="250901" y="1170000"/>
            <a:ext cx="2160300" cy="276999"/>
          </a:xfrm>
          <a:prstGeom prst="rect">
            <a:avLst/>
          </a:prstGeom>
          <a:solidFill>
            <a:srgbClr val="E4DCBA"/>
          </a:solidFill>
        </p:spPr>
        <p:txBody>
          <a:bodyPr wrap="square" rtlCol="0">
            <a:spAutoFit/>
          </a:bodyPr>
          <a:lstStyle/>
          <a:p>
            <a:r>
              <a:rPr lang="de-DE" sz="1200" dirty="0" smtClean="0"/>
              <a:t>Verteilungsstrategie definieren</a:t>
            </a:r>
            <a:endParaRPr lang="de-DE" sz="1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01" y="1529769"/>
            <a:ext cx="3159671" cy="213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7539" y="1003102"/>
            <a:ext cx="2909523" cy="4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102" y="1999835"/>
            <a:ext cx="1777423" cy="49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293" y="2809316"/>
            <a:ext cx="2062907" cy="63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901" y="4797191"/>
            <a:ext cx="3456980" cy="147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7539" y="3667751"/>
            <a:ext cx="2256148" cy="175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7539" y="5584692"/>
            <a:ext cx="1585731" cy="86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27897" y="4245255"/>
            <a:ext cx="2183305" cy="276999"/>
          </a:xfrm>
          <a:prstGeom prst="rect">
            <a:avLst/>
          </a:prstGeom>
          <a:solidFill>
            <a:srgbClr val="E4DCBA"/>
          </a:solidFill>
        </p:spPr>
        <p:txBody>
          <a:bodyPr wrap="square" rtlCol="0">
            <a:spAutoFit/>
          </a:bodyPr>
          <a:lstStyle/>
          <a:p>
            <a:r>
              <a:rPr lang="de-DE" sz="1200" dirty="0" smtClean="0"/>
              <a:t>Verteilungsschlüssel definieren</a:t>
            </a:r>
            <a:endParaRPr lang="de-DE" sz="1200" dirty="0"/>
          </a:p>
        </p:txBody>
      </p:sp>
      <p:cxnSp>
        <p:nvCxnSpPr>
          <p:cNvPr id="29" name="Gerade Verbindung 28"/>
          <p:cNvCxnSpPr/>
          <p:nvPr/>
        </p:nvCxnSpPr>
        <p:spPr>
          <a:xfrm flipH="1">
            <a:off x="2627729" y="1109452"/>
            <a:ext cx="25287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5" name="Gerade Verbindung mit Pfeil 1024"/>
          <p:cNvCxnSpPr/>
          <p:nvPr/>
        </p:nvCxnSpPr>
        <p:spPr>
          <a:xfrm>
            <a:off x="2627731" y="1109453"/>
            <a:ext cx="0" cy="3903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38" name="Gewinkelte Verbindung 1037"/>
          <p:cNvCxnSpPr/>
          <p:nvPr/>
        </p:nvCxnSpPr>
        <p:spPr>
          <a:xfrm rot="10800000">
            <a:off x="2843761" y="1304651"/>
            <a:ext cx="2312700" cy="943557"/>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0" name="Gerade Verbindung mit Pfeil 1039"/>
          <p:cNvCxnSpPr/>
          <p:nvPr/>
        </p:nvCxnSpPr>
        <p:spPr>
          <a:xfrm>
            <a:off x="2843760" y="1304651"/>
            <a:ext cx="0" cy="19519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43" name="Gewinkelte Verbindung 1042"/>
          <p:cNvCxnSpPr/>
          <p:nvPr/>
        </p:nvCxnSpPr>
        <p:spPr>
          <a:xfrm rot="10800000">
            <a:off x="3203812" y="1402251"/>
            <a:ext cx="2073733" cy="1594690"/>
          </a:xfrm>
          <a:prstGeom prst="bentConnector3">
            <a:avLst>
              <a:gd name="adj1" fmla="val 7526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8" name="Gerade Verbindung mit Pfeil 1047"/>
          <p:cNvCxnSpPr/>
          <p:nvPr/>
        </p:nvCxnSpPr>
        <p:spPr>
          <a:xfrm>
            <a:off x="3203811" y="1402250"/>
            <a:ext cx="0" cy="1275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52" name="Gewinkelte Verbindung 1051"/>
          <p:cNvCxnSpPr/>
          <p:nvPr/>
        </p:nvCxnSpPr>
        <p:spPr>
          <a:xfrm rot="10800000" flipV="1">
            <a:off x="2987780" y="3789051"/>
            <a:ext cx="2168680" cy="360050"/>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4" name="Gerade Verbindung mit Pfeil 1053"/>
          <p:cNvCxnSpPr/>
          <p:nvPr/>
        </p:nvCxnSpPr>
        <p:spPr>
          <a:xfrm>
            <a:off x="2987779" y="4149102"/>
            <a:ext cx="0" cy="64808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Gewinkelte Verbindung 33"/>
          <p:cNvCxnSpPr/>
          <p:nvPr/>
        </p:nvCxnSpPr>
        <p:spPr>
          <a:xfrm rot="10800000">
            <a:off x="3410573" y="4473147"/>
            <a:ext cx="1866969" cy="1332185"/>
          </a:xfrm>
          <a:prstGeom prst="bentConnector3">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a:off x="3410571" y="4473147"/>
            <a:ext cx="0" cy="3240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Gerade Verbindung mit Pfeil 71"/>
          <p:cNvCxnSpPr/>
          <p:nvPr/>
        </p:nvCxnSpPr>
        <p:spPr>
          <a:xfrm>
            <a:off x="1331051" y="4525294"/>
            <a:ext cx="0" cy="2197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Grafik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5" name="Textfeld 2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6" name="Textfeld 2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7" name="Textfeld 2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8" name="Textfeld 2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208</a:t>
            </a:r>
            <a:endParaRPr lang="de-DE" sz="1200" dirty="0"/>
          </a:p>
        </p:txBody>
      </p:sp>
      <p:sp>
        <p:nvSpPr>
          <p:cNvPr id="30" name="Rechteck 2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1" action="ppaction://hlinksldjump"/>
              </a:rPr>
              <a:t>Inhaltsverzeichnis</a:t>
            </a:r>
            <a:endParaRPr lang="de-DE" dirty="0">
              <a:solidFill>
                <a:schemeClr val="tx1"/>
              </a:solidFill>
            </a:endParaRPr>
          </a:p>
        </p:txBody>
      </p:sp>
      <p:sp>
        <p:nvSpPr>
          <p:cNvPr id="31" name="Textfeld 3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61598532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1400" y="1170000"/>
            <a:ext cx="1679235" cy="276999"/>
          </a:xfrm>
          <a:prstGeom prst="rect">
            <a:avLst/>
          </a:prstGeom>
          <a:solidFill>
            <a:srgbClr val="E4DCBA"/>
          </a:solidFill>
        </p:spPr>
        <p:txBody>
          <a:bodyPr wrap="square" rtlCol="0">
            <a:spAutoFit/>
          </a:bodyPr>
          <a:lstStyle/>
          <a:p>
            <a:r>
              <a:rPr lang="de-DE" sz="1200" dirty="0" smtClean="0"/>
              <a:t>Auswahlprofil festlegen</a:t>
            </a:r>
            <a:endParaRPr lang="de-DE" sz="1200" dirty="0"/>
          </a:p>
        </p:txBody>
      </p:sp>
      <p:sp>
        <p:nvSpPr>
          <p:cNvPr id="16" name="Textfeld 15"/>
          <p:cNvSpPr txBox="1"/>
          <p:nvPr/>
        </p:nvSpPr>
        <p:spPr>
          <a:xfrm>
            <a:off x="251400" y="4422695"/>
            <a:ext cx="1843867" cy="276999"/>
          </a:xfrm>
          <a:prstGeom prst="rect">
            <a:avLst/>
          </a:prstGeom>
          <a:solidFill>
            <a:srgbClr val="E4DCBA"/>
          </a:solidFill>
        </p:spPr>
        <p:txBody>
          <a:bodyPr wrap="square" rtlCol="0">
            <a:spAutoFit/>
          </a:bodyPr>
          <a:lstStyle/>
          <a:p>
            <a:r>
              <a:rPr lang="de-DE" sz="1200" dirty="0" smtClean="0"/>
              <a:t>Einstellungsprofil festlegen</a:t>
            </a:r>
            <a:endParaRPr lang="de-DE" sz="1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00" y="1160686"/>
            <a:ext cx="2061523" cy="229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727" y="962341"/>
            <a:ext cx="2789319" cy="260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01" y="4143011"/>
            <a:ext cx="2440545" cy="206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727" y="3715166"/>
            <a:ext cx="3197367" cy="260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8009" y="6255102"/>
            <a:ext cx="3194687" cy="27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mit Pfeil 3"/>
          <p:cNvCxnSpPr/>
          <p:nvPr/>
        </p:nvCxnSpPr>
        <p:spPr>
          <a:xfrm>
            <a:off x="1932198" y="1308498"/>
            <a:ext cx="409056"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2135163" y="4561193"/>
            <a:ext cx="20452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Gewinkelte Verbindung 4"/>
          <p:cNvCxnSpPr/>
          <p:nvPr/>
        </p:nvCxnSpPr>
        <p:spPr>
          <a:xfrm flipV="1">
            <a:off x="4473223" y="1052671"/>
            <a:ext cx="1178928" cy="360050"/>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winkelte Verbindung 13"/>
          <p:cNvCxnSpPr/>
          <p:nvPr/>
        </p:nvCxnSpPr>
        <p:spPr>
          <a:xfrm flipV="1">
            <a:off x="4852246" y="3789051"/>
            <a:ext cx="799905" cy="633644"/>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Grafik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7" name="Textfeld 1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209</a:t>
            </a:r>
            <a:endParaRPr lang="de-DE" sz="1200" dirty="0"/>
          </a:p>
        </p:txBody>
      </p: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sp>
        <p:nvSpPr>
          <p:cNvPr id="23" name="Textfeld 22"/>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Kapazitätsplanung - wöchentliche Kapazitätsauslastung ermitteln - Auszug</a:t>
            </a: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193740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0" y="1170000"/>
            <a:ext cx="7356661" cy="5283420"/>
          </a:xfrm>
          <a:prstGeom prst="rect">
            <a:avLst/>
          </a:prstGeom>
        </p:spPr>
      </p:pic>
      <p:sp>
        <p:nvSpPr>
          <p:cNvPr id="3" name="Textfeld 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Zusatzdaten</a:t>
            </a:r>
            <a:endParaRPr lang="de-DE" sz="24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21</a:t>
            </a:r>
            <a:endParaRPr lang="de-DE" sz="1200" dirty="0"/>
          </a:p>
        </p:txBody>
      </p:sp>
      <p:sp>
        <p:nvSpPr>
          <p:cNvPr id="10" name="Rechteck 9">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1" name="Textfeld 10"/>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55222244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252000" y="1170000"/>
            <a:ext cx="1745859" cy="338554"/>
          </a:xfrm>
          <a:prstGeom prst="rect">
            <a:avLst/>
          </a:prstGeom>
          <a:solidFill>
            <a:schemeClr val="accent3">
              <a:lumMod val="20000"/>
              <a:lumOff val="80000"/>
            </a:schemeClr>
          </a:solidFill>
        </p:spPr>
        <p:txBody>
          <a:bodyPr wrap="square" rtlCol="0">
            <a:spAutoFit/>
          </a:bodyPr>
          <a:lstStyle/>
          <a:p>
            <a:r>
              <a:rPr lang="de-DE" sz="1600" b="1" dirty="0" smtClean="0"/>
              <a:t>Listenprofil</a:t>
            </a:r>
            <a:endParaRPr lang="de-DE" sz="1600" b="1" dirty="0"/>
          </a:p>
        </p:txBody>
      </p:sp>
      <p:sp>
        <p:nvSpPr>
          <p:cNvPr id="15" name="Textfeld 14"/>
          <p:cNvSpPr txBox="1"/>
          <p:nvPr/>
        </p:nvSpPr>
        <p:spPr>
          <a:xfrm>
            <a:off x="5306882" y="1170000"/>
            <a:ext cx="2216096" cy="307777"/>
          </a:xfrm>
          <a:prstGeom prst="rect">
            <a:avLst/>
          </a:prstGeom>
          <a:solidFill>
            <a:schemeClr val="accent3">
              <a:lumMod val="20000"/>
              <a:lumOff val="80000"/>
            </a:schemeClr>
          </a:solidFill>
        </p:spPr>
        <p:txBody>
          <a:bodyPr wrap="square" rtlCol="0">
            <a:spAutoFit/>
          </a:bodyPr>
          <a:lstStyle/>
          <a:p>
            <a:r>
              <a:rPr lang="de-DE" b="1" dirty="0" smtClean="0"/>
              <a:t>Grafikprofil</a:t>
            </a:r>
            <a:endParaRPr lang="de-DE"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01" y="1502214"/>
            <a:ext cx="1728239" cy="178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900" y="3425168"/>
            <a:ext cx="2864828" cy="285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6882" y="1492164"/>
            <a:ext cx="2216097" cy="94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9275" y="3329293"/>
            <a:ext cx="2850837" cy="28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4"/>
          <p:cNvCxnSpPr/>
          <p:nvPr/>
        </p:nvCxnSpPr>
        <p:spPr>
          <a:xfrm>
            <a:off x="1995139" y="1718244"/>
            <a:ext cx="6303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 Verbindung 6"/>
          <p:cNvCxnSpPr/>
          <p:nvPr/>
        </p:nvCxnSpPr>
        <p:spPr>
          <a:xfrm>
            <a:off x="7522977" y="1623904"/>
            <a:ext cx="1898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2625510" y="1718244"/>
            <a:ext cx="0" cy="15659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7712833" y="1623904"/>
            <a:ext cx="0" cy="15659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9" name="Textfeld 1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1" name="Textfeld 2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2" name="Textfeld 2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3" name="Textfeld 2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210</a:t>
            </a:r>
            <a:endParaRPr lang="de-DE" sz="1200" dirty="0"/>
          </a:p>
        </p:txBody>
      </p:sp>
      <p:sp>
        <p:nvSpPr>
          <p:cNvPr id="24" name="Rechteck 2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5" name="Textfeld 24"/>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Kapazitätsplanung - wöchentliche Kapazitätsauslastung ermitteln - Auszug</a:t>
            </a:r>
          </a:p>
        </p:txBody>
      </p:sp>
      <p:sp>
        <p:nvSpPr>
          <p:cNvPr id="26" name="Textfeld 2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08087314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251401" y="1170000"/>
            <a:ext cx="1679235" cy="276999"/>
          </a:xfrm>
          <a:prstGeom prst="rect">
            <a:avLst/>
          </a:prstGeom>
          <a:solidFill>
            <a:srgbClr val="E4DCBA"/>
          </a:solidFill>
        </p:spPr>
        <p:txBody>
          <a:bodyPr wrap="square" rtlCol="0">
            <a:spAutoFit/>
          </a:bodyPr>
          <a:lstStyle/>
          <a:p>
            <a:r>
              <a:rPr lang="de-DE" sz="1200" dirty="0" smtClean="0"/>
              <a:t>Gesamtprofil festlegen</a:t>
            </a:r>
            <a:endParaRPr lang="de-DE" sz="1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36" y="1170000"/>
            <a:ext cx="1818216" cy="218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6391" y="1170000"/>
            <a:ext cx="3168440" cy="1098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p:nvPr/>
        </p:nvSpPr>
        <p:spPr>
          <a:xfrm>
            <a:off x="251401" y="3861061"/>
            <a:ext cx="1771335" cy="276999"/>
          </a:xfrm>
          <a:prstGeom prst="rect">
            <a:avLst/>
          </a:prstGeom>
          <a:solidFill>
            <a:srgbClr val="E4DCBA"/>
          </a:solidFill>
        </p:spPr>
        <p:txBody>
          <a:bodyPr wrap="square" rtlCol="0">
            <a:spAutoFit/>
          </a:bodyPr>
          <a:lstStyle/>
          <a:p>
            <a:r>
              <a:rPr lang="de-DE" sz="1200" dirty="0" smtClean="0"/>
              <a:t>Auswahlprofile festlegen</a:t>
            </a:r>
            <a:endParaRPr lang="de-DE" sz="1200" dirty="0"/>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41" y="3521963"/>
            <a:ext cx="2435745" cy="295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506" y="3326818"/>
            <a:ext cx="3401205" cy="308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1930636" y="1308499"/>
            <a:ext cx="625085"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Gerade Verbindung mit Pfeil 4"/>
          <p:cNvCxnSpPr/>
          <p:nvPr/>
        </p:nvCxnSpPr>
        <p:spPr>
          <a:xfrm>
            <a:off x="4577879" y="1389600"/>
            <a:ext cx="77049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2097362" y="3999561"/>
            <a:ext cx="458359"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winkelte Verbindung 6"/>
          <p:cNvCxnSpPr/>
          <p:nvPr/>
        </p:nvCxnSpPr>
        <p:spPr>
          <a:xfrm flipV="1">
            <a:off x="4676688" y="3429002"/>
            <a:ext cx="770493" cy="648089"/>
          </a:xfrm>
          <a:prstGeom prst="bentConnector3">
            <a:avLst>
              <a:gd name="adj1" fmla="val 6607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211</a:t>
            </a:r>
            <a:endParaRPr lang="de-DE" sz="1200" dirty="0"/>
          </a:p>
        </p:txBody>
      </p:sp>
      <p:sp>
        <p:nvSpPr>
          <p:cNvPr id="26" name="Rechteck 2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1" name="Textfeld 20"/>
          <p:cNvSpPr txBox="1"/>
          <p:nvPr/>
        </p:nvSpPr>
        <p:spPr>
          <a:xfrm>
            <a:off x="252000" y="540000"/>
            <a:ext cx="8531915" cy="584775"/>
          </a:xfrm>
          <a:prstGeom prst="rect">
            <a:avLst/>
          </a:prstGeom>
          <a:noFill/>
        </p:spPr>
        <p:txBody>
          <a:bodyPr wrap="square" rtlCol="0">
            <a:spAutoFit/>
          </a:bodyPr>
          <a:lstStyle/>
          <a:p>
            <a:r>
              <a:rPr lang="de-DE" sz="1600" b="1" dirty="0" smtClean="0"/>
              <a:t>Szenario Produktion Industrieroboter - Geschäftsprozess - Kapazitätsplanung - wöchentliche Kapazitätsauslastung ermitteln - Auszug</a:t>
            </a:r>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23631172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8244511" cy="584775"/>
          </a:xfrm>
          <a:prstGeom prst="rect">
            <a:avLst/>
          </a:prstGeom>
          <a:noFill/>
        </p:spPr>
        <p:txBody>
          <a:bodyPr wrap="square" rtlCol="0">
            <a:spAutoFit/>
          </a:bodyPr>
          <a:lstStyle/>
          <a:p>
            <a:r>
              <a:rPr lang="de-DE" sz="1600" b="1" dirty="0" smtClean="0"/>
              <a:t>Szenario Produktion Industrieroboter - Geschäftsprozess - Kapazitätsplanung - Arbeit in passende Wochen verschieben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8718691" cy="489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962145" y="4145301"/>
            <a:ext cx="1380011" cy="276999"/>
          </a:xfrm>
          <a:prstGeom prst="rect">
            <a:avLst/>
          </a:prstGeom>
          <a:solidFill>
            <a:srgbClr val="E4DCBA"/>
          </a:solidFill>
          <a:ln w="19050">
            <a:noFill/>
          </a:ln>
        </p:spPr>
        <p:txBody>
          <a:bodyPr wrap="square" rtlCol="0">
            <a:spAutoFit/>
          </a:bodyPr>
          <a:lstStyle/>
          <a:p>
            <a:r>
              <a:rPr lang="de-DE" sz="1200" dirty="0" smtClean="0"/>
              <a:t>Bereits gepflegt</a:t>
            </a:r>
            <a:endParaRPr lang="de-DE" sz="1200" dirty="0"/>
          </a:p>
        </p:txBody>
      </p:sp>
      <p:sp>
        <p:nvSpPr>
          <p:cNvPr id="3" name="Rechteck 2"/>
          <p:cNvSpPr/>
          <p:nvPr/>
        </p:nvSpPr>
        <p:spPr>
          <a:xfrm>
            <a:off x="4835421" y="3140960"/>
            <a:ext cx="1584220" cy="6337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mit Pfeil 4"/>
          <p:cNvCxnSpPr/>
          <p:nvPr/>
        </p:nvCxnSpPr>
        <p:spPr>
          <a:xfrm>
            <a:off x="5555520" y="3774702"/>
            <a:ext cx="0" cy="35438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212</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89460098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172501" cy="584775"/>
          </a:xfrm>
          <a:prstGeom prst="rect">
            <a:avLst/>
          </a:prstGeom>
          <a:noFill/>
        </p:spPr>
        <p:txBody>
          <a:bodyPr wrap="square" rtlCol="0">
            <a:spAutoFit/>
          </a:bodyPr>
          <a:lstStyle/>
          <a:p>
            <a:r>
              <a:rPr lang="de-DE" sz="1600" b="1" dirty="0" smtClean="0"/>
              <a:t>Szenario Produktion Industrieroboter - Geschäftsprozess - Kapazitätsplanung - Kapazitätsabgleich  - Steuerungsprofil</a:t>
            </a:r>
          </a:p>
        </p:txBody>
      </p:sp>
      <p:sp>
        <p:nvSpPr>
          <p:cNvPr id="2" name="Textfeld 1"/>
          <p:cNvSpPr txBox="1"/>
          <p:nvPr/>
        </p:nvSpPr>
        <p:spPr>
          <a:xfrm>
            <a:off x="252000" y="1170000"/>
            <a:ext cx="3095461" cy="338554"/>
          </a:xfrm>
          <a:prstGeom prst="rect">
            <a:avLst/>
          </a:prstGeom>
          <a:solidFill>
            <a:schemeClr val="accent3">
              <a:lumMod val="20000"/>
              <a:lumOff val="80000"/>
            </a:schemeClr>
          </a:solidFill>
        </p:spPr>
        <p:txBody>
          <a:bodyPr wrap="square" rtlCol="0">
            <a:spAutoFit/>
          </a:bodyPr>
          <a:lstStyle/>
          <a:p>
            <a:r>
              <a:rPr lang="de-DE" sz="1600" b="1" dirty="0" smtClean="0"/>
              <a:t>Steuerungsprofil definieren</a:t>
            </a:r>
            <a:endParaRPr lang="de-DE" sz="1600"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99" y="1508554"/>
            <a:ext cx="3095461" cy="356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1" y="2085416"/>
            <a:ext cx="4424905" cy="354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213</a:t>
            </a:r>
            <a:endParaRPr lang="de-DE" sz="1200" dirty="0"/>
          </a:p>
        </p:txBody>
      </p:sp>
      <p:cxnSp>
        <p:nvCxnSpPr>
          <p:cNvPr id="5" name="Gewinkelte Verbindung 4"/>
          <p:cNvCxnSpPr/>
          <p:nvPr/>
        </p:nvCxnSpPr>
        <p:spPr>
          <a:xfrm flipV="1">
            <a:off x="3355034" y="2204830"/>
            <a:ext cx="1072480" cy="204631"/>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4" name="Textfeld 1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6618128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244511" cy="584775"/>
          </a:xfrm>
          <a:prstGeom prst="rect">
            <a:avLst/>
          </a:prstGeom>
          <a:noFill/>
        </p:spPr>
        <p:txBody>
          <a:bodyPr wrap="square" rtlCol="0">
            <a:spAutoFit/>
          </a:bodyPr>
          <a:lstStyle/>
          <a:p>
            <a:r>
              <a:rPr lang="de-DE" sz="1600" b="1" dirty="0" smtClean="0"/>
              <a:t>Szenario Produktion Industrieroboter - Geschäftsprozess - Kapazitätsplanung - Kapazitätsabgleich  - Strategieprofil</a:t>
            </a:r>
          </a:p>
        </p:txBody>
      </p:sp>
      <p:sp>
        <p:nvSpPr>
          <p:cNvPr id="8" name="Textfeld 7"/>
          <p:cNvSpPr txBox="1"/>
          <p:nvPr/>
        </p:nvSpPr>
        <p:spPr>
          <a:xfrm>
            <a:off x="252000" y="1170000"/>
            <a:ext cx="2780317" cy="307777"/>
          </a:xfrm>
          <a:prstGeom prst="rect">
            <a:avLst/>
          </a:prstGeom>
          <a:solidFill>
            <a:schemeClr val="accent3">
              <a:lumMod val="20000"/>
              <a:lumOff val="80000"/>
            </a:schemeClr>
          </a:solidFill>
        </p:spPr>
        <p:txBody>
          <a:bodyPr wrap="square" rtlCol="0">
            <a:spAutoFit/>
          </a:bodyPr>
          <a:lstStyle/>
          <a:p>
            <a:r>
              <a:rPr lang="de-DE" b="1" dirty="0" smtClean="0"/>
              <a:t>Strategieprofil definieren</a:t>
            </a:r>
            <a:endParaRPr lang="de-DE" b="1" dirty="0"/>
          </a:p>
        </p:txBody>
      </p:sp>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41" y="1477777"/>
            <a:ext cx="2767176" cy="3310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530" y="1170000"/>
            <a:ext cx="5315497" cy="3436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6480" y="4702356"/>
            <a:ext cx="5313547" cy="162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214</a:t>
            </a:r>
            <a:endParaRPr lang="de-DE" sz="1200" dirty="0"/>
          </a:p>
        </p:txBody>
      </p:sp>
      <p:cxnSp>
        <p:nvCxnSpPr>
          <p:cNvPr id="4" name="Gerade Verbindung 3"/>
          <p:cNvCxnSpPr/>
          <p:nvPr/>
        </p:nvCxnSpPr>
        <p:spPr>
          <a:xfrm>
            <a:off x="2699740" y="3429000"/>
            <a:ext cx="4320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V="1">
            <a:off x="3131800" y="1340710"/>
            <a:ext cx="0" cy="20882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3131800" y="1340710"/>
            <a:ext cx="48273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910437364"/>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172501" cy="584775"/>
          </a:xfrm>
          <a:prstGeom prst="rect">
            <a:avLst/>
          </a:prstGeom>
          <a:noFill/>
        </p:spPr>
        <p:txBody>
          <a:bodyPr wrap="square" rtlCol="0">
            <a:spAutoFit/>
          </a:bodyPr>
          <a:lstStyle/>
          <a:p>
            <a:r>
              <a:rPr lang="de-DE" sz="1600" b="1" dirty="0" smtClean="0"/>
              <a:t>Szenario Produktion Industrieroboter - Geschäftsprozess - Kapazitätsplanung - Kapazitätsabgleich - Gesamtprofil</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11" y="2636890"/>
            <a:ext cx="3009900"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252000" y="1170000"/>
            <a:ext cx="1736328" cy="276999"/>
          </a:xfrm>
          <a:prstGeom prst="rect">
            <a:avLst/>
          </a:prstGeom>
          <a:solidFill>
            <a:srgbClr val="E4DCBA"/>
          </a:solidFill>
        </p:spPr>
        <p:txBody>
          <a:bodyPr wrap="square" rtlCol="0">
            <a:spAutoFit/>
          </a:bodyPr>
          <a:lstStyle/>
          <a:p>
            <a:r>
              <a:rPr lang="de-DE" sz="1200" dirty="0" smtClean="0"/>
              <a:t>Gesamtprofil definieren</a:t>
            </a:r>
            <a:endParaRPr lang="de-DE" sz="1200"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41" y="1556741"/>
            <a:ext cx="547687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611451" y="1446999"/>
            <a:ext cx="0" cy="11178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Gerade Verbindung 4"/>
          <p:cNvCxnSpPr/>
          <p:nvPr/>
        </p:nvCxnSpPr>
        <p:spPr>
          <a:xfrm flipV="1">
            <a:off x="2555720" y="1700760"/>
            <a:ext cx="0" cy="18002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2555720" y="1700760"/>
            <a:ext cx="86412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215</a:t>
            </a:r>
            <a:endParaRPr lang="de-DE" sz="1200" dirty="0"/>
          </a:p>
        </p:txBody>
      </p:sp>
      <p:sp>
        <p:nvSpPr>
          <p:cNvPr id="15" name="Rechteck 1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79440081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9144001" cy="584775"/>
          </a:xfrm>
          <a:prstGeom prst="rect">
            <a:avLst/>
          </a:prstGeom>
          <a:noFill/>
        </p:spPr>
        <p:txBody>
          <a:bodyPr wrap="square" rtlCol="0">
            <a:spAutoFit/>
          </a:bodyPr>
          <a:lstStyle/>
          <a:p>
            <a:r>
              <a:rPr lang="de-DE" sz="1600" b="1" dirty="0" smtClean="0"/>
              <a:t>Szenario Produktion Industrieroboter - Geschäftsprozess - Kapazitätsplanung - Kapazitätsabgleich </a:t>
            </a:r>
          </a:p>
          <a:p>
            <a:r>
              <a:rPr lang="de-DE" sz="1600" b="1" dirty="0" smtClean="0"/>
              <a:t>Einzelkapazität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8626441" cy="4824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121852" y="2132820"/>
            <a:ext cx="720100"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4788030" y="2996941"/>
            <a:ext cx="2520351"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5220089" y="3870375"/>
            <a:ext cx="1512211" cy="276999"/>
          </a:xfrm>
          <a:prstGeom prst="rect">
            <a:avLst/>
          </a:prstGeom>
          <a:solidFill>
            <a:srgbClr val="E4DCBA"/>
          </a:solidFill>
          <a:ln w="19050">
            <a:noFill/>
          </a:ln>
        </p:spPr>
        <p:txBody>
          <a:bodyPr wrap="square" rtlCol="0">
            <a:spAutoFit/>
          </a:bodyPr>
          <a:lstStyle/>
          <a:p>
            <a:r>
              <a:rPr lang="de-DE" sz="1200" dirty="0" smtClean="0"/>
              <a:t>bereits gepflegt</a:t>
            </a:r>
            <a:endParaRPr lang="de-DE" sz="1200" dirty="0"/>
          </a:p>
        </p:txBody>
      </p:sp>
      <p:cxnSp>
        <p:nvCxnSpPr>
          <p:cNvPr id="5" name="Gerade Verbindung mit Pfeil 4"/>
          <p:cNvCxnSpPr/>
          <p:nvPr/>
        </p:nvCxnSpPr>
        <p:spPr>
          <a:xfrm>
            <a:off x="5868180" y="3294295"/>
            <a:ext cx="0" cy="576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216</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4" name="Textfeld 1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73492950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1" y="540000"/>
            <a:ext cx="7488440" cy="338554"/>
          </a:xfrm>
          <a:prstGeom prst="rect">
            <a:avLst/>
          </a:prstGeom>
          <a:noFill/>
        </p:spPr>
        <p:txBody>
          <a:bodyPr wrap="square" rtlCol="0">
            <a:spAutoFit/>
          </a:bodyPr>
          <a:lstStyle/>
          <a:p>
            <a:r>
              <a:rPr lang="de-DE" sz="1600" b="1" dirty="0" smtClean="0"/>
              <a:t>Szenario Produktion Industrieroboter - Geschäftsprozess - Dokumentenverwaltung</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8591517" cy="496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1" y="3986216"/>
            <a:ext cx="3877455" cy="166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263940" y="3469191"/>
            <a:ext cx="2016280" cy="276999"/>
          </a:xfrm>
          <a:prstGeom prst="rect">
            <a:avLst/>
          </a:prstGeom>
          <a:solidFill>
            <a:srgbClr val="E4DCBA"/>
          </a:solidFill>
        </p:spPr>
        <p:txBody>
          <a:bodyPr wrap="square" rtlCol="0">
            <a:spAutoFit/>
          </a:bodyPr>
          <a:lstStyle/>
          <a:p>
            <a:pPr algn="r"/>
            <a:r>
              <a:rPr lang="de-DE" sz="1200" dirty="0" smtClean="0"/>
              <a:t>Dokumentarten definieren</a:t>
            </a:r>
            <a:endParaRPr lang="de-DE" sz="1200" dirty="0"/>
          </a:p>
        </p:txBody>
      </p:sp>
      <p:sp>
        <p:nvSpPr>
          <p:cNvPr id="3" name="Rechteck 2"/>
          <p:cNvSpPr/>
          <p:nvPr/>
        </p:nvSpPr>
        <p:spPr>
          <a:xfrm>
            <a:off x="4355971" y="3986216"/>
            <a:ext cx="3877455" cy="16668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mit Pfeil 4"/>
          <p:cNvCxnSpPr/>
          <p:nvPr/>
        </p:nvCxnSpPr>
        <p:spPr>
          <a:xfrm>
            <a:off x="6272080" y="3746190"/>
            <a:ext cx="0" cy="2400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217</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67586963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6757411" cy="338554"/>
          </a:xfrm>
          <a:prstGeom prst="rect">
            <a:avLst/>
          </a:prstGeom>
          <a:noFill/>
        </p:spPr>
        <p:txBody>
          <a:bodyPr wrap="square" rtlCol="0">
            <a:spAutoFit/>
          </a:bodyPr>
          <a:lstStyle/>
          <a:p>
            <a:r>
              <a:rPr lang="de-DE" sz="1600" b="1" dirty="0" smtClean="0"/>
              <a:t>Szenario Produktion Industrieroboter - Geschäftsprozesse - Testfälle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7878419" cy="532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74312" y="4797190"/>
            <a:ext cx="3725928" cy="646331"/>
          </a:xfrm>
          <a:prstGeom prst="rect">
            <a:avLst/>
          </a:prstGeom>
          <a:solidFill>
            <a:srgbClr val="E4DCBA"/>
          </a:solidFill>
        </p:spPr>
        <p:txBody>
          <a:bodyPr wrap="square" rtlCol="0">
            <a:spAutoFit/>
          </a:bodyPr>
          <a:lstStyle/>
          <a:p>
            <a:r>
              <a:rPr lang="de-DE" sz="1200" dirty="0" smtClean="0"/>
              <a:t>Erfassen der Testanweisungen (eigenständiges Dokument), Ablage im Knowledge Warehouse des Solution Managers</a:t>
            </a:r>
            <a:endParaRPr lang="de-DE" sz="1200" dirty="0"/>
          </a:p>
        </p:txBody>
      </p:sp>
      <p:sp>
        <p:nvSpPr>
          <p:cNvPr id="3" name="Textfeld 2"/>
          <p:cNvSpPr txBox="1"/>
          <p:nvPr/>
        </p:nvSpPr>
        <p:spPr>
          <a:xfrm>
            <a:off x="4032912" y="3371792"/>
            <a:ext cx="3312459" cy="461665"/>
          </a:xfrm>
          <a:prstGeom prst="rect">
            <a:avLst/>
          </a:prstGeom>
          <a:solidFill>
            <a:srgbClr val="E4DCBA"/>
          </a:solidFill>
        </p:spPr>
        <p:txBody>
          <a:bodyPr wrap="square" rtlCol="0">
            <a:spAutoFit/>
          </a:bodyPr>
          <a:lstStyle/>
          <a:p>
            <a:r>
              <a:rPr lang="de-DE" sz="1200" dirty="0" smtClean="0"/>
              <a:t>Automatisierte Testfälle, Anwendung nach Systemupdate für kritische Geschäftsprozesse</a:t>
            </a:r>
            <a:endParaRPr lang="de-DE" sz="1200" dirty="0"/>
          </a:p>
        </p:txBody>
      </p:sp>
      <p:cxnSp>
        <p:nvCxnSpPr>
          <p:cNvPr id="5" name="Gerade Verbindung mit Pfeil 4"/>
          <p:cNvCxnSpPr/>
          <p:nvPr/>
        </p:nvCxnSpPr>
        <p:spPr>
          <a:xfrm>
            <a:off x="3419840" y="3564000"/>
            <a:ext cx="57058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2699740" y="4236498"/>
            <a:ext cx="0" cy="56069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4340625" y="4236498"/>
            <a:ext cx="1309375" cy="276999"/>
          </a:xfrm>
          <a:prstGeom prst="rect">
            <a:avLst/>
          </a:prstGeom>
          <a:solidFill>
            <a:srgbClr val="E4DCBA"/>
          </a:solidFill>
        </p:spPr>
        <p:txBody>
          <a:bodyPr wrap="square" rtlCol="0">
            <a:spAutoFit/>
          </a:bodyPr>
          <a:lstStyle/>
          <a:p>
            <a:r>
              <a:rPr lang="de-DE" sz="1200" dirty="0" smtClean="0"/>
              <a:t>wird verwendet</a:t>
            </a:r>
            <a:endParaRPr lang="de-DE" sz="1200" dirty="0"/>
          </a:p>
        </p:txBody>
      </p:sp>
      <p:sp>
        <p:nvSpPr>
          <p:cNvPr id="21" name="Rechteck 20"/>
          <p:cNvSpPr/>
          <p:nvPr/>
        </p:nvSpPr>
        <p:spPr>
          <a:xfrm>
            <a:off x="6300240" y="2060811"/>
            <a:ext cx="648091"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218</a:t>
            </a:r>
            <a:endParaRPr lang="de-DE" sz="1200" dirty="0"/>
          </a:p>
        </p:txBody>
      </p:sp>
      <p:cxnSp>
        <p:nvCxnSpPr>
          <p:cNvPr id="6" name="Gerade Verbindung 5"/>
          <p:cNvCxnSpPr/>
          <p:nvPr/>
        </p:nvCxnSpPr>
        <p:spPr>
          <a:xfrm>
            <a:off x="2970368" y="3978000"/>
            <a:ext cx="18002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4788030" y="3978000"/>
            <a:ext cx="0" cy="2433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0" name="Textfeld 19"/>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23366280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8073135" cy="525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6660289" y="2121880"/>
            <a:ext cx="50407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Ellipse 2"/>
          <p:cNvSpPr/>
          <p:nvPr/>
        </p:nvSpPr>
        <p:spPr>
          <a:xfrm>
            <a:off x="4402726" y="4604572"/>
            <a:ext cx="340325" cy="288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4053"/>
            <a:ext cx="648091" cy="330527"/>
          </a:xfrm>
          <a:prstGeom prst="rect">
            <a:avLst/>
          </a:prstGeom>
          <a:solidFill>
            <a:schemeClr val="bg1">
              <a:lumMod val="75000"/>
            </a:schemeClr>
          </a:solidFill>
        </p:spPr>
      </p:pic>
      <p:sp>
        <p:nvSpPr>
          <p:cNvPr id="13" name="Textfeld 12"/>
          <p:cNvSpPr txBox="1"/>
          <p:nvPr/>
        </p:nvSpPr>
        <p:spPr>
          <a:xfrm>
            <a:off x="696461" y="6524051"/>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3378"/>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3379"/>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1152"/>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219</a:t>
            </a:r>
            <a:endParaRPr lang="de-DE" sz="1200" dirty="0"/>
          </a:p>
        </p:txBody>
      </p:sp>
      <p:sp>
        <p:nvSpPr>
          <p:cNvPr id="11" name="Rechteck 10"/>
          <p:cNvSpPr/>
          <p:nvPr/>
        </p:nvSpPr>
        <p:spPr>
          <a:xfrm>
            <a:off x="6757410" y="6580978"/>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7" name="Textfeld 16"/>
          <p:cNvSpPr txBox="1"/>
          <p:nvPr/>
        </p:nvSpPr>
        <p:spPr>
          <a:xfrm>
            <a:off x="252000" y="540000"/>
            <a:ext cx="6757411" cy="338554"/>
          </a:xfrm>
          <a:prstGeom prst="rect">
            <a:avLst/>
          </a:prstGeom>
          <a:noFill/>
        </p:spPr>
        <p:txBody>
          <a:bodyPr wrap="square" rtlCol="0">
            <a:spAutoFit/>
          </a:bodyPr>
          <a:lstStyle/>
          <a:p>
            <a:r>
              <a:rPr lang="de-DE" sz="1600" b="1" dirty="0" smtClean="0"/>
              <a:t>Szenario Produktion Industrieroboter - Geschäftsprozesse - Testfälle</a:t>
            </a: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7968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0" y="1170000"/>
            <a:ext cx="7356661" cy="5283420"/>
          </a:xfrm>
          <a:prstGeom prst="rect">
            <a:avLst/>
          </a:prstGeom>
        </p:spPr>
      </p:pic>
      <p:sp>
        <p:nvSpPr>
          <p:cNvPr id="3" name="Textfeld 2"/>
          <p:cNvSpPr txBox="1"/>
          <p:nvPr/>
        </p:nvSpPr>
        <p:spPr>
          <a:xfrm>
            <a:off x="1" y="0"/>
            <a:ext cx="9143999" cy="461665"/>
          </a:xfrm>
          <a:prstGeom prst="rect">
            <a:avLst/>
          </a:prstGeom>
          <a:solidFill>
            <a:srgbClr val="00B0F0"/>
          </a:solidFill>
        </p:spPr>
        <p:txBody>
          <a:bodyPr wrap="square" rtlCol="0">
            <a:spAutoFit/>
          </a:bodyPr>
          <a:lstStyle/>
          <a:p>
            <a:pPr algn="ctr"/>
            <a:r>
              <a:rPr lang="de-DE" sz="2400" b="1" dirty="0" smtClean="0"/>
              <a:t>   Fertigstellen</a:t>
            </a:r>
            <a:endParaRPr lang="de-DE" sz="24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22</a:t>
            </a:r>
            <a:endParaRPr lang="de-DE" sz="1200" dirty="0"/>
          </a:p>
        </p:txBody>
      </p:sp>
      <p:sp>
        <p:nvSpPr>
          <p:cNvPr id="10" name="Rechteck 9">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1" name="Textfeld 10"/>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220997428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7997387" cy="532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65" y="4511730"/>
            <a:ext cx="2742211" cy="179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hteck 13"/>
          <p:cNvSpPr/>
          <p:nvPr/>
        </p:nvSpPr>
        <p:spPr>
          <a:xfrm>
            <a:off x="1461115" y="6093370"/>
            <a:ext cx="79211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5" name="Textfeld 1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220</a:t>
            </a:r>
            <a:endParaRPr lang="de-DE" sz="1200" dirty="0"/>
          </a:p>
        </p:txBody>
      </p:sp>
      <p:cxnSp>
        <p:nvCxnSpPr>
          <p:cNvPr id="3" name="Gerade Verbindung 2"/>
          <p:cNvCxnSpPr/>
          <p:nvPr/>
        </p:nvCxnSpPr>
        <p:spPr>
          <a:xfrm>
            <a:off x="3506824" y="3823541"/>
            <a:ext cx="0" cy="18377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 Verbindung mit Pfeil 4"/>
          <p:cNvCxnSpPr/>
          <p:nvPr/>
        </p:nvCxnSpPr>
        <p:spPr>
          <a:xfrm>
            <a:off x="3506824" y="5661310"/>
            <a:ext cx="72733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0" name="Textfeld 19"/>
          <p:cNvSpPr txBox="1"/>
          <p:nvPr/>
        </p:nvSpPr>
        <p:spPr>
          <a:xfrm>
            <a:off x="252000" y="540000"/>
            <a:ext cx="6757411" cy="338554"/>
          </a:xfrm>
          <a:prstGeom prst="rect">
            <a:avLst/>
          </a:prstGeom>
          <a:noFill/>
        </p:spPr>
        <p:txBody>
          <a:bodyPr wrap="square" rtlCol="0">
            <a:spAutoFit/>
          </a:bodyPr>
          <a:lstStyle/>
          <a:p>
            <a:r>
              <a:rPr lang="de-DE" sz="1600" b="1" dirty="0" smtClean="0"/>
              <a:t>Szenario Produktion Industrieroboter - Geschäftsprozesse - Testfälle</a:t>
            </a: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60704768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8486841" cy="5328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092" y="4653171"/>
            <a:ext cx="5733825" cy="98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flipH="1">
            <a:off x="7998591" y="4189618"/>
            <a:ext cx="2" cy="198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7440196" y="4387918"/>
            <a:ext cx="1116791" cy="276999"/>
          </a:xfrm>
          <a:prstGeom prst="rect">
            <a:avLst/>
          </a:prstGeom>
          <a:solidFill>
            <a:srgbClr val="E4DCBA"/>
          </a:solidFill>
          <a:ln w="19050">
            <a:noFill/>
          </a:ln>
        </p:spPr>
        <p:txBody>
          <a:bodyPr wrap="square" rtlCol="0">
            <a:spAutoFit/>
          </a:bodyPr>
          <a:lstStyle/>
          <a:p>
            <a:r>
              <a:rPr lang="de-DE" sz="1200" dirty="0" smtClean="0"/>
              <a:t>F4 - auswählen</a:t>
            </a:r>
            <a:endParaRPr lang="de-DE" sz="1200" dirty="0"/>
          </a:p>
        </p:txBody>
      </p:sp>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221</a:t>
            </a:r>
            <a:endParaRPr lang="de-DE" sz="1200" dirty="0"/>
          </a:p>
        </p:txBody>
      </p:sp>
      <p:sp>
        <p:nvSpPr>
          <p:cNvPr id="12" name="Rechteck 1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8" name="Textfeld 17"/>
          <p:cNvSpPr txBox="1"/>
          <p:nvPr/>
        </p:nvSpPr>
        <p:spPr>
          <a:xfrm>
            <a:off x="252000" y="540000"/>
            <a:ext cx="6757411" cy="338554"/>
          </a:xfrm>
          <a:prstGeom prst="rect">
            <a:avLst/>
          </a:prstGeom>
          <a:noFill/>
        </p:spPr>
        <p:txBody>
          <a:bodyPr wrap="square" rtlCol="0">
            <a:spAutoFit/>
          </a:bodyPr>
          <a:lstStyle/>
          <a:p>
            <a:r>
              <a:rPr lang="de-DE" sz="1600" b="1" dirty="0" smtClean="0"/>
              <a:t>Szenario Produktion Industrieroboter - Geschäftsprozesse - Testfälle</a:t>
            </a: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81501447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919829" cy="338554"/>
          </a:xfrm>
          <a:prstGeom prst="rect">
            <a:avLst/>
          </a:prstGeom>
          <a:noFill/>
        </p:spPr>
        <p:txBody>
          <a:bodyPr wrap="square" rtlCol="0">
            <a:spAutoFit/>
          </a:bodyPr>
          <a:lstStyle/>
          <a:p>
            <a:r>
              <a:rPr lang="de-DE" sz="1600" b="1" dirty="0" smtClean="0"/>
              <a:t>Testplanverwaltung - Testplan anlegen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2662259" cy="179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884212" y="1613383"/>
            <a:ext cx="2376331" cy="461665"/>
          </a:xfrm>
          <a:prstGeom prst="rect">
            <a:avLst/>
          </a:prstGeom>
          <a:solidFill>
            <a:srgbClr val="E4DCBA"/>
          </a:solidFill>
          <a:ln w="19050">
            <a:noFill/>
          </a:ln>
        </p:spPr>
        <p:txBody>
          <a:bodyPr wrap="square" rtlCol="0">
            <a:spAutoFit/>
          </a:bodyPr>
          <a:lstStyle/>
          <a:p>
            <a:r>
              <a:rPr lang="de-DE" sz="1200" dirty="0" smtClean="0"/>
              <a:t>Testplan anlegen entweder über STWB_2 oder Solman_Workcenter</a:t>
            </a:r>
            <a:endParaRPr lang="de-DE" sz="1200" dirty="0"/>
          </a:p>
        </p:txBody>
      </p:sp>
      <p:cxnSp>
        <p:nvCxnSpPr>
          <p:cNvPr id="6" name="Gerade Verbindung mit Pfeil 5"/>
          <p:cNvCxnSpPr/>
          <p:nvPr/>
        </p:nvCxnSpPr>
        <p:spPr>
          <a:xfrm>
            <a:off x="1835621" y="1786887"/>
            <a:ext cx="194427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2807756" y="2420860"/>
            <a:ext cx="5400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V="1">
            <a:off x="3347831" y="1950024"/>
            <a:ext cx="0" cy="4708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3347831" y="1950023"/>
            <a:ext cx="43206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11" y="2847378"/>
            <a:ext cx="6369960" cy="357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Gerade Verbindung 19"/>
          <p:cNvCxnSpPr/>
          <p:nvPr/>
        </p:nvCxnSpPr>
        <p:spPr>
          <a:xfrm flipH="1">
            <a:off x="179391" y="1786887"/>
            <a:ext cx="2880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179391" y="1786887"/>
            <a:ext cx="0" cy="22902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179391" y="4077090"/>
            <a:ext cx="21603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8" y="6527474"/>
            <a:ext cx="648091" cy="330527"/>
          </a:xfrm>
          <a:prstGeom prst="rect">
            <a:avLst/>
          </a:prstGeom>
          <a:solidFill>
            <a:schemeClr val="bg1">
              <a:lumMod val="75000"/>
            </a:schemeClr>
          </a:solidFill>
        </p:spPr>
      </p:pic>
      <p:sp>
        <p:nvSpPr>
          <p:cNvPr id="15" name="Textfeld 14"/>
          <p:cNvSpPr txBox="1"/>
          <p:nvPr/>
        </p:nvSpPr>
        <p:spPr>
          <a:xfrm>
            <a:off x="696460"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1"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8"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5"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222</a:t>
            </a:r>
            <a:endParaRPr lang="de-DE" sz="1200" dirty="0"/>
          </a:p>
        </p:txBody>
      </p:sp>
      <p:sp>
        <p:nvSpPr>
          <p:cNvPr id="23" name="Rechteck 22"/>
          <p:cNvSpPr/>
          <p:nvPr/>
        </p:nvSpPr>
        <p:spPr>
          <a:xfrm>
            <a:off x="6757409"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5" name="Textfeld 2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35012661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8425169" cy="52442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2339691" y="1484731"/>
            <a:ext cx="864120"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372414" y="5027130"/>
            <a:ext cx="1031145"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022" y="5032140"/>
            <a:ext cx="679711" cy="434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mit Pfeil 3"/>
          <p:cNvCxnSpPr/>
          <p:nvPr/>
        </p:nvCxnSpPr>
        <p:spPr>
          <a:xfrm>
            <a:off x="5984540" y="5123198"/>
            <a:ext cx="57608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223</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5" name="Textfeld 14"/>
          <p:cNvSpPr txBox="1"/>
          <p:nvPr/>
        </p:nvSpPr>
        <p:spPr>
          <a:xfrm>
            <a:off x="252000" y="540000"/>
            <a:ext cx="7420530" cy="338554"/>
          </a:xfrm>
          <a:prstGeom prst="rect">
            <a:avLst/>
          </a:prstGeom>
          <a:noFill/>
        </p:spPr>
        <p:txBody>
          <a:bodyPr wrap="square" rtlCol="0">
            <a:spAutoFit/>
          </a:bodyPr>
          <a:lstStyle/>
          <a:p>
            <a:r>
              <a:rPr lang="de-DE" sz="1600" b="1" dirty="0" smtClean="0"/>
              <a:t>Work Center - Testplan anlegen</a:t>
            </a:r>
          </a:p>
        </p:txBody>
      </p:sp>
    </p:spTree>
    <p:extLst>
      <p:ext uri="{BB962C8B-B14F-4D97-AF65-F5344CB8AC3E}">
        <p14:creationId xmlns:p14="http://schemas.microsoft.com/office/powerpoint/2010/main" val="361510274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99" y="1170000"/>
            <a:ext cx="3407475" cy="205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664" y="1170000"/>
            <a:ext cx="4229492" cy="529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642294" y="785227"/>
            <a:ext cx="1204558" cy="276999"/>
          </a:xfrm>
          <a:prstGeom prst="rect">
            <a:avLst/>
          </a:prstGeom>
          <a:solidFill>
            <a:srgbClr val="E4DCBA"/>
          </a:solidFill>
          <a:ln w="19050">
            <a:noFill/>
          </a:ln>
        </p:spPr>
        <p:txBody>
          <a:bodyPr wrap="square" rtlCol="0">
            <a:spAutoFit/>
          </a:bodyPr>
          <a:lstStyle/>
          <a:p>
            <a:r>
              <a:rPr lang="de-DE" sz="1200" dirty="0" smtClean="0"/>
              <a:t>generieren</a:t>
            </a:r>
            <a:endParaRPr lang="de-DE" sz="1200" dirty="0"/>
          </a:p>
        </p:txBody>
      </p:sp>
      <p:cxnSp>
        <p:nvCxnSpPr>
          <p:cNvPr id="4" name="Gerade Verbindung mit Pfeil 3"/>
          <p:cNvCxnSpPr/>
          <p:nvPr/>
        </p:nvCxnSpPr>
        <p:spPr>
          <a:xfrm>
            <a:off x="4788030" y="1092729"/>
            <a:ext cx="0" cy="3519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hteck 4"/>
          <p:cNvSpPr/>
          <p:nvPr/>
        </p:nvSpPr>
        <p:spPr>
          <a:xfrm>
            <a:off x="267624" y="1631902"/>
            <a:ext cx="757287"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298220" y="3350854"/>
            <a:ext cx="1224171" cy="276999"/>
          </a:xfrm>
          <a:prstGeom prst="rect">
            <a:avLst/>
          </a:prstGeom>
          <a:solidFill>
            <a:srgbClr val="E4DCBA"/>
          </a:solidFill>
          <a:ln w="19050">
            <a:noFill/>
          </a:ln>
        </p:spPr>
        <p:txBody>
          <a:bodyPr wrap="square" rtlCol="0">
            <a:spAutoFit/>
          </a:bodyPr>
          <a:lstStyle/>
          <a:p>
            <a:r>
              <a:rPr lang="de-DE" sz="1200" dirty="0" smtClean="0"/>
              <a:t>Haken setzen</a:t>
            </a:r>
            <a:endParaRPr lang="de-DE" sz="1200" dirty="0"/>
          </a:p>
        </p:txBody>
      </p:sp>
      <p:sp>
        <p:nvSpPr>
          <p:cNvPr id="8" name="Textfeld 7"/>
          <p:cNvSpPr txBox="1"/>
          <p:nvPr/>
        </p:nvSpPr>
        <p:spPr>
          <a:xfrm>
            <a:off x="2002643" y="3730001"/>
            <a:ext cx="1656231" cy="276999"/>
          </a:xfrm>
          <a:prstGeom prst="rect">
            <a:avLst/>
          </a:prstGeom>
          <a:solidFill>
            <a:srgbClr val="E4DCBA"/>
          </a:solidFill>
          <a:ln w="19050">
            <a:noFill/>
          </a:ln>
        </p:spPr>
        <p:txBody>
          <a:bodyPr wrap="square" rtlCol="0">
            <a:spAutoFit/>
          </a:bodyPr>
          <a:lstStyle/>
          <a:p>
            <a:r>
              <a:rPr lang="de-DE" sz="1200" dirty="0" smtClean="0"/>
              <a:t>Testfälle aus Solar02</a:t>
            </a:r>
            <a:endParaRPr lang="de-DE" sz="1200" dirty="0"/>
          </a:p>
        </p:txBody>
      </p:sp>
      <p:cxnSp>
        <p:nvCxnSpPr>
          <p:cNvPr id="16" name="Gerade Verbindung mit Pfeil 15"/>
          <p:cNvCxnSpPr/>
          <p:nvPr/>
        </p:nvCxnSpPr>
        <p:spPr>
          <a:xfrm flipV="1">
            <a:off x="372415" y="1922929"/>
            <a:ext cx="0" cy="14279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hteck 16"/>
          <p:cNvSpPr/>
          <p:nvPr/>
        </p:nvSpPr>
        <p:spPr>
          <a:xfrm>
            <a:off x="5824408" y="3627852"/>
            <a:ext cx="1627992" cy="8812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0" name="Gerade Verbindung mit Pfeil 19"/>
          <p:cNvCxnSpPr>
            <a:stCxn id="8" idx="3"/>
          </p:cNvCxnSpPr>
          <p:nvPr/>
        </p:nvCxnSpPr>
        <p:spPr>
          <a:xfrm>
            <a:off x="3658874" y="3868501"/>
            <a:ext cx="1993276" cy="153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711" y="4149100"/>
            <a:ext cx="3415492" cy="222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hteck 20"/>
          <p:cNvSpPr/>
          <p:nvPr/>
        </p:nvSpPr>
        <p:spPr>
          <a:xfrm>
            <a:off x="1522391" y="6165381"/>
            <a:ext cx="961320" cy="2095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2" name="Textfeld 2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3" name="Textfeld 2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224</a:t>
            </a:r>
            <a:endParaRPr lang="de-DE" sz="1200" dirty="0"/>
          </a:p>
        </p:txBody>
      </p:sp>
      <p:sp>
        <p:nvSpPr>
          <p:cNvPr id="24" name="Rechteck 2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6" name="Textfeld 2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sp>
        <p:nvSpPr>
          <p:cNvPr id="27" name="Textfeld 26"/>
          <p:cNvSpPr txBox="1"/>
          <p:nvPr/>
        </p:nvSpPr>
        <p:spPr>
          <a:xfrm>
            <a:off x="252000" y="540000"/>
            <a:ext cx="7420530" cy="338554"/>
          </a:xfrm>
          <a:prstGeom prst="rect">
            <a:avLst/>
          </a:prstGeom>
          <a:noFill/>
        </p:spPr>
        <p:txBody>
          <a:bodyPr wrap="square" rtlCol="0">
            <a:spAutoFit/>
          </a:bodyPr>
          <a:lstStyle/>
          <a:p>
            <a:r>
              <a:rPr lang="de-DE" sz="1600" b="1" dirty="0" smtClean="0"/>
              <a:t>Work Center - Testplan anlegen</a:t>
            </a:r>
          </a:p>
        </p:txBody>
      </p:sp>
    </p:spTree>
    <p:extLst>
      <p:ext uri="{BB962C8B-B14F-4D97-AF65-F5344CB8AC3E}">
        <p14:creationId xmlns:p14="http://schemas.microsoft.com/office/powerpoint/2010/main" val="69255935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7633060" cy="469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30" y="985422"/>
            <a:ext cx="5648351" cy="13072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3347830" y="980661"/>
            <a:ext cx="5648351" cy="13119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3014477" y="5866652"/>
            <a:ext cx="5142562" cy="461665"/>
          </a:xfrm>
          <a:prstGeom prst="rect">
            <a:avLst/>
          </a:prstGeom>
          <a:solidFill>
            <a:srgbClr val="E4DCBA"/>
          </a:solidFill>
          <a:ln w="19050">
            <a:noFill/>
          </a:ln>
        </p:spPr>
        <p:txBody>
          <a:bodyPr wrap="none" rtlCol="0">
            <a:spAutoFit/>
          </a:bodyPr>
          <a:lstStyle/>
          <a:p>
            <a:r>
              <a:rPr lang="de-DE" sz="1200" dirty="0" smtClean="0"/>
              <a:t>Der Testplan wurde vom Solution Manager direkt im Qualitätssicherungssystem</a:t>
            </a:r>
          </a:p>
          <a:p>
            <a:r>
              <a:rPr lang="de-DE" sz="1200" dirty="0" smtClean="0"/>
              <a:t>angelegt -&gt; kein Transport erforderlich</a:t>
            </a:r>
            <a:endParaRPr lang="de-DE" sz="1200" dirty="0"/>
          </a:p>
        </p:txBody>
      </p:sp>
      <p:sp>
        <p:nvSpPr>
          <p:cNvPr id="5" name="Rechteck 4"/>
          <p:cNvSpPr/>
          <p:nvPr/>
        </p:nvSpPr>
        <p:spPr>
          <a:xfrm>
            <a:off x="7596421" y="1636656"/>
            <a:ext cx="1296180" cy="226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8" name="Gerade Verbindung mit Pfeil 7"/>
          <p:cNvCxnSpPr/>
          <p:nvPr/>
        </p:nvCxnSpPr>
        <p:spPr>
          <a:xfrm>
            <a:off x="4571999" y="5577315"/>
            <a:ext cx="0" cy="2893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flipV="1">
            <a:off x="7955060" y="1869870"/>
            <a:ext cx="36004" cy="39967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4" name="Textfeld 1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225</a:t>
            </a:r>
            <a:endParaRPr lang="de-DE" sz="1200" dirty="0"/>
          </a:p>
        </p:txBody>
      </p: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sp>
        <p:nvSpPr>
          <p:cNvPr id="22" name="Textfeld 21"/>
          <p:cNvSpPr txBox="1"/>
          <p:nvPr/>
        </p:nvSpPr>
        <p:spPr>
          <a:xfrm>
            <a:off x="252000" y="540000"/>
            <a:ext cx="7420530" cy="338554"/>
          </a:xfrm>
          <a:prstGeom prst="rect">
            <a:avLst/>
          </a:prstGeom>
          <a:noFill/>
        </p:spPr>
        <p:txBody>
          <a:bodyPr wrap="square" rtlCol="0">
            <a:spAutoFit/>
          </a:bodyPr>
          <a:lstStyle/>
          <a:p>
            <a:r>
              <a:rPr lang="de-DE" sz="1600" b="1" dirty="0" smtClean="0"/>
              <a:t>Work Center - Testplan anlegen</a:t>
            </a:r>
          </a:p>
        </p:txBody>
      </p:sp>
    </p:spTree>
    <p:extLst>
      <p:ext uri="{BB962C8B-B14F-4D97-AF65-F5344CB8AC3E}">
        <p14:creationId xmlns:p14="http://schemas.microsoft.com/office/powerpoint/2010/main" val="300043208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1" y="1170001"/>
            <a:ext cx="7020048" cy="61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2411360" y="1152955"/>
            <a:ext cx="1152160" cy="2492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01" y="1903890"/>
            <a:ext cx="7020048" cy="171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15" y="3717041"/>
            <a:ext cx="2302724" cy="266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440" y="3717041"/>
            <a:ext cx="4441331" cy="162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5891" y="4253524"/>
            <a:ext cx="3285760" cy="218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870493" y="2348851"/>
            <a:ext cx="678712" cy="276999"/>
          </a:xfrm>
          <a:prstGeom prst="rect">
            <a:avLst/>
          </a:prstGeom>
          <a:solidFill>
            <a:srgbClr val="E4DCBA"/>
          </a:solidFill>
          <a:ln w="19050">
            <a:noFill/>
          </a:ln>
        </p:spPr>
        <p:txBody>
          <a:bodyPr wrap="none" rtlCol="0">
            <a:spAutoFit/>
          </a:bodyPr>
          <a:lstStyle/>
          <a:p>
            <a:r>
              <a:rPr lang="de-DE" sz="1200" dirty="0" smtClean="0"/>
              <a:t>anlegen</a:t>
            </a:r>
            <a:endParaRPr lang="de-DE" sz="1200" dirty="0"/>
          </a:p>
        </p:txBody>
      </p:sp>
      <p:cxnSp>
        <p:nvCxnSpPr>
          <p:cNvPr id="5" name="Gerade Verbindung 4"/>
          <p:cNvCxnSpPr/>
          <p:nvPr/>
        </p:nvCxnSpPr>
        <p:spPr>
          <a:xfrm flipH="1">
            <a:off x="1115522" y="2502738"/>
            <a:ext cx="27136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1115520" y="2502739"/>
            <a:ext cx="0" cy="2225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971500" y="2725299"/>
            <a:ext cx="288040" cy="2716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7007821" y="6165381"/>
            <a:ext cx="868551" cy="2737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20"/>
          <p:cNvSpPr/>
          <p:nvPr/>
        </p:nvSpPr>
        <p:spPr>
          <a:xfrm>
            <a:off x="4030692" y="3861060"/>
            <a:ext cx="1333419"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Grafik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7" name="Textfeld 1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2" name="Textfeld 2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226</a:t>
            </a:r>
            <a:endParaRPr lang="de-DE" sz="1200" dirty="0"/>
          </a:p>
        </p:txBody>
      </p:sp>
      <p:cxnSp>
        <p:nvCxnSpPr>
          <p:cNvPr id="6" name="Gerade Verbindung 5"/>
          <p:cNvCxnSpPr/>
          <p:nvPr/>
        </p:nvCxnSpPr>
        <p:spPr>
          <a:xfrm>
            <a:off x="1907630" y="5194800"/>
            <a:ext cx="7201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V="1">
            <a:off x="2627731" y="3969075"/>
            <a:ext cx="0" cy="12257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2627731" y="3969075"/>
            <a:ext cx="35970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sp>
        <p:nvSpPr>
          <p:cNvPr id="25" name="Textfeld 24"/>
          <p:cNvSpPr txBox="1"/>
          <p:nvPr/>
        </p:nvSpPr>
        <p:spPr>
          <a:xfrm>
            <a:off x="252000" y="540000"/>
            <a:ext cx="7420530" cy="338554"/>
          </a:xfrm>
          <a:prstGeom prst="rect">
            <a:avLst/>
          </a:prstGeom>
          <a:noFill/>
        </p:spPr>
        <p:txBody>
          <a:bodyPr wrap="square" rtlCol="0">
            <a:spAutoFit/>
          </a:bodyPr>
          <a:lstStyle/>
          <a:p>
            <a:r>
              <a:rPr lang="de-DE" sz="1600" b="1" dirty="0" smtClean="0"/>
              <a:t>Work Center - Testplan anlegen</a:t>
            </a:r>
          </a:p>
        </p:txBody>
      </p:sp>
    </p:spTree>
    <p:extLst>
      <p:ext uri="{BB962C8B-B14F-4D97-AF65-F5344CB8AC3E}">
        <p14:creationId xmlns:p14="http://schemas.microsoft.com/office/powerpoint/2010/main" val="1025669079"/>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8281151" cy="37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491850" y="1338395"/>
            <a:ext cx="1584219" cy="276999"/>
          </a:xfrm>
          <a:prstGeom prst="rect">
            <a:avLst/>
          </a:prstGeom>
          <a:solidFill>
            <a:srgbClr val="E4DCBA"/>
          </a:solidFill>
          <a:ln w="19050">
            <a:noFill/>
          </a:ln>
        </p:spPr>
        <p:txBody>
          <a:bodyPr wrap="square" rtlCol="0">
            <a:spAutoFit/>
          </a:bodyPr>
          <a:lstStyle/>
          <a:p>
            <a:r>
              <a:rPr lang="de-DE" sz="1200" dirty="0" smtClean="0"/>
              <a:t>Zuordnung freigeben</a:t>
            </a:r>
            <a:endParaRPr lang="de-DE" sz="1200" dirty="0"/>
          </a:p>
        </p:txBody>
      </p:sp>
      <p:cxnSp>
        <p:nvCxnSpPr>
          <p:cNvPr id="4" name="Gerade Verbindung mit Pfeil 3"/>
          <p:cNvCxnSpPr/>
          <p:nvPr/>
        </p:nvCxnSpPr>
        <p:spPr>
          <a:xfrm>
            <a:off x="3870492" y="1584616"/>
            <a:ext cx="1" cy="7642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539440" y="1949635"/>
            <a:ext cx="1440200" cy="276999"/>
          </a:xfrm>
          <a:prstGeom prst="rect">
            <a:avLst/>
          </a:prstGeom>
          <a:solidFill>
            <a:srgbClr val="E4DCBA"/>
          </a:solidFill>
          <a:ln w="19050">
            <a:noFill/>
          </a:ln>
        </p:spPr>
        <p:txBody>
          <a:bodyPr wrap="square" rtlCol="0">
            <a:spAutoFit/>
          </a:bodyPr>
          <a:lstStyle/>
          <a:p>
            <a:pPr algn="ctr"/>
            <a:r>
              <a:rPr lang="de-DE" sz="1200" dirty="0" smtClean="0"/>
              <a:t>Tester zuordnen</a:t>
            </a:r>
            <a:endParaRPr lang="de-DE" sz="1200" dirty="0"/>
          </a:p>
        </p:txBody>
      </p:sp>
      <p:sp>
        <p:nvSpPr>
          <p:cNvPr id="6" name="Ellipse 5"/>
          <p:cNvSpPr/>
          <p:nvPr/>
        </p:nvSpPr>
        <p:spPr>
          <a:xfrm>
            <a:off x="2267681" y="2346848"/>
            <a:ext cx="216031" cy="21603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023" y="5373271"/>
            <a:ext cx="6524863" cy="8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Gerade Verbindung mit Pfeil 15"/>
          <p:cNvCxnSpPr/>
          <p:nvPr/>
        </p:nvCxnSpPr>
        <p:spPr>
          <a:xfrm flipH="1">
            <a:off x="2373950" y="2562879"/>
            <a:ext cx="1745" cy="28103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227</a:t>
            </a:r>
            <a:endParaRPr lang="de-DE" sz="1200" dirty="0"/>
          </a:p>
        </p:txBody>
      </p:sp>
      <p:cxnSp>
        <p:nvCxnSpPr>
          <p:cNvPr id="7" name="Gerade Verbindung 6"/>
          <p:cNvCxnSpPr/>
          <p:nvPr/>
        </p:nvCxnSpPr>
        <p:spPr>
          <a:xfrm>
            <a:off x="1979640" y="2072746"/>
            <a:ext cx="396055"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a:off x="2373950" y="2072746"/>
            <a:ext cx="1746" cy="3039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sp>
        <p:nvSpPr>
          <p:cNvPr id="21" name="Textfeld 20"/>
          <p:cNvSpPr txBox="1"/>
          <p:nvPr/>
        </p:nvSpPr>
        <p:spPr>
          <a:xfrm>
            <a:off x="252000" y="540000"/>
            <a:ext cx="7420530" cy="338554"/>
          </a:xfrm>
          <a:prstGeom prst="rect">
            <a:avLst/>
          </a:prstGeom>
          <a:noFill/>
        </p:spPr>
        <p:txBody>
          <a:bodyPr wrap="square" rtlCol="0">
            <a:spAutoFit/>
          </a:bodyPr>
          <a:lstStyle/>
          <a:p>
            <a:r>
              <a:rPr lang="de-DE" sz="1600" b="1" dirty="0" smtClean="0"/>
              <a:t>Work Center - Testplan anlegen - Testpaketverwaltung</a:t>
            </a:r>
          </a:p>
        </p:txBody>
      </p:sp>
    </p:spTree>
    <p:extLst>
      <p:ext uri="{BB962C8B-B14F-4D97-AF65-F5344CB8AC3E}">
        <p14:creationId xmlns:p14="http://schemas.microsoft.com/office/powerpoint/2010/main" val="111294616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2" y="1170001"/>
            <a:ext cx="7508861" cy="528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228</a:t>
            </a:r>
            <a:endParaRPr lang="de-DE" sz="1200" dirty="0"/>
          </a:p>
        </p:txBody>
      </p:sp>
      <p:sp>
        <p:nvSpPr>
          <p:cNvPr id="10" name="Rechteck 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1" name="Textfeld 1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sp>
        <p:nvSpPr>
          <p:cNvPr id="12" name="Textfeld 11"/>
          <p:cNvSpPr txBox="1"/>
          <p:nvPr/>
        </p:nvSpPr>
        <p:spPr>
          <a:xfrm>
            <a:off x="252000" y="540000"/>
            <a:ext cx="7420530" cy="338554"/>
          </a:xfrm>
          <a:prstGeom prst="rect">
            <a:avLst/>
          </a:prstGeom>
          <a:noFill/>
        </p:spPr>
        <p:txBody>
          <a:bodyPr wrap="square" rtlCol="0">
            <a:spAutoFit/>
          </a:bodyPr>
          <a:lstStyle/>
          <a:p>
            <a:r>
              <a:rPr lang="de-DE" sz="1600" b="1" dirty="0" smtClean="0"/>
              <a:t>Work Center - Testplan anlegen - Testpaketverwaltung</a:t>
            </a:r>
          </a:p>
        </p:txBody>
      </p:sp>
    </p:spTree>
    <p:extLst>
      <p:ext uri="{BB962C8B-B14F-4D97-AF65-F5344CB8AC3E}">
        <p14:creationId xmlns:p14="http://schemas.microsoft.com/office/powerpoint/2010/main" val="67008482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092351" cy="338554"/>
          </a:xfrm>
          <a:prstGeom prst="rect">
            <a:avLst/>
          </a:prstGeom>
          <a:noFill/>
        </p:spPr>
        <p:txBody>
          <a:bodyPr wrap="square" rtlCol="0">
            <a:spAutoFit/>
          </a:bodyPr>
          <a:lstStyle/>
          <a:p>
            <a:r>
              <a:rPr lang="de-DE" sz="1600" b="1" dirty="0" smtClean="0"/>
              <a:t>Work Center - Tester Arbeitsvorrat - Einstiegsbild</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8619371" cy="511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292100" y="4257994"/>
            <a:ext cx="2016280" cy="646331"/>
          </a:xfrm>
          <a:prstGeom prst="rect">
            <a:avLst/>
          </a:prstGeom>
          <a:solidFill>
            <a:srgbClr val="E4DCBA"/>
          </a:solidFill>
          <a:ln w="19050">
            <a:noFill/>
          </a:ln>
        </p:spPr>
        <p:txBody>
          <a:bodyPr wrap="square" rtlCol="0">
            <a:spAutoFit/>
          </a:bodyPr>
          <a:lstStyle/>
          <a:p>
            <a:r>
              <a:rPr lang="de-DE" sz="1200" dirty="0" smtClean="0"/>
              <a:t>Transaktionen zu der im Blueprint angelegten Struktur und generierten Testplan</a:t>
            </a:r>
            <a:endParaRPr lang="de-DE" sz="1200" dirty="0"/>
          </a:p>
        </p:txBody>
      </p:sp>
      <p:cxnSp>
        <p:nvCxnSpPr>
          <p:cNvPr id="4" name="Gerade Verbindung mit Pfeil 3"/>
          <p:cNvCxnSpPr/>
          <p:nvPr/>
        </p:nvCxnSpPr>
        <p:spPr>
          <a:xfrm flipH="1">
            <a:off x="3969257" y="4365130"/>
            <a:ext cx="122417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flipH="1">
            <a:off x="1259540" y="4149100"/>
            <a:ext cx="2880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1259540" y="4149100"/>
            <a:ext cx="0" cy="8641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1259540" y="5013220"/>
            <a:ext cx="2880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4374655" y="3260016"/>
            <a:ext cx="3168440" cy="646331"/>
          </a:xfrm>
          <a:prstGeom prst="rect">
            <a:avLst/>
          </a:prstGeom>
          <a:solidFill>
            <a:srgbClr val="E4DCBA"/>
          </a:solidFill>
          <a:ln w="19050">
            <a:noFill/>
          </a:ln>
        </p:spPr>
        <p:txBody>
          <a:bodyPr wrap="square" rtlCol="0">
            <a:spAutoFit/>
          </a:bodyPr>
          <a:lstStyle/>
          <a:p>
            <a:r>
              <a:rPr lang="de-DE" sz="1200" dirty="0" smtClean="0"/>
              <a:t>Transaktionstest – durch markieren und dann auf Start drücken -&gt; Die Transaktion in diesem Fall SNRO wird in einem neuen Modus geöffnet</a:t>
            </a:r>
            <a:endParaRPr lang="de-DE" sz="1200" dirty="0"/>
          </a:p>
        </p:txBody>
      </p:sp>
      <p:cxnSp>
        <p:nvCxnSpPr>
          <p:cNvPr id="24" name="Gerade Verbindung 23"/>
          <p:cNvCxnSpPr/>
          <p:nvPr/>
        </p:nvCxnSpPr>
        <p:spPr>
          <a:xfrm flipH="1">
            <a:off x="3563861" y="3429000"/>
            <a:ext cx="8107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a:off x="3563860" y="3429000"/>
            <a:ext cx="0" cy="288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3969257" y="1052670"/>
            <a:ext cx="3573838" cy="461665"/>
          </a:xfrm>
          <a:prstGeom prst="rect">
            <a:avLst/>
          </a:prstGeom>
          <a:solidFill>
            <a:srgbClr val="E4DCBA"/>
          </a:solidFill>
          <a:ln w="19050">
            <a:noFill/>
          </a:ln>
        </p:spPr>
        <p:txBody>
          <a:bodyPr wrap="square" rtlCol="0">
            <a:spAutoFit/>
          </a:bodyPr>
          <a:lstStyle/>
          <a:p>
            <a:r>
              <a:rPr lang="de-DE" sz="1200" dirty="0" smtClean="0"/>
              <a:t>Doppelklick auf das jeweilige Testpaket und die  Testausführung wird geöffnet (s. nächste Folie)</a:t>
            </a:r>
            <a:endParaRPr lang="de-DE" sz="1200" dirty="0"/>
          </a:p>
        </p:txBody>
      </p:sp>
      <p:cxnSp>
        <p:nvCxnSpPr>
          <p:cNvPr id="29" name="Gerade Verbindung 28"/>
          <p:cNvCxnSpPr/>
          <p:nvPr/>
        </p:nvCxnSpPr>
        <p:spPr>
          <a:xfrm flipH="1">
            <a:off x="3158463" y="1264350"/>
            <a:ext cx="8374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3158463" y="1264350"/>
            <a:ext cx="6337" cy="5032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229</a:t>
            </a:r>
            <a:endParaRPr lang="de-DE" sz="1200" dirty="0"/>
          </a:p>
        </p:txBody>
      </p: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3" name="Textfeld 22"/>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spTree>
    <p:extLst>
      <p:ext uri="{BB962C8B-B14F-4D97-AF65-F5344CB8AC3E}">
        <p14:creationId xmlns:p14="http://schemas.microsoft.com/office/powerpoint/2010/main" val="6456376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1" y="1170000"/>
            <a:ext cx="7344420" cy="5246908"/>
          </a:xfrm>
          <a:prstGeom prst="rect">
            <a:avLst/>
          </a:prstGeom>
        </p:spPr>
      </p:pic>
      <p:sp>
        <p:nvSpPr>
          <p:cNvPr id="4" name="Abgerundetes Rechteck 3"/>
          <p:cNvSpPr/>
          <p:nvPr/>
        </p:nvSpPr>
        <p:spPr>
          <a:xfrm>
            <a:off x="335571" y="3439109"/>
            <a:ext cx="2124075" cy="4067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de-DE" dirty="0"/>
          </a:p>
        </p:txBody>
      </p:sp>
      <p:sp>
        <p:nvSpPr>
          <p:cNvPr id="5" name="Textfeld 4"/>
          <p:cNvSpPr txBox="1"/>
          <p:nvPr/>
        </p:nvSpPr>
        <p:spPr>
          <a:xfrm>
            <a:off x="4782881" y="3970964"/>
            <a:ext cx="2742860" cy="253916"/>
          </a:xfrm>
          <a:prstGeom prst="rect">
            <a:avLst/>
          </a:prstGeom>
          <a:solidFill>
            <a:srgbClr val="E4DCBA"/>
          </a:solidFill>
        </p:spPr>
        <p:txBody>
          <a:bodyPr wrap="square" lIns="68580" tIns="34290" rIns="68580" bIns="34290" rtlCol="0">
            <a:spAutoFit/>
          </a:bodyPr>
          <a:lstStyle/>
          <a:p>
            <a:r>
              <a:rPr lang="de-DE" sz="1200" dirty="0" smtClean="0"/>
              <a:t>Neues Produktivsystem wurde angelegt</a:t>
            </a:r>
            <a:endParaRPr lang="de-DE" sz="1200" dirty="0"/>
          </a:p>
        </p:txBody>
      </p:sp>
      <p:cxnSp>
        <p:nvCxnSpPr>
          <p:cNvPr id="10" name="Gewinkelte Verbindung 9"/>
          <p:cNvCxnSpPr/>
          <p:nvPr/>
        </p:nvCxnSpPr>
        <p:spPr>
          <a:xfrm rot="10800000">
            <a:off x="2459646" y="3570870"/>
            <a:ext cx="2352678" cy="527052"/>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1" y="0"/>
            <a:ext cx="9143999" cy="461665"/>
          </a:xfrm>
          <a:prstGeom prst="rect">
            <a:avLst/>
          </a:prstGeom>
          <a:solidFill>
            <a:srgbClr val="00B0F0"/>
          </a:solidFill>
        </p:spPr>
        <p:txBody>
          <a:bodyPr wrap="square" rtlCol="0">
            <a:spAutoFit/>
          </a:bodyPr>
          <a:lstStyle/>
          <a:p>
            <a:pPr algn="ctr"/>
            <a:r>
              <a:rPr lang="de-DE" sz="2400" b="1" dirty="0" smtClean="0"/>
              <a:t>   Neues Produktivsystem angelegt</a:t>
            </a:r>
            <a:endParaRPr lang="de-DE" sz="2400" b="1"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23</a:t>
            </a:r>
            <a:endParaRPr lang="de-DE" sz="1200" dirty="0"/>
          </a:p>
        </p:txBody>
      </p:sp>
      <p:sp>
        <p:nvSpPr>
          <p:cNvPr id="14" name="Rechteck 13">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5" name="Textfeld 14"/>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40606601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6757411" cy="338554"/>
          </a:xfrm>
          <a:prstGeom prst="rect">
            <a:avLst/>
          </a:prstGeom>
          <a:noFill/>
        </p:spPr>
        <p:txBody>
          <a:bodyPr wrap="square" rtlCol="0">
            <a:spAutoFit/>
          </a:bodyPr>
          <a:lstStyle/>
          <a:p>
            <a:r>
              <a:rPr lang="de-DE" sz="1600" b="1" dirty="0" smtClean="0"/>
              <a:t>Work Center - Tester Arbeitsvorrat - Testausführung</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8353160" cy="2734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1" y="3933071"/>
            <a:ext cx="2592360" cy="22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995920" y="1268700"/>
            <a:ext cx="3456480" cy="461665"/>
          </a:xfrm>
          <a:prstGeom prst="rect">
            <a:avLst/>
          </a:prstGeom>
          <a:solidFill>
            <a:srgbClr val="E4DCBA"/>
          </a:solidFill>
          <a:ln w="19050">
            <a:noFill/>
          </a:ln>
        </p:spPr>
        <p:txBody>
          <a:bodyPr wrap="square" rtlCol="0">
            <a:spAutoFit/>
          </a:bodyPr>
          <a:lstStyle/>
          <a:p>
            <a:r>
              <a:rPr lang="de-DE" sz="1200" dirty="0" smtClean="0"/>
              <a:t>Doppelklick auf Symbol Uhr und die jeweilige Transaktion wird in einem neuen Modus gestartet</a:t>
            </a:r>
            <a:endParaRPr lang="de-DE" sz="1200" dirty="0"/>
          </a:p>
        </p:txBody>
      </p:sp>
      <p:cxnSp>
        <p:nvCxnSpPr>
          <p:cNvPr id="4" name="Gerade Verbindung mit Pfeil 3"/>
          <p:cNvCxnSpPr/>
          <p:nvPr/>
        </p:nvCxnSpPr>
        <p:spPr>
          <a:xfrm>
            <a:off x="5076071" y="1668810"/>
            <a:ext cx="0" cy="12561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H="1">
            <a:off x="4067931" y="3068950"/>
            <a:ext cx="8523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4067931" y="3068950"/>
            <a:ext cx="0" cy="9770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2843762" y="4045950"/>
            <a:ext cx="122416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086" y="4941210"/>
            <a:ext cx="2615365" cy="133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Gerade Verbindung mit Pfeil 23"/>
          <p:cNvCxnSpPr/>
          <p:nvPr/>
        </p:nvCxnSpPr>
        <p:spPr>
          <a:xfrm>
            <a:off x="1331551" y="4158832"/>
            <a:ext cx="0" cy="7823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5940191" y="4550020"/>
            <a:ext cx="2591725" cy="646331"/>
          </a:xfrm>
          <a:prstGeom prst="rect">
            <a:avLst/>
          </a:prstGeom>
          <a:solidFill>
            <a:srgbClr val="E4DCBA"/>
          </a:solidFill>
          <a:ln w="19050">
            <a:noFill/>
          </a:ln>
        </p:spPr>
        <p:txBody>
          <a:bodyPr wrap="square" rtlCol="0">
            <a:spAutoFit/>
          </a:bodyPr>
          <a:lstStyle/>
          <a:p>
            <a:pPr algn="ctr"/>
            <a:r>
              <a:rPr lang="de-DE" sz="1200" dirty="0" smtClean="0"/>
              <a:t>Doppelklick auf die Status - Einträge pflegen</a:t>
            </a:r>
          </a:p>
          <a:p>
            <a:pPr algn="ctr"/>
            <a:r>
              <a:rPr lang="de-DE" sz="1200" dirty="0" smtClean="0"/>
              <a:t>(s. nächste Folie)</a:t>
            </a:r>
            <a:endParaRPr lang="de-DE" sz="1200" dirty="0"/>
          </a:p>
        </p:txBody>
      </p:sp>
      <p:cxnSp>
        <p:nvCxnSpPr>
          <p:cNvPr id="27" name="Gerade Verbindung 26"/>
          <p:cNvCxnSpPr/>
          <p:nvPr/>
        </p:nvCxnSpPr>
        <p:spPr>
          <a:xfrm flipV="1">
            <a:off x="6732300" y="3068950"/>
            <a:ext cx="0" cy="14810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6732300" y="3068950"/>
            <a:ext cx="36005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230</a:t>
            </a:r>
            <a:endParaRPr lang="de-DE" sz="1200" dirty="0"/>
          </a:p>
        </p:txBody>
      </p:sp>
      <p:sp>
        <p:nvSpPr>
          <p:cNvPr id="23" name="Rechteck 2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6" name="Textfeld 25"/>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spTree>
    <p:extLst>
      <p:ext uri="{BB962C8B-B14F-4D97-AF65-F5344CB8AC3E}">
        <p14:creationId xmlns:p14="http://schemas.microsoft.com/office/powerpoint/2010/main" val="286298202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7993111" cy="173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1" y="2824371"/>
            <a:ext cx="3173548" cy="366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6531" y="4348773"/>
            <a:ext cx="4452975" cy="140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705" y="2824371"/>
            <a:ext cx="3914800" cy="121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2"/>
          <p:cNvCxnSpPr/>
          <p:nvPr/>
        </p:nvCxnSpPr>
        <p:spPr>
          <a:xfrm flipH="1">
            <a:off x="2411700" y="2420860"/>
            <a:ext cx="30244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 Verbindung 4"/>
          <p:cNvCxnSpPr/>
          <p:nvPr/>
        </p:nvCxnSpPr>
        <p:spPr>
          <a:xfrm flipH="1">
            <a:off x="2411700" y="2420860"/>
            <a:ext cx="1" cy="5040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a:off x="1115521" y="2924930"/>
            <a:ext cx="129618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3796531" y="5949351"/>
            <a:ext cx="4447980" cy="276999"/>
          </a:xfrm>
          <a:prstGeom prst="rect">
            <a:avLst/>
          </a:prstGeom>
          <a:solidFill>
            <a:srgbClr val="E4DCBA"/>
          </a:solidFill>
          <a:ln w="19050">
            <a:noFill/>
          </a:ln>
        </p:spPr>
        <p:txBody>
          <a:bodyPr wrap="square" rtlCol="0">
            <a:spAutoFit/>
          </a:bodyPr>
          <a:lstStyle/>
          <a:p>
            <a:pPr algn="ctr"/>
            <a:r>
              <a:rPr lang="de-DE" sz="1200" dirty="0" smtClean="0"/>
              <a:t>Analog die anderen Testpakete prüfen, Status pflegen</a:t>
            </a:r>
            <a:endParaRPr lang="de-DE" sz="1200" dirty="0"/>
          </a:p>
        </p:txBody>
      </p:sp>
      <p:pic>
        <p:nvPicPr>
          <p:cNvPr id="11" name="Grafik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231</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18" name="Textfeld 17"/>
          <p:cNvSpPr txBox="1"/>
          <p:nvPr/>
        </p:nvSpPr>
        <p:spPr>
          <a:xfrm>
            <a:off x="252000" y="540000"/>
            <a:ext cx="6757411" cy="338554"/>
          </a:xfrm>
          <a:prstGeom prst="rect">
            <a:avLst/>
          </a:prstGeom>
          <a:noFill/>
        </p:spPr>
        <p:txBody>
          <a:bodyPr wrap="square" rtlCol="0">
            <a:spAutoFit/>
          </a:bodyPr>
          <a:lstStyle/>
          <a:p>
            <a:r>
              <a:rPr lang="de-DE" sz="1600" b="1" dirty="0" smtClean="0"/>
              <a:t>Work Center - Tester Arbeitsvorrat - Testausführung</a:t>
            </a: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spTree>
    <p:extLst>
      <p:ext uri="{BB962C8B-B14F-4D97-AF65-F5344CB8AC3E}">
        <p14:creationId xmlns:p14="http://schemas.microsoft.com/office/powerpoint/2010/main" val="2464644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6444261" cy="338554"/>
          </a:xfrm>
          <a:prstGeom prst="rect">
            <a:avLst/>
          </a:prstGeom>
          <a:noFill/>
        </p:spPr>
        <p:txBody>
          <a:bodyPr wrap="square" rtlCol="0">
            <a:spAutoFit/>
          </a:bodyPr>
          <a:lstStyle/>
          <a:p>
            <a:r>
              <a:rPr lang="de-DE" sz="1600" b="1" dirty="0" smtClean="0"/>
              <a:t>Testpaketverwaltung - Auswertung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8601991" cy="496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232</a:t>
            </a:r>
            <a:endParaRPr lang="de-DE" sz="1200" dirty="0"/>
          </a:p>
        </p:txBody>
      </p:sp>
      <p:sp>
        <p:nvSpPr>
          <p:cNvPr id="10" name="Rechteck 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1" name="Textfeld 1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spTree>
    <p:extLst>
      <p:ext uri="{BB962C8B-B14F-4D97-AF65-F5344CB8AC3E}">
        <p14:creationId xmlns:p14="http://schemas.microsoft.com/office/powerpoint/2010/main" val="304932297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6084211" cy="338554"/>
          </a:xfrm>
          <a:prstGeom prst="rect">
            <a:avLst/>
          </a:prstGeom>
          <a:noFill/>
        </p:spPr>
        <p:txBody>
          <a:bodyPr wrap="square" rtlCol="0">
            <a:spAutoFit/>
          </a:bodyPr>
          <a:lstStyle/>
          <a:p>
            <a:r>
              <a:rPr lang="de-DE" sz="1600" b="1" dirty="0" smtClean="0"/>
              <a:t>Testpaketverwaltung - Statusanalyse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1" y="1170000"/>
            <a:ext cx="7344420" cy="532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Testfälle				Seite 233</a:t>
            </a:r>
            <a:endParaRPr lang="de-DE" sz="1200" dirty="0"/>
          </a:p>
        </p:txBody>
      </p:sp>
      <p:sp>
        <p:nvSpPr>
          <p:cNvPr id="10" name="Rechteck 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1" name="Textfeld 10"/>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Workcenter (Solman_Workcenter)</a:t>
            </a:r>
            <a:endParaRPr lang="de-DE" b="1" dirty="0" smtClean="0"/>
          </a:p>
        </p:txBody>
      </p:sp>
    </p:spTree>
    <p:extLst>
      <p:ext uri="{BB962C8B-B14F-4D97-AF65-F5344CB8AC3E}">
        <p14:creationId xmlns:p14="http://schemas.microsoft.com/office/powerpoint/2010/main" val="239592367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8154067" cy="338554"/>
          </a:xfrm>
          <a:prstGeom prst="rect">
            <a:avLst/>
          </a:prstGeom>
          <a:noFill/>
        </p:spPr>
        <p:txBody>
          <a:bodyPr wrap="square" rtlCol="0">
            <a:spAutoFit/>
          </a:bodyPr>
          <a:lstStyle/>
          <a:p>
            <a:r>
              <a:rPr lang="de-DE" sz="1600" b="1" dirty="0" smtClean="0"/>
              <a:t>Fehlende Organisationseinheiten nachpflegen </a:t>
            </a:r>
            <a:r>
              <a:rPr lang="de-DE" b="1" dirty="0" smtClean="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8093655" cy="537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2804750" y="2204830"/>
            <a:ext cx="50407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2742394" y="3933070"/>
            <a:ext cx="5602659" cy="6480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827480" y="3165657"/>
            <a:ext cx="1656231" cy="5040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Korrekturen			Seite 234</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6" name="Textfeld 15"/>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202203880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8072040" cy="297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221" y="4242085"/>
            <a:ext cx="5497825" cy="119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512769" y="2069300"/>
            <a:ext cx="648091" cy="3515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4139940" y="3114270"/>
            <a:ext cx="2592360" cy="10318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rade Verbindung 3"/>
          <p:cNvCxnSpPr/>
          <p:nvPr/>
        </p:nvCxnSpPr>
        <p:spPr>
          <a:xfrm>
            <a:off x="6588280" y="3501010"/>
            <a:ext cx="36005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6948331" y="3501010"/>
            <a:ext cx="0" cy="7201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1226575" y="5877341"/>
            <a:ext cx="6107851" cy="276999"/>
          </a:xfrm>
          <a:prstGeom prst="rect">
            <a:avLst/>
          </a:prstGeom>
          <a:solidFill>
            <a:srgbClr val="E4DCBA"/>
          </a:solidFill>
          <a:ln w="19050">
            <a:noFill/>
          </a:ln>
        </p:spPr>
        <p:txBody>
          <a:bodyPr wrap="square" rtlCol="0">
            <a:spAutoFit/>
          </a:bodyPr>
          <a:lstStyle/>
          <a:p>
            <a:pPr algn="ctr"/>
            <a:r>
              <a:rPr lang="de-DE" sz="1200" dirty="0" smtClean="0"/>
              <a:t>Analog die Konfigurationsdaten für Vertriebsbereich und Vertriebsweg pflegen</a:t>
            </a:r>
            <a:endParaRPr lang="de-DE" sz="1200" dirty="0"/>
          </a:p>
        </p:txBody>
      </p: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Korrekturen			Seite 235</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8" name="Textfeld 17"/>
          <p:cNvSpPr txBox="1"/>
          <p:nvPr/>
        </p:nvSpPr>
        <p:spPr>
          <a:xfrm>
            <a:off x="252000" y="540000"/>
            <a:ext cx="8154067" cy="338554"/>
          </a:xfrm>
          <a:prstGeom prst="rect">
            <a:avLst/>
          </a:prstGeom>
          <a:noFill/>
        </p:spPr>
        <p:txBody>
          <a:bodyPr wrap="square" rtlCol="0">
            <a:spAutoFit/>
          </a:bodyPr>
          <a:lstStyle/>
          <a:p>
            <a:r>
              <a:rPr lang="de-DE" sz="1600" b="1" dirty="0" smtClean="0"/>
              <a:t>Fehlende Organisationseinheiten nachpflegen - Auszug </a:t>
            </a:r>
            <a:r>
              <a:rPr lang="de-DE" b="1" dirty="0" smtClean="0"/>
              <a:t>    </a:t>
            </a:r>
          </a:p>
        </p:txBody>
      </p:sp>
      <p:sp>
        <p:nvSpPr>
          <p:cNvPr id="19" name="Textfeld 1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Konfiguration </a:t>
            </a:r>
            <a:r>
              <a:rPr lang="de-DE" sz="2400" b="1" dirty="0"/>
              <a:t>(</a:t>
            </a:r>
            <a:r>
              <a:rPr lang="de-DE" sz="2400" b="1" dirty="0" smtClean="0"/>
              <a:t>Solar02) </a:t>
            </a:r>
            <a:endParaRPr lang="de-DE" b="1" dirty="0"/>
          </a:p>
        </p:txBody>
      </p:sp>
    </p:spTree>
    <p:extLst>
      <p:ext uri="{BB962C8B-B14F-4D97-AF65-F5344CB8AC3E}">
        <p14:creationId xmlns:p14="http://schemas.microsoft.com/office/powerpoint/2010/main" val="11384723"/>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9165741" cy="338554"/>
          </a:xfrm>
          <a:prstGeom prst="rect">
            <a:avLst/>
          </a:prstGeom>
          <a:noFill/>
        </p:spPr>
        <p:txBody>
          <a:bodyPr wrap="square" rtlCol="0">
            <a:spAutoFit/>
          </a:bodyPr>
          <a:lstStyle/>
          <a:p>
            <a:r>
              <a:rPr lang="de-DE" sz="1600" b="1" dirty="0" smtClean="0"/>
              <a:t>Fehlende Konfigurationsdaten nachpflegen (SPRO) - Finanzwesen (neu) - Periodenverschiebung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882" y="1170000"/>
            <a:ext cx="3540311" cy="8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0375" y="2888606"/>
            <a:ext cx="3769063" cy="123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00" y="1170000"/>
            <a:ext cx="4215224" cy="165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01" y="2888607"/>
            <a:ext cx="4561355" cy="1674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481" y="4869201"/>
            <a:ext cx="2314679" cy="136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2506" y="4675321"/>
            <a:ext cx="2666932" cy="17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812954" y="4869200"/>
            <a:ext cx="1512209" cy="461665"/>
          </a:xfrm>
          <a:prstGeom prst="rect">
            <a:avLst/>
          </a:prstGeom>
          <a:solidFill>
            <a:srgbClr val="E4DCBA"/>
          </a:solidFill>
          <a:ln w="19050">
            <a:noFill/>
          </a:ln>
        </p:spPr>
        <p:txBody>
          <a:bodyPr wrap="square" rtlCol="0">
            <a:spAutoFit/>
          </a:bodyPr>
          <a:lstStyle/>
          <a:p>
            <a:r>
              <a:rPr lang="de-DE" sz="1200" dirty="0"/>
              <a:t>p</a:t>
            </a:r>
            <a:r>
              <a:rPr lang="de-DE" sz="1200" dirty="0" smtClean="0"/>
              <a:t>eriodischen Job einrichten</a:t>
            </a:r>
            <a:endParaRPr lang="de-DE" sz="1200" dirty="0"/>
          </a:p>
        </p:txBody>
      </p:sp>
      <p:cxnSp>
        <p:nvCxnSpPr>
          <p:cNvPr id="4" name="Gewinkelte Verbindung 3"/>
          <p:cNvCxnSpPr/>
          <p:nvPr/>
        </p:nvCxnSpPr>
        <p:spPr>
          <a:xfrm flipV="1">
            <a:off x="2571401" y="5087061"/>
            <a:ext cx="1127723" cy="1034570"/>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rade Verbindung mit Pfeil 5"/>
          <p:cNvCxnSpPr/>
          <p:nvPr/>
        </p:nvCxnSpPr>
        <p:spPr>
          <a:xfrm>
            <a:off x="5314883" y="5083895"/>
            <a:ext cx="75904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Korrekturen			Seite 236</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0" action="ppaction://hlinksldjump"/>
              </a:rPr>
              <a:t>Inhaltsverzeichnis</a:t>
            </a:r>
            <a:endParaRPr lang="de-DE" dirty="0">
              <a:solidFill>
                <a:schemeClr val="tx1"/>
              </a:solidFill>
            </a:endParaRPr>
          </a:p>
        </p:txBody>
      </p:sp>
      <p:sp>
        <p:nvSpPr>
          <p:cNvPr id="18" name="Textfeld 1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Konfiguration </a:t>
            </a:r>
            <a:r>
              <a:rPr lang="de-DE" sz="2400" b="1" dirty="0"/>
              <a:t>(</a:t>
            </a:r>
            <a:r>
              <a:rPr lang="de-DE" sz="2400" b="1" dirty="0" smtClean="0"/>
              <a:t>Solar02)</a:t>
            </a:r>
            <a:endParaRPr lang="de-DE" b="1" dirty="0"/>
          </a:p>
        </p:txBody>
      </p:sp>
    </p:spTree>
    <p:extLst>
      <p:ext uri="{BB962C8B-B14F-4D97-AF65-F5344CB8AC3E}">
        <p14:creationId xmlns:p14="http://schemas.microsoft.com/office/powerpoint/2010/main" val="231462222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1" y="540000"/>
            <a:ext cx="7200400" cy="338554"/>
          </a:xfrm>
          <a:prstGeom prst="rect">
            <a:avLst/>
          </a:prstGeom>
          <a:noFill/>
        </p:spPr>
        <p:txBody>
          <a:bodyPr wrap="square" rtlCol="0">
            <a:spAutoFit/>
          </a:bodyPr>
          <a:lstStyle/>
          <a:p>
            <a:r>
              <a:rPr lang="de-DE" sz="1600" b="1" dirty="0" smtClean="0"/>
              <a:t>Anlegen von Lernmaterial</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00" y="1170000"/>
            <a:ext cx="8540913" cy="36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077" y="4911195"/>
            <a:ext cx="3287087" cy="150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017" y="3160928"/>
            <a:ext cx="3162643" cy="238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172378" y="2096925"/>
            <a:ext cx="642135"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Ellipse 2"/>
          <p:cNvSpPr/>
          <p:nvPr/>
        </p:nvSpPr>
        <p:spPr>
          <a:xfrm>
            <a:off x="2388945" y="2420860"/>
            <a:ext cx="216031" cy="3710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mit Pfeil 4"/>
          <p:cNvCxnSpPr/>
          <p:nvPr/>
        </p:nvCxnSpPr>
        <p:spPr>
          <a:xfrm>
            <a:off x="2496960" y="2791945"/>
            <a:ext cx="0" cy="21192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7"/>
          <p:cNvCxnSpPr>
            <a:stCxn id="1030" idx="0"/>
          </p:cNvCxnSpPr>
          <p:nvPr/>
        </p:nvCxnSpPr>
        <p:spPr>
          <a:xfrm flipV="1">
            <a:off x="2892621" y="3713207"/>
            <a:ext cx="1" cy="11979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2892622" y="3713207"/>
            <a:ext cx="211723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2987780" y="3487295"/>
            <a:ext cx="2117237" cy="246221"/>
          </a:xfrm>
          <a:prstGeom prst="rect">
            <a:avLst/>
          </a:prstGeom>
          <a:noFill/>
        </p:spPr>
        <p:txBody>
          <a:bodyPr wrap="square" rtlCol="0">
            <a:spAutoFit/>
          </a:bodyPr>
          <a:lstStyle/>
          <a:p>
            <a:r>
              <a:rPr lang="de-DE" sz="1000" dirty="0" smtClean="0"/>
              <a:t>Präsentation des Lernmaterials</a:t>
            </a:r>
            <a:endParaRPr lang="de-DE" sz="1000" dirty="0"/>
          </a:p>
        </p:txBody>
      </p:sp>
      <p:sp>
        <p:nvSpPr>
          <p:cNvPr id="4" name="Textfeld 3"/>
          <p:cNvSpPr txBox="1"/>
          <p:nvPr/>
        </p:nvSpPr>
        <p:spPr>
          <a:xfrm>
            <a:off x="5105017" y="5661310"/>
            <a:ext cx="3283513" cy="461665"/>
          </a:xfrm>
          <a:prstGeom prst="rect">
            <a:avLst/>
          </a:prstGeom>
          <a:solidFill>
            <a:srgbClr val="E4DCBA"/>
          </a:solidFill>
          <a:ln w="19050">
            <a:noFill/>
          </a:ln>
        </p:spPr>
        <p:txBody>
          <a:bodyPr wrap="square" rtlCol="0">
            <a:spAutoFit/>
          </a:bodyPr>
          <a:lstStyle/>
          <a:p>
            <a:r>
              <a:rPr lang="de-DE" sz="1200" dirty="0" smtClean="0"/>
              <a:t>Die nachfolgenden Seiten entsprechen gleichzeitig dem angelegtem Lernmaterial</a:t>
            </a:r>
            <a:endParaRPr lang="de-DE" sz="1200"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237</a:t>
            </a:r>
            <a:endParaRPr lang="de-DE" sz="1200" dirty="0"/>
          </a:p>
        </p:txBody>
      </p: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58288285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06259" y="1124680"/>
            <a:ext cx="8713211" cy="738664"/>
          </a:xfrm>
          <a:prstGeom prst="rect">
            <a:avLst/>
          </a:prstGeom>
          <a:noFill/>
        </p:spPr>
        <p:txBody>
          <a:bodyPr wrap="square" rtlCol="0">
            <a:spAutoFit/>
          </a:bodyPr>
          <a:lstStyle/>
          <a:p>
            <a:r>
              <a:rPr lang="de-DE" b="1" dirty="0" smtClean="0"/>
              <a:t>1. Das Werk Chemnitz benötigt bis zum 18.11.2015 		5 Stück Industrieroboter Montage  UH-FR1 für</a:t>
            </a:r>
          </a:p>
          <a:p>
            <a:r>
              <a:rPr lang="de-DE" b="1" dirty="0"/>
              <a:t>	</a:t>
            </a:r>
            <a:r>
              <a:rPr lang="de-DE" b="1" dirty="0" smtClean="0"/>
              <a:t>						Messeausstellungen – Lagerfertigung </a:t>
            </a:r>
          </a:p>
          <a:p>
            <a:r>
              <a:rPr lang="de-DE" b="1" dirty="0"/>
              <a:t> </a:t>
            </a:r>
            <a:r>
              <a:rPr lang="de-DE" b="1" dirty="0" smtClean="0"/>
              <a:t>                                                                                                                        Strategie 40 - VSF</a:t>
            </a:r>
            <a:endParaRPr lang="de-DE" b="1" dirty="0"/>
          </a:p>
        </p:txBody>
      </p:sp>
      <p:sp>
        <p:nvSpPr>
          <p:cNvPr id="3" name="Textfeld 2"/>
          <p:cNvSpPr txBox="1"/>
          <p:nvPr/>
        </p:nvSpPr>
        <p:spPr>
          <a:xfrm>
            <a:off x="206261" y="1984277"/>
            <a:ext cx="3888540" cy="954107"/>
          </a:xfrm>
          <a:prstGeom prst="rect">
            <a:avLst/>
          </a:prstGeom>
          <a:noFill/>
        </p:spPr>
        <p:txBody>
          <a:bodyPr wrap="square" rtlCol="0">
            <a:spAutoFit/>
          </a:bodyPr>
          <a:lstStyle/>
          <a:p>
            <a:r>
              <a:rPr lang="de-DE" b="1" dirty="0"/>
              <a:t>2. Das Werk Chemnitz hat von dem Toyota </a:t>
            </a:r>
            <a:r>
              <a:rPr lang="de-DE" b="1" dirty="0" smtClean="0"/>
              <a:t>Werk</a:t>
            </a:r>
          </a:p>
          <a:p>
            <a:r>
              <a:rPr lang="de-DE" b="1" dirty="0"/>
              <a:t> </a:t>
            </a:r>
            <a:r>
              <a:rPr lang="de-DE" b="1" dirty="0" smtClean="0"/>
              <a:t>   Eisenach einen Auftrag über 600 Stück </a:t>
            </a:r>
          </a:p>
          <a:p>
            <a:r>
              <a:rPr lang="de-DE" b="1" dirty="0"/>
              <a:t> </a:t>
            </a:r>
            <a:r>
              <a:rPr lang="de-DE" b="1" dirty="0" smtClean="0"/>
              <a:t>   Industrieroboter Montage erhalten. Monatliche</a:t>
            </a:r>
          </a:p>
          <a:p>
            <a:r>
              <a:rPr lang="de-DE" b="1" dirty="0"/>
              <a:t> </a:t>
            </a:r>
            <a:r>
              <a:rPr lang="de-DE" b="1" dirty="0" smtClean="0"/>
              <a:t>   Lieferung ab 02.01.2016 </a:t>
            </a:r>
            <a:endParaRPr lang="de-DE" b="1" dirty="0"/>
          </a:p>
        </p:txBody>
      </p:sp>
      <p:sp>
        <p:nvSpPr>
          <p:cNvPr id="4" name="Textfeld 3"/>
          <p:cNvSpPr txBox="1"/>
          <p:nvPr/>
        </p:nvSpPr>
        <p:spPr>
          <a:xfrm>
            <a:off x="4928207" y="1959528"/>
            <a:ext cx="3704347" cy="738664"/>
          </a:xfrm>
          <a:prstGeom prst="rect">
            <a:avLst/>
          </a:prstGeom>
          <a:noFill/>
        </p:spPr>
        <p:txBody>
          <a:bodyPr wrap="none" rtlCol="0">
            <a:spAutoFit/>
          </a:bodyPr>
          <a:lstStyle/>
          <a:p>
            <a:r>
              <a:rPr lang="de-DE" b="1" dirty="0" smtClean="0"/>
              <a:t>  25 Stück monatlich Industrieroboter Montage </a:t>
            </a:r>
          </a:p>
          <a:p>
            <a:r>
              <a:rPr lang="de-DE" b="1" dirty="0"/>
              <a:t> </a:t>
            </a:r>
            <a:r>
              <a:rPr lang="de-DE" b="1" dirty="0" smtClean="0"/>
              <a:t> UH-FR1 - Kundenauftrag</a:t>
            </a:r>
          </a:p>
          <a:p>
            <a:r>
              <a:rPr lang="de-DE" b="1" dirty="0"/>
              <a:t> </a:t>
            </a:r>
            <a:r>
              <a:rPr lang="de-DE" b="1" dirty="0" smtClean="0"/>
              <a:t> Strategie 20 - KE keine Verrechnung</a:t>
            </a:r>
            <a:endParaRPr lang="de-DE" b="1" dirty="0"/>
          </a:p>
        </p:txBody>
      </p:sp>
      <p:sp>
        <p:nvSpPr>
          <p:cNvPr id="5" name="Textfeld 4"/>
          <p:cNvSpPr txBox="1"/>
          <p:nvPr/>
        </p:nvSpPr>
        <p:spPr>
          <a:xfrm>
            <a:off x="222996" y="3169326"/>
            <a:ext cx="3623505" cy="1600438"/>
          </a:xfrm>
          <a:prstGeom prst="rect">
            <a:avLst/>
          </a:prstGeom>
          <a:noFill/>
        </p:spPr>
        <p:txBody>
          <a:bodyPr wrap="square" rtlCol="0">
            <a:spAutoFit/>
          </a:bodyPr>
          <a:lstStyle/>
          <a:p>
            <a:r>
              <a:rPr lang="de-DE" b="1" dirty="0" smtClean="0"/>
              <a:t>3. Das Werk Chemnitz erwartet ab 2016  durch</a:t>
            </a:r>
          </a:p>
          <a:p>
            <a:r>
              <a:rPr lang="de-DE" b="1" dirty="0"/>
              <a:t> </a:t>
            </a:r>
            <a:r>
              <a:rPr lang="de-DE" b="1" dirty="0" smtClean="0"/>
              <a:t>   Messeauftritte und andere Marketingmaß-</a:t>
            </a:r>
          </a:p>
          <a:p>
            <a:r>
              <a:rPr lang="de-DE" b="1" dirty="0"/>
              <a:t> </a:t>
            </a:r>
            <a:r>
              <a:rPr lang="de-DE" b="1" dirty="0" smtClean="0"/>
              <a:t>   nahmen  weitere  Kundenbestellungen. Um </a:t>
            </a:r>
          </a:p>
          <a:p>
            <a:r>
              <a:rPr lang="de-DE" b="1" dirty="0"/>
              <a:t> </a:t>
            </a:r>
            <a:r>
              <a:rPr lang="de-DE" b="1" dirty="0" smtClean="0"/>
              <a:t>   schneller auf Kundenwünsche reagieren zu</a:t>
            </a:r>
          </a:p>
          <a:p>
            <a:r>
              <a:rPr lang="de-DE" b="1" dirty="0"/>
              <a:t> </a:t>
            </a:r>
            <a:r>
              <a:rPr lang="de-DE" b="1" dirty="0" smtClean="0"/>
              <a:t>   können, werden monatlich 10 Stück </a:t>
            </a:r>
            <a:r>
              <a:rPr lang="de-DE" b="1" dirty="0"/>
              <a:t> </a:t>
            </a:r>
            <a:r>
              <a:rPr lang="de-DE" b="1" dirty="0" smtClean="0"/>
              <a:t>  </a:t>
            </a:r>
          </a:p>
          <a:p>
            <a:r>
              <a:rPr lang="de-DE" b="1" dirty="0"/>
              <a:t> </a:t>
            </a:r>
            <a:r>
              <a:rPr lang="de-DE" b="1" dirty="0" smtClean="0"/>
              <a:t>   Industrieroboter auf Baugruppenebene</a:t>
            </a:r>
          </a:p>
          <a:p>
            <a:r>
              <a:rPr lang="de-DE" b="1" dirty="0"/>
              <a:t> </a:t>
            </a:r>
            <a:r>
              <a:rPr lang="de-DE" b="1" dirty="0" smtClean="0"/>
              <a:t>   gefertigt.</a:t>
            </a:r>
            <a:endParaRPr lang="de-DE" b="1" dirty="0"/>
          </a:p>
        </p:txBody>
      </p:sp>
      <p:sp>
        <p:nvSpPr>
          <p:cNvPr id="6" name="Textfeld 5"/>
          <p:cNvSpPr txBox="1"/>
          <p:nvPr/>
        </p:nvSpPr>
        <p:spPr>
          <a:xfrm>
            <a:off x="5030929" y="3169325"/>
            <a:ext cx="3384471" cy="954107"/>
          </a:xfrm>
          <a:prstGeom prst="rect">
            <a:avLst/>
          </a:prstGeom>
          <a:noFill/>
        </p:spPr>
        <p:txBody>
          <a:bodyPr wrap="square" rtlCol="0">
            <a:spAutoFit/>
          </a:bodyPr>
          <a:lstStyle/>
          <a:p>
            <a:r>
              <a:rPr lang="de-DE" b="1" dirty="0" smtClean="0"/>
              <a:t>10 Stück monatlich Industrieroboter </a:t>
            </a:r>
          </a:p>
          <a:p>
            <a:r>
              <a:rPr lang="de-DE" b="1" dirty="0" smtClean="0"/>
              <a:t>UH-FR1 - Vorplanung ohne Endmontage</a:t>
            </a:r>
          </a:p>
          <a:p>
            <a:r>
              <a:rPr lang="de-DE" b="1" dirty="0" smtClean="0"/>
              <a:t>Strategie 50 - VSE mit Verrechnung zu neu eingehenden Kundenaufträgen</a:t>
            </a:r>
            <a:endParaRPr lang="de-DE" b="1" dirty="0"/>
          </a:p>
        </p:txBody>
      </p:sp>
      <p:sp>
        <p:nvSpPr>
          <p:cNvPr id="7" name="Textfeld 6"/>
          <p:cNvSpPr txBox="1"/>
          <p:nvPr/>
        </p:nvSpPr>
        <p:spPr>
          <a:xfrm>
            <a:off x="483115" y="5805330"/>
            <a:ext cx="8159500" cy="461665"/>
          </a:xfrm>
          <a:prstGeom prst="rect">
            <a:avLst/>
          </a:prstGeom>
          <a:solidFill>
            <a:srgbClr val="E4DCBA"/>
          </a:solidFill>
          <a:ln w="19050">
            <a:noFill/>
          </a:ln>
        </p:spPr>
        <p:txBody>
          <a:bodyPr wrap="square" rtlCol="0">
            <a:spAutoFit/>
          </a:bodyPr>
          <a:lstStyle/>
          <a:p>
            <a:r>
              <a:rPr lang="de-DE" sz="1200" b="1" dirty="0" smtClean="0"/>
              <a:t>Die Programmplanung kann auch simultan an Hand eines Szenarios aus der Langfristplanung durchgeführt werden. Ich verzichte in diesem Beispiel darauf</a:t>
            </a:r>
            <a:r>
              <a:rPr lang="de-DE" sz="1200" dirty="0" smtClean="0"/>
              <a:t>.</a:t>
            </a:r>
            <a:endParaRPr lang="de-DE" sz="1200"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238</a:t>
            </a:r>
            <a:endParaRPr lang="de-DE" sz="1200" dirty="0"/>
          </a:p>
        </p:txBody>
      </p:sp>
      <p:sp>
        <p:nvSpPr>
          <p:cNvPr id="14" name="Textfeld 13"/>
          <p:cNvSpPr txBox="1"/>
          <p:nvPr/>
        </p:nvSpPr>
        <p:spPr>
          <a:xfrm>
            <a:off x="226016" y="4922189"/>
            <a:ext cx="3623506" cy="307777"/>
          </a:xfrm>
          <a:prstGeom prst="rect">
            <a:avLst/>
          </a:prstGeom>
          <a:noFill/>
        </p:spPr>
        <p:txBody>
          <a:bodyPr wrap="square" rtlCol="0">
            <a:spAutoFit/>
          </a:bodyPr>
          <a:lstStyle/>
          <a:p>
            <a:r>
              <a:rPr lang="de-DE" b="1" dirty="0" smtClean="0"/>
              <a:t>4. Verschiedene neue Kundenaufträge</a:t>
            </a:r>
            <a:endParaRPr lang="de-DE" b="1" dirty="0"/>
          </a:p>
        </p:txBody>
      </p:sp>
      <p:sp>
        <p:nvSpPr>
          <p:cNvPr id="16" name="Textfeld 15"/>
          <p:cNvSpPr txBox="1"/>
          <p:nvPr/>
        </p:nvSpPr>
        <p:spPr>
          <a:xfrm>
            <a:off x="4998944" y="4922189"/>
            <a:ext cx="3239814" cy="738664"/>
          </a:xfrm>
          <a:prstGeom prst="rect">
            <a:avLst/>
          </a:prstGeom>
          <a:noFill/>
        </p:spPr>
        <p:txBody>
          <a:bodyPr wrap="square" rtlCol="0">
            <a:spAutoFit/>
          </a:bodyPr>
          <a:lstStyle/>
          <a:p>
            <a:r>
              <a:rPr lang="de-DE" b="1" dirty="0" smtClean="0"/>
              <a:t> 7 Stück zum 10.02.2016</a:t>
            </a:r>
          </a:p>
          <a:p>
            <a:r>
              <a:rPr lang="de-DE" b="1" dirty="0" smtClean="0"/>
              <a:t> 15 Stück zum 15.03.2016</a:t>
            </a:r>
          </a:p>
          <a:p>
            <a:r>
              <a:rPr lang="de-DE" b="1" dirty="0" smtClean="0"/>
              <a:t> Strategie 50 - KEV</a:t>
            </a:r>
            <a:endParaRPr lang="de-DE" b="1"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15" name="Rechteck 14"/>
          <p:cNvSpPr/>
          <p:nvPr/>
        </p:nvSpPr>
        <p:spPr>
          <a:xfrm>
            <a:off x="252000" y="540000"/>
            <a:ext cx="1011239" cy="338554"/>
          </a:xfrm>
          <a:prstGeom prst="rect">
            <a:avLst/>
          </a:prstGeom>
        </p:spPr>
        <p:txBody>
          <a:bodyPr wrap="none">
            <a:spAutoFit/>
          </a:bodyPr>
          <a:lstStyle/>
          <a:p>
            <a:r>
              <a:rPr lang="de-DE" sz="1600" b="1" dirty="0"/>
              <a:t>Szenario: </a:t>
            </a:r>
          </a:p>
        </p:txBody>
      </p:sp>
    </p:spTree>
    <p:extLst>
      <p:ext uri="{BB962C8B-B14F-4D97-AF65-F5344CB8AC3E}">
        <p14:creationId xmlns:p14="http://schemas.microsoft.com/office/powerpoint/2010/main" val="392909896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7452401" cy="338554"/>
          </a:xfrm>
          <a:prstGeom prst="rect">
            <a:avLst/>
          </a:prstGeom>
          <a:noFill/>
        </p:spPr>
        <p:txBody>
          <a:bodyPr wrap="square" rtlCol="0">
            <a:spAutoFit/>
          </a:bodyPr>
          <a:lstStyle/>
          <a:p>
            <a:r>
              <a:rPr lang="de-DE" sz="1600" b="1" dirty="0" smtClean="0"/>
              <a:t>verwendete Transaktionen</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239</a:t>
            </a:r>
            <a:endParaRPr lang="de-DE" sz="1200" dirty="0"/>
          </a:p>
        </p:txBody>
      </p:sp>
      <p:sp>
        <p:nvSpPr>
          <p:cNvPr id="14" name="Textfeld 13"/>
          <p:cNvSpPr txBox="1"/>
          <p:nvPr/>
        </p:nvSpPr>
        <p:spPr>
          <a:xfrm>
            <a:off x="6084210" y="1085355"/>
            <a:ext cx="2088290"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VA01 - Kundenauftrag</a:t>
            </a:r>
            <a:endParaRPr lang="de-DE" dirty="0"/>
          </a:p>
        </p:txBody>
      </p:sp>
      <p:sp>
        <p:nvSpPr>
          <p:cNvPr id="15" name="Textfeld 14"/>
          <p:cNvSpPr txBox="1"/>
          <p:nvPr/>
        </p:nvSpPr>
        <p:spPr>
          <a:xfrm>
            <a:off x="5139425" y="1391745"/>
            <a:ext cx="3889176" cy="276999"/>
          </a:xfrm>
          <a:prstGeom prst="rect">
            <a:avLst/>
          </a:prstGeom>
          <a:solidFill>
            <a:schemeClr val="accent5">
              <a:lumMod val="20000"/>
              <a:lumOff val="80000"/>
            </a:schemeClr>
          </a:solidFill>
          <a:ln w="19050">
            <a:solidFill>
              <a:srgbClr val="FF0000"/>
            </a:solidFill>
          </a:ln>
        </p:spPr>
        <p:txBody>
          <a:bodyPr wrap="square" rtlCol="0">
            <a:spAutoFit/>
          </a:bodyPr>
          <a:lstStyle/>
          <a:p>
            <a:r>
              <a:rPr lang="de-DE" sz="1200" dirty="0" smtClean="0"/>
              <a:t>600 Stück monatliche Einteilung 25 Stück – Strategie 20 - KE</a:t>
            </a:r>
            <a:endParaRPr lang="de-DE" sz="1200" dirty="0"/>
          </a:p>
        </p:txBody>
      </p:sp>
      <p:sp>
        <p:nvSpPr>
          <p:cNvPr id="16" name="Textfeld 15"/>
          <p:cNvSpPr txBox="1"/>
          <p:nvPr/>
        </p:nvSpPr>
        <p:spPr>
          <a:xfrm>
            <a:off x="722331" y="1085356"/>
            <a:ext cx="2088290"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MD61 - Planprimärbedarf</a:t>
            </a:r>
            <a:endParaRPr lang="de-DE" dirty="0"/>
          </a:p>
        </p:txBody>
      </p:sp>
      <p:sp>
        <p:nvSpPr>
          <p:cNvPr id="17" name="Textfeld 16"/>
          <p:cNvSpPr txBox="1"/>
          <p:nvPr/>
        </p:nvSpPr>
        <p:spPr>
          <a:xfrm>
            <a:off x="176295" y="1393133"/>
            <a:ext cx="3083429" cy="276999"/>
          </a:xfrm>
          <a:prstGeom prst="rect">
            <a:avLst/>
          </a:prstGeom>
          <a:solidFill>
            <a:schemeClr val="accent5">
              <a:lumMod val="20000"/>
              <a:lumOff val="80000"/>
            </a:schemeClr>
          </a:solidFill>
          <a:ln w="19050">
            <a:solidFill>
              <a:srgbClr val="FF0000"/>
            </a:solidFill>
          </a:ln>
        </p:spPr>
        <p:txBody>
          <a:bodyPr wrap="square" rtlCol="0">
            <a:spAutoFit/>
          </a:bodyPr>
          <a:lstStyle/>
          <a:p>
            <a:r>
              <a:rPr lang="de-DE" sz="1200" dirty="0" smtClean="0"/>
              <a:t>5 Stück – Messelager Strategie 40 - VSF</a:t>
            </a:r>
            <a:endParaRPr lang="de-DE" sz="1200" dirty="0"/>
          </a:p>
        </p:txBody>
      </p:sp>
      <p:sp>
        <p:nvSpPr>
          <p:cNvPr id="19" name="Textfeld 18"/>
          <p:cNvSpPr txBox="1"/>
          <p:nvPr/>
        </p:nvSpPr>
        <p:spPr>
          <a:xfrm>
            <a:off x="3754800" y="1576720"/>
            <a:ext cx="917535"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MD02</a:t>
            </a:r>
            <a:endParaRPr lang="de-DE" dirty="0"/>
          </a:p>
        </p:txBody>
      </p:sp>
      <p:sp>
        <p:nvSpPr>
          <p:cNvPr id="21" name="Textfeld 20"/>
          <p:cNvSpPr txBox="1"/>
          <p:nvPr/>
        </p:nvSpPr>
        <p:spPr>
          <a:xfrm>
            <a:off x="3755393" y="2145650"/>
            <a:ext cx="916942"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MD04</a:t>
            </a:r>
            <a:endParaRPr lang="de-DE" dirty="0"/>
          </a:p>
        </p:txBody>
      </p:sp>
      <p:sp>
        <p:nvSpPr>
          <p:cNvPr id="23" name="Textfeld 22"/>
          <p:cNvSpPr txBox="1"/>
          <p:nvPr/>
        </p:nvSpPr>
        <p:spPr>
          <a:xfrm>
            <a:off x="6732301" y="3559437"/>
            <a:ext cx="1187528"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CO41 </a:t>
            </a:r>
            <a:endParaRPr lang="de-DE" dirty="0"/>
          </a:p>
        </p:txBody>
      </p:sp>
      <p:sp>
        <p:nvSpPr>
          <p:cNvPr id="24" name="Textfeld 23"/>
          <p:cNvSpPr txBox="1"/>
          <p:nvPr/>
        </p:nvSpPr>
        <p:spPr>
          <a:xfrm>
            <a:off x="6732300" y="3867214"/>
            <a:ext cx="1187529"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MD15</a:t>
            </a:r>
            <a:endParaRPr lang="de-DE" dirty="0"/>
          </a:p>
        </p:txBody>
      </p:sp>
      <p:sp>
        <p:nvSpPr>
          <p:cNvPr id="20" name="Textfeld 19"/>
          <p:cNvSpPr txBox="1"/>
          <p:nvPr/>
        </p:nvSpPr>
        <p:spPr>
          <a:xfrm>
            <a:off x="176293" y="1653665"/>
            <a:ext cx="3083429" cy="461665"/>
          </a:xfrm>
          <a:prstGeom prst="rect">
            <a:avLst/>
          </a:prstGeom>
          <a:solidFill>
            <a:schemeClr val="accent5">
              <a:lumMod val="20000"/>
              <a:lumOff val="80000"/>
            </a:schemeClr>
          </a:solidFill>
          <a:ln w="19050">
            <a:solidFill>
              <a:srgbClr val="FF0000"/>
            </a:solidFill>
          </a:ln>
        </p:spPr>
        <p:txBody>
          <a:bodyPr wrap="square" rtlCol="0">
            <a:spAutoFit/>
          </a:bodyPr>
          <a:lstStyle/>
          <a:p>
            <a:r>
              <a:rPr lang="de-DE" sz="1200" dirty="0" smtClean="0"/>
              <a:t>240 Stück monatliche Einteilung 10 Stück </a:t>
            </a:r>
          </a:p>
          <a:p>
            <a:r>
              <a:rPr lang="de-DE" sz="1200" dirty="0" smtClean="0"/>
              <a:t>Strategie 50 - VSE</a:t>
            </a:r>
            <a:endParaRPr lang="de-DE" sz="1200" dirty="0"/>
          </a:p>
        </p:txBody>
      </p:sp>
      <p:sp>
        <p:nvSpPr>
          <p:cNvPr id="3" name="Textfeld 2"/>
          <p:cNvSpPr txBox="1"/>
          <p:nvPr/>
        </p:nvSpPr>
        <p:spPr>
          <a:xfrm>
            <a:off x="5139425" y="1670132"/>
            <a:ext cx="3889176" cy="276999"/>
          </a:xfrm>
          <a:prstGeom prst="rect">
            <a:avLst/>
          </a:prstGeom>
          <a:solidFill>
            <a:schemeClr val="accent5">
              <a:lumMod val="20000"/>
              <a:lumOff val="80000"/>
            </a:schemeClr>
          </a:solidFill>
          <a:ln w="19050">
            <a:solidFill>
              <a:srgbClr val="FF0000"/>
            </a:solidFill>
          </a:ln>
        </p:spPr>
        <p:txBody>
          <a:bodyPr wrap="square" rtlCol="0">
            <a:spAutoFit/>
          </a:bodyPr>
          <a:lstStyle/>
          <a:p>
            <a:r>
              <a:rPr lang="de-DE" sz="1200" dirty="0" smtClean="0"/>
              <a:t>7 Stück und 15 Stück – Strategie 50 - KEV</a:t>
            </a:r>
            <a:endParaRPr lang="de-DE" sz="1200" dirty="0"/>
          </a:p>
        </p:txBody>
      </p:sp>
      <p:sp>
        <p:nvSpPr>
          <p:cNvPr id="4" name="Textfeld 3"/>
          <p:cNvSpPr txBox="1"/>
          <p:nvPr/>
        </p:nvSpPr>
        <p:spPr>
          <a:xfrm>
            <a:off x="5976195" y="2617989"/>
            <a:ext cx="2304320" cy="307777"/>
          </a:xfrm>
          <a:prstGeom prst="rect">
            <a:avLst/>
          </a:prstGeom>
          <a:solidFill>
            <a:schemeClr val="accent6">
              <a:lumMod val="60000"/>
              <a:lumOff val="40000"/>
            </a:schemeClr>
          </a:solidFill>
          <a:ln w="19050">
            <a:solidFill>
              <a:srgbClr val="FF0000"/>
            </a:solidFill>
          </a:ln>
        </p:spPr>
        <p:txBody>
          <a:bodyPr wrap="square" rtlCol="0">
            <a:spAutoFit/>
          </a:bodyPr>
          <a:lstStyle/>
          <a:p>
            <a:r>
              <a:rPr lang="de-DE" dirty="0"/>
              <a:t>p</a:t>
            </a:r>
            <a:r>
              <a:rPr lang="de-DE" dirty="0" smtClean="0"/>
              <a:t>langesteuerte Disposition</a:t>
            </a:r>
            <a:endParaRPr lang="de-DE" dirty="0"/>
          </a:p>
        </p:txBody>
      </p:sp>
      <p:sp>
        <p:nvSpPr>
          <p:cNvPr id="26" name="Textfeld 25"/>
          <p:cNvSpPr txBox="1"/>
          <p:nvPr/>
        </p:nvSpPr>
        <p:spPr>
          <a:xfrm>
            <a:off x="434291" y="2605784"/>
            <a:ext cx="2664370" cy="307777"/>
          </a:xfrm>
          <a:prstGeom prst="rect">
            <a:avLst/>
          </a:prstGeom>
          <a:solidFill>
            <a:schemeClr val="accent6">
              <a:lumMod val="60000"/>
              <a:lumOff val="40000"/>
            </a:schemeClr>
          </a:solidFill>
          <a:ln w="19050">
            <a:solidFill>
              <a:srgbClr val="FF0000"/>
            </a:solidFill>
          </a:ln>
        </p:spPr>
        <p:txBody>
          <a:bodyPr wrap="square" rtlCol="0">
            <a:spAutoFit/>
          </a:bodyPr>
          <a:lstStyle/>
          <a:p>
            <a:r>
              <a:rPr lang="de-DE" dirty="0" smtClean="0"/>
              <a:t>verbrauchsgesteuerte Disposition</a:t>
            </a:r>
            <a:endParaRPr lang="de-DE" dirty="0"/>
          </a:p>
        </p:txBody>
      </p:sp>
      <p:sp>
        <p:nvSpPr>
          <p:cNvPr id="27" name="Textfeld 26"/>
          <p:cNvSpPr txBox="1"/>
          <p:nvPr/>
        </p:nvSpPr>
        <p:spPr>
          <a:xfrm>
            <a:off x="6732299" y="4174991"/>
            <a:ext cx="1187530"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ME57</a:t>
            </a:r>
            <a:endParaRPr lang="de-DE" dirty="0"/>
          </a:p>
        </p:txBody>
      </p:sp>
      <p:sp>
        <p:nvSpPr>
          <p:cNvPr id="28" name="Textfeld 27"/>
          <p:cNvSpPr txBox="1"/>
          <p:nvPr/>
        </p:nvSpPr>
        <p:spPr>
          <a:xfrm>
            <a:off x="6732301" y="4482768"/>
            <a:ext cx="1187528"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MIGO</a:t>
            </a:r>
            <a:endParaRPr lang="de-DE" dirty="0"/>
          </a:p>
        </p:txBody>
      </p:sp>
      <p:sp>
        <p:nvSpPr>
          <p:cNvPr id="29" name="Textfeld 28"/>
          <p:cNvSpPr txBox="1"/>
          <p:nvPr/>
        </p:nvSpPr>
        <p:spPr>
          <a:xfrm>
            <a:off x="6732300" y="4790867"/>
            <a:ext cx="1187529"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CO27</a:t>
            </a:r>
            <a:endParaRPr lang="de-DE" dirty="0"/>
          </a:p>
        </p:txBody>
      </p:sp>
      <p:sp>
        <p:nvSpPr>
          <p:cNvPr id="30" name="Textfeld 29"/>
          <p:cNvSpPr txBox="1"/>
          <p:nvPr/>
        </p:nvSpPr>
        <p:spPr>
          <a:xfrm>
            <a:off x="6732299" y="5098644"/>
            <a:ext cx="1187529"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COHV</a:t>
            </a:r>
            <a:endParaRPr lang="de-DE" dirty="0"/>
          </a:p>
        </p:txBody>
      </p:sp>
      <p:sp>
        <p:nvSpPr>
          <p:cNvPr id="31" name="Textfeld 30"/>
          <p:cNvSpPr txBox="1"/>
          <p:nvPr/>
        </p:nvSpPr>
        <p:spPr>
          <a:xfrm>
            <a:off x="6732299" y="5406421"/>
            <a:ext cx="1187530"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CO15, CO1F</a:t>
            </a:r>
            <a:endParaRPr lang="de-DE" dirty="0"/>
          </a:p>
        </p:txBody>
      </p:sp>
      <p:sp>
        <p:nvSpPr>
          <p:cNvPr id="35" name="Textfeld 34"/>
          <p:cNvSpPr txBox="1"/>
          <p:nvPr/>
        </p:nvSpPr>
        <p:spPr>
          <a:xfrm>
            <a:off x="6732301" y="5714198"/>
            <a:ext cx="1187527"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CO01/02</a:t>
            </a:r>
            <a:endParaRPr lang="de-DE" dirty="0"/>
          </a:p>
        </p:txBody>
      </p:sp>
      <p:sp>
        <p:nvSpPr>
          <p:cNvPr id="37" name="Textfeld 36"/>
          <p:cNvSpPr txBox="1"/>
          <p:nvPr/>
        </p:nvSpPr>
        <p:spPr>
          <a:xfrm>
            <a:off x="6732294" y="6021975"/>
            <a:ext cx="1187534"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MB1B</a:t>
            </a:r>
            <a:endParaRPr lang="de-DE" dirty="0"/>
          </a:p>
        </p:txBody>
      </p:sp>
      <p:sp>
        <p:nvSpPr>
          <p:cNvPr id="39" name="Textfeld 38"/>
          <p:cNvSpPr txBox="1"/>
          <p:nvPr/>
        </p:nvSpPr>
        <p:spPr>
          <a:xfrm>
            <a:off x="1259540" y="3559437"/>
            <a:ext cx="916938"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ME41 </a:t>
            </a:r>
            <a:endParaRPr lang="de-DE" dirty="0"/>
          </a:p>
        </p:txBody>
      </p:sp>
      <p:sp>
        <p:nvSpPr>
          <p:cNvPr id="40" name="Textfeld 39"/>
          <p:cNvSpPr txBox="1"/>
          <p:nvPr/>
        </p:nvSpPr>
        <p:spPr>
          <a:xfrm>
            <a:off x="1259539" y="3863135"/>
            <a:ext cx="916939"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ME47</a:t>
            </a:r>
            <a:endParaRPr lang="de-DE" dirty="0"/>
          </a:p>
        </p:txBody>
      </p:sp>
      <p:sp>
        <p:nvSpPr>
          <p:cNvPr id="41" name="Textfeld 40"/>
          <p:cNvSpPr txBox="1"/>
          <p:nvPr/>
        </p:nvSpPr>
        <p:spPr>
          <a:xfrm>
            <a:off x="1259538" y="4170912"/>
            <a:ext cx="916941"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ME49</a:t>
            </a:r>
            <a:endParaRPr lang="de-DE" dirty="0"/>
          </a:p>
        </p:txBody>
      </p:sp>
      <p:sp>
        <p:nvSpPr>
          <p:cNvPr id="42" name="Textfeld 41"/>
          <p:cNvSpPr txBox="1"/>
          <p:nvPr/>
        </p:nvSpPr>
        <p:spPr>
          <a:xfrm>
            <a:off x="1259540" y="4478689"/>
            <a:ext cx="916940"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ME21N</a:t>
            </a:r>
            <a:endParaRPr lang="de-DE" dirty="0"/>
          </a:p>
        </p:txBody>
      </p:sp>
      <p:sp>
        <p:nvSpPr>
          <p:cNvPr id="43" name="Textfeld 42"/>
          <p:cNvSpPr txBox="1"/>
          <p:nvPr/>
        </p:nvSpPr>
        <p:spPr>
          <a:xfrm>
            <a:off x="1259539" y="4786788"/>
            <a:ext cx="916941"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MIGO_GR</a:t>
            </a:r>
            <a:endParaRPr lang="de-DE" dirty="0"/>
          </a:p>
        </p:txBody>
      </p:sp>
      <p:sp>
        <p:nvSpPr>
          <p:cNvPr id="44" name="Textfeld 43"/>
          <p:cNvSpPr txBox="1"/>
          <p:nvPr/>
        </p:nvSpPr>
        <p:spPr>
          <a:xfrm>
            <a:off x="1259539" y="5094565"/>
            <a:ext cx="916942"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MIRO</a:t>
            </a:r>
            <a:endParaRPr lang="de-DE" dirty="0"/>
          </a:p>
        </p:txBody>
      </p:sp>
      <p:sp>
        <p:nvSpPr>
          <p:cNvPr id="45" name="Textfeld 44"/>
          <p:cNvSpPr txBox="1"/>
          <p:nvPr/>
        </p:nvSpPr>
        <p:spPr>
          <a:xfrm>
            <a:off x="1259538" y="5402342"/>
            <a:ext cx="916943"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dirty="0" smtClean="0"/>
              <a:t>MC.9</a:t>
            </a:r>
            <a:endParaRPr lang="de-DE" dirty="0"/>
          </a:p>
        </p:txBody>
      </p:sp>
      <p:cxnSp>
        <p:nvCxnSpPr>
          <p:cNvPr id="6" name="Gerade Verbindung 5"/>
          <p:cNvCxnSpPr>
            <a:stCxn id="16" idx="3"/>
          </p:cNvCxnSpPr>
          <p:nvPr/>
        </p:nvCxnSpPr>
        <p:spPr>
          <a:xfrm flipV="1">
            <a:off x="2810621" y="1239244"/>
            <a:ext cx="1185299"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3995920" y="1239243"/>
            <a:ext cx="0" cy="33747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Gerade Verbindung 46"/>
          <p:cNvCxnSpPr>
            <a:stCxn id="14" idx="1"/>
          </p:cNvCxnSpPr>
          <p:nvPr/>
        </p:nvCxnSpPr>
        <p:spPr>
          <a:xfrm flipH="1" flipV="1">
            <a:off x="4427980" y="1239243"/>
            <a:ext cx="165623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p:nvPr/>
        </p:nvCxnSpPr>
        <p:spPr>
          <a:xfrm>
            <a:off x="4427980" y="1239245"/>
            <a:ext cx="0" cy="3374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a:stCxn id="19" idx="2"/>
            <a:endCxn id="21" idx="0"/>
          </p:cNvCxnSpPr>
          <p:nvPr/>
        </p:nvCxnSpPr>
        <p:spPr>
          <a:xfrm>
            <a:off x="4213568" y="1884497"/>
            <a:ext cx="296" cy="26115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Gerade Verbindung 53"/>
          <p:cNvCxnSpPr>
            <a:stCxn id="21" idx="1"/>
          </p:cNvCxnSpPr>
          <p:nvPr/>
        </p:nvCxnSpPr>
        <p:spPr>
          <a:xfrm flipH="1" flipV="1">
            <a:off x="1718007" y="2299538"/>
            <a:ext cx="2037386"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Gerade Verbindung mit Pfeil 55"/>
          <p:cNvCxnSpPr/>
          <p:nvPr/>
        </p:nvCxnSpPr>
        <p:spPr>
          <a:xfrm>
            <a:off x="1718007" y="2299538"/>
            <a:ext cx="0" cy="3062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Gerade Verbindung 59"/>
          <p:cNvCxnSpPr>
            <a:stCxn id="21" idx="3"/>
          </p:cNvCxnSpPr>
          <p:nvPr/>
        </p:nvCxnSpPr>
        <p:spPr>
          <a:xfrm>
            <a:off x="4672335" y="2299539"/>
            <a:ext cx="25184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p:nvPr/>
        </p:nvCxnSpPr>
        <p:spPr>
          <a:xfrm>
            <a:off x="7190773" y="2299539"/>
            <a:ext cx="0" cy="30624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3" name="Textfeld 62"/>
          <p:cNvSpPr txBox="1"/>
          <p:nvPr/>
        </p:nvSpPr>
        <p:spPr>
          <a:xfrm>
            <a:off x="1259539" y="2913561"/>
            <a:ext cx="916939" cy="307777"/>
          </a:xfrm>
          <a:prstGeom prst="rect">
            <a:avLst/>
          </a:prstGeom>
          <a:solidFill>
            <a:schemeClr val="accent5">
              <a:lumMod val="20000"/>
              <a:lumOff val="80000"/>
            </a:schemeClr>
          </a:solidFill>
          <a:ln w="19050">
            <a:solidFill>
              <a:srgbClr val="FF0000"/>
            </a:solidFill>
          </a:ln>
        </p:spPr>
        <p:txBody>
          <a:bodyPr wrap="square" rtlCol="0">
            <a:spAutoFit/>
          </a:bodyPr>
          <a:lstStyle/>
          <a:p>
            <a:r>
              <a:rPr lang="de-DE" dirty="0" smtClean="0"/>
              <a:t>Rohstoffe</a:t>
            </a:r>
            <a:endParaRPr lang="de-DE" dirty="0"/>
          </a:p>
        </p:txBody>
      </p:sp>
      <p:sp>
        <p:nvSpPr>
          <p:cNvPr id="64" name="Textfeld 63"/>
          <p:cNvSpPr txBox="1"/>
          <p:nvPr/>
        </p:nvSpPr>
        <p:spPr>
          <a:xfrm>
            <a:off x="5656720" y="2925766"/>
            <a:ext cx="3068105" cy="307777"/>
          </a:xfrm>
          <a:prstGeom prst="rect">
            <a:avLst/>
          </a:prstGeom>
          <a:solidFill>
            <a:schemeClr val="accent5">
              <a:lumMod val="20000"/>
              <a:lumOff val="80000"/>
            </a:schemeClr>
          </a:solidFill>
          <a:ln w="19050">
            <a:solidFill>
              <a:srgbClr val="FF0000"/>
            </a:solidFill>
          </a:ln>
        </p:spPr>
        <p:txBody>
          <a:bodyPr wrap="square" rtlCol="0">
            <a:spAutoFit/>
          </a:bodyPr>
          <a:lstStyle/>
          <a:p>
            <a:r>
              <a:rPr lang="de-DE" dirty="0" smtClean="0"/>
              <a:t>Rohstoffe, Baugruppen, Fertigerzeugnis</a:t>
            </a:r>
            <a:endParaRPr lang="de-DE" dirty="0"/>
          </a:p>
        </p:txBody>
      </p:sp>
      <p:cxnSp>
        <p:nvCxnSpPr>
          <p:cNvPr id="72" name="Gerade Verbindung mit Pfeil 71"/>
          <p:cNvCxnSpPr>
            <a:stCxn id="63" idx="2"/>
            <a:endCxn id="39" idx="0"/>
          </p:cNvCxnSpPr>
          <p:nvPr/>
        </p:nvCxnSpPr>
        <p:spPr>
          <a:xfrm>
            <a:off x="1718009" y="3221338"/>
            <a:ext cx="0" cy="3380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7" name="Textfeld 76"/>
          <p:cNvSpPr txBox="1"/>
          <p:nvPr/>
        </p:nvSpPr>
        <p:spPr>
          <a:xfrm>
            <a:off x="2736700" y="4560034"/>
            <a:ext cx="3168440" cy="1384995"/>
          </a:xfrm>
          <a:prstGeom prst="rect">
            <a:avLst/>
          </a:prstGeom>
          <a:solidFill>
            <a:srgbClr val="FFFF00"/>
          </a:solidFill>
          <a:ln w="19050">
            <a:solidFill>
              <a:srgbClr val="FF0000"/>
            </a:solidFill>
          </a:ln>
        </p:spPr>
        <p:txBody>
          <a:bodyPr wrap="square" rtlCol="0">
            <a:spAutoFit/>
          </a:bodyPr>
          <a:lstStyle/>
          <a:p>
            <a:r>
              <a:rPr lang="de-DE" dirty="0" smtClean="0"/>
              <a:t>Beachte die Customizingeinstellungen im Fertigungssteuerungsprofil (u.a. Freigabe, Auftragsdruck, Terminierung, Kapazitätsterminierung, automatischer Wareneingang)  und in der Auftragsart (Abrechnungsprofil)</a:t>
            </a:r>
            <a:endParaRPr lang="de-DE" dirty="0"/>
          </a:p>
        </p:txBody>
      </p:sp>
      <p:cxnSp>
        <p:nvCxnSpPr>
          <p:cNvPr id="84" name="Gewinkelte Verbindung 83"/>
          <p:cNvCxnSpPr>
            <a:stCxn id="28" idx="1"/>
          </p:cNvCxnSpPr>
          <p:nvPr/>
        </p:nvCxnSpPr>
        <p:spPr>
          <a:xfrm rot="10800000" flipV="1">
            <a:off x="5905145" y="4636657"/>
            <a:ext cx="827157" cy="308098"/>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Gewinkelte Verbindung 85"/>
          <p:cNvCxnSpPr>
            <a:stCxn id="35" idx="1"/>
          </p:cNvCxnSpPr>
          <p:nvPr/>
        </p:nvCxnSpPr>
        <p:spPr>
          <a:xfrm rot="10800000">
            <a:off x="5905145" y="5406421"/>
            <a:ext cx="827157" cy="461666"/>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Rechteck 5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53" name="Textfeld 52"/>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cxnSp>
        <p:nvCxnSpPr>
          <p:cNvPr id="32" name="Gerade Verbindung mit Pfeil 31"/>
          <p:cNvCxnSpPr>
            <a:stCxn id="64" idx="2"/>
          </p:cNvCxnSpPr>
          <p:nvPr/>
        </p:nvCxnSpPr>
        <p:spPr>
          <a:xfrm>
            <a:off x="7190773" y="3233543"/>
            <a:ext cx="0" cy="3258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24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7488440" cy="5295457"/>
          </a:xfrm>
          <a:prstGeom prst="rect">
            <a:avLst/>
          </a:prstGeom>
          <a:noFill/>
          <a:ln w="9525">
            <a:noFill/>
            <a:miter lim="800000"/>
            <a:headEnd/>
            <a:tailEnd/>
          </a:ln>
          <a:effectLst/>
        </p:spPr>
      </p:pic>
      <p:sp>
        <p:nvSpPr>
          <p:cNvPr id="7" name="Pfeil nach rechts 6"/>
          <p:cNvSpPr/>
          <p:nvPr/>
        </p:nvSpPr>
        <p:spPr>
          <a:xfrm>
            <a:off x="2362370" y="3690905"/>
            <a:ext cx="763571" cy="2536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Pfeil nach oben 14"/>
          <p:cNvSpPr/>
          <p:nvPr/>
        </p:nvSpPr>
        <p:spPr>
          <a:xfrm>
            <a:off x="6948329" y="1844780"/>
            <a:ext cx="141403" cy="44192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p:cNvSpPr txBox="1"/>
          <p:nvPr/>
        </p:nvSpPr>
        <p:spPr>
          <a:xfrm>
            <a:off x="6627819" y="2279644"/>
            <a:ext cx="923827" cy="276999"/>
          </a:xfrm>
          <a:prstGeom prst="rect">
            <a:avLst/>
          </a:prstGeom>
          <a:solidFill>
            <a:srgbClr val="E4DCBA"/>
          </a:solidFill>
        </p:spPr>
        <p:txBody>
          <a:bodyPr wrap="square" rtlCol="0">
            <a:spAutoFit/>
          </a:bodyPr>
          <a:lstStyle/>
          <a:p>
            <a:r>
              <a:rPr lang="de-DE" sz="1200" dirty="0" smtClean="0"/>
              <a:t>ausführen</a:t>
            </a:r>
            <a:endParaRPr lang="de-DE" sz="1200" dirty="0"/>
          </a:p>
        </p:txBody>
      </p:sp>
      <p:sp>
        <p:nvSpPr>
          <p:cNvPr id="13" name="Textfeld 12"/>
          <p:cNvSpPr txBox="1"/>
          <p:nvPr/>
        </p:nvSpPr>
        <p:spPr>
          <a:xfrm>
            <a:off x="1" y="0"/>
            <a:ext cx="9143999" cy="461665"/>
          </a:xfrm>
          <a:prstGeom prst="rect">
            <a:avLst/>
          </a:prstGeom>
          <a:solidFill>
            <a:srgbClr val="00B0F0"/>
          </a:solidFill>
        </p:spPr>
        <p:txBody>
          <a:bodyPr wrap="square" rtlCol="0">
            <a:spAutoFit/>
          </a:bodyPr>
          <a:lstStyle/>
          <a:p>
            <a:pPr algn="ctr"/>
            <a:r>
              <a:rPr lang="de-DE" sz="2400" b="1" dirty="0" smtClean="0"/>
              <a:t>   Neues Produktivsystem angelegt</a:t>
            </a:r>
            <a:endParaRPr lang="de-DE" sz="2400" b="1"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4" name="Textfeld 1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24</a:t>
            </a:r>
            <a:endParaRPr lang="de-DE" sz="1200" dirty="0"/>
          </a:p>
        </p:txBody>
      </p:sp>
      <p:sp>
        <p:nvSpPr>
          <p:cNvPr id="17" name="Rechteck 16">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8" name="Textfeld 17"/>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70109949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 y="0"/>
            <a:ext cx="3529475" cy="461665"/>
          </a:xfrm>
          <a:prstGeom prst="rect">
            <a:avLst/>
          </a:prstGeom>
          <a:solidFill>
            <a:srgbClr val="00B0F0"/>
          </a:solidFill>
        </p:spPr>
        <p:txBody>
          <a:bodyPr wrap="square" rtlCol="0">
            <a:spAutoFit/>
          </a:bodyPr>
          <a:lstStyle/>
          <a:p>
            <a:r>
              <a:rPr lang="de-DE" sz="2400" b="1" dirty="0" smtClean="0"/>
              <a:t>   Industrieroboter UH-FR1</a:t>
            </a:r>
            <a:endParaRPr lang="de-DE" b="1" dirty="0" smtClean="0"/>
          </a:p>
        </p:txBody>
      </p:sp>
      <p:sp>
        <p:nvSpPr>
          <p:cNvPr id="2" name="Textfeld 1"/>
          <p:cNvSpPr txBox="1"/>
          <p:nvPr/>
        </p:nvSpPr>
        <p:spPr>
          <a:xfrm>
            <a:off x="3635413" y="154997"/>
            <a:ext cx="1584220" cy="246221"/>
          </a:xfrm>
          <a:prstGeom prst="rect">
            <a:avLst/>
          </a:prstGeom>
          <a:solidFill>
            <a:schemeClr val="accent1">
              <a:lumMod val="20000"/>
              <a:lumOff val="80000"/>
            </a:schemeClr>
          </a:solidFill>
          <a:ln w="19050">
            <a:solidFill>
              <a:srgbClr val="FF0000"/>
            </a:solidFill>
          </a:ln>
        </p:spPr>
        <p:txBody>
          <a:bodyPr wrap="square" rtlCol="0">
            <a:spAutoFit/>
          </a:bodyPr>
          <a:lstStyle/>
          <a:p>
            <a:r>
              <a:rPr lang="de-DE" sz="1000" dirty="0" smtClean="0"/>
              <a:t>Industrieroboter UH-FR1</a:t>
            </a:r>
            <a:endParaRPr lang="de-DE" sz="1000" dirty="0"/>
          </a:p>
        </p:txBody>
      </p:sp>
      <p:sp>
        <p:nvSpPr>
          <p:cNvPr id="15" name="Textfeld 14"/>
          <p:cNvSpPr txBox="1"/>
          <p:nvPr/>
        </p:nvSpPr>
        <p:spPr>
          <a:xfrm>
            <a:off x="237914" y="869780"/>
            <a:ext cx="1238163"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Unterkonsole UH-HBG1</a:t>
            </a:r>
            <a:endParaRPr lang="de-DE" sz="800" dirty="0"/>
          </a:p>
        </p:txBody>
      </p:sp>
      <p:sp>
        <p:nvSpPr>
          <p:cNvPr id="16" name="Textfeld 15"/>
          <p:cNvSpPr txBox="1"/>
          <p:nvPr/>
        </p:nvSpPr>
        <p:spPr>
          <a:xfrm>
            <a:off x="3683086" y="869780"/>
            <a:ext cx="950456" cy="33855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Verbindungskon-</a:t>
            </a:r>
          </a:p>
          <a:p>
            <a:r>
              <a:rPr lang="de-DE" sz="800" dirty="0"/>
              <a:t>s</a:t>
            </a:r>
            <a:r>
              <a:rPr lang="de-DE" sz="800" dirty="0" smtClean="0"/>
              <a:t>ole UH-HBGU1</a:t>
            </a:r>
            <a:endParaRPr lang="de-DE" sz="800" dirty="0"/>
          </a:p>
        </p:txBody>
      </p:sp>
      <p:sp>
        <p:nvSpPr>
          <p:cNvPr id="17" name="Textfeld 16"/>
          <p:cNvSpPr txBox="1"/>
          <p:nvPr/>
        </p:nvSpPr>
        <p:spPr>
          <a:xfrm>
            <a:off x="1954210" y="869780"/>
            <a:ext cx="1242395"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Mittelkonsole UH-HBGU2</a:t>
            </a:r>
            <a:endParaRPr lang="de-DE" sz="800" dirty="0"/>
          </a:p>
        </p:txBody>
      </p:sp>
      <p:sp>
        <p:nvSpPr>
          <p:cNvPr id="18" name="Textfeld 17"/>
          <p:cNvSpPr txBox="1"/>
          <p:nvPr/>
        </p:nvSpPr>
        <p:spPr>
          <a:xfrm>
            <a:off x="4920231" y="869780"/>
            <a:ext cx="805596" cy="346249"/>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Arbeitskonsole </a:t>
            </a:r>
          </a:p>
          <a:p>
            <a:r>
              <a:rPr lang="de-DE" sz="800" dirty="0" smtClean="0"/>
              <a:t>UH-HBG3</a:t>
            </a:r>
            <a:endParaRPr lang="de-DE" sz="800" dirty="0"/>
          </a:p>
        </p:txBody>
      </p:sp>
      <p:sp>
        <p:nvSpPr>
          <p:cNvPr id="19" name="Textfeld 18"/>
          <p:cNvSpPr txBox="1"/>
          <p:nvPr/>
        </p:nvSpPr>
        <p:spPr>
          <a:xfrm>
            <a:off x="6135356" y="871198"/>
            <a:ext cx="943473" cy="346249"/>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Bewegungsachse</a:t>
            </a:r>
          </a:p>
          <a:p>
            <a:r>
              <a:rPr lang="de-DE" sz="800" dirty="0" smtClean="0"/>
              <a:t>UH-HE03</a:t>
            </a:r>
            <a:endParaRPr lang="de-DE" sz="800" dirty="0"/>
          </a:p>
        </p:txBody>
      </p:sp>
      <p:sp>
        <p:nvSpPr>
          <p:cNvPr id="20" name="Textfeld 19"/>
          <p:cNvSpPr txBox="1"/>
          <p:nvPr/>
        </p:nvSpPr>
        <p:spPr>
          <a:xfrm>
            <a:off x="7247437" y="872030"/>
            <a:ext cx="774020" cy="346249"/>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Steuereinheit</a:t>
            </a:r>
          </a:p>
          <a:p>
            <a:r>
              <a:rPr lang="de-DE" sz="800" dirty="0" smtClean="0"/>
              <a:t>UH-HBG4</a:t>
            </a:r>
            <a:endParaRPr lang="de-DE" sz="800" dirty="0"/>
          </a:p>
        </p:txBody>
      </p:sp>
      <p:sp>
        <p:nvSpPr>
          <p:cNvPr id="23" name="Textfeld 22"/>
          <p:cNvSpPr txBox="1"/>
          <p:nvPr/>
        </p:nvSpPr>
        <p:spPr>
          <a:xfrm>
            <a:off x="8204347" y="1550494"/>
            <a:ext cx="858206" cy="338554"/>
          </a:xfrm>
          <a:prstGeom prst="rect">
            <a:avLst/>
          </a:prstGeom>
          <a:solidFill>
            <a:schemeClr val="bg1"/>
          </a:solidFill>
          <a:ln w="19050">
            <a:solidFill>
              <a:srgbClr val="FF0000"/>
            </a:solidFill>
          </a:ln>
        </p:spPr>
        <p:txBody>
          <a:bodyPr wrap="square" rtlCol="0">
            <a:spAutoFit/>
          </a:bodyPr>
          <a:lstStyle/>
          <a:p>
            <a:r>
              <a:rPr lang="de-DE" sz="800" dirty="0" smtClean="0"/>
              <a:t>Fixierschraube </a:t>
            </a:r>
          </a:p>
          <a:p>
            <a:r>
              <a:rPr lang="de-DE" sz="800" dirty="0" smtClean="0"/>
              <a:t>UH-RP12</a:t>
            </a:r>
            <a:endParaRPr lang="de-DE" sz="800" dirty="0"/>
          </a:p>
        </p:txBody>
      </p:sp>
      <p:sp>
        <p:nvSpPr>
          <p:cNvPr id="26" name="Textfeld 25"/>
          <p:cNvSpPr txBox="1"/>
          <p:nvPr/>
        </p:nvSpPr>
        <p:spPr>
          <a:xfrm>
            <a:off x="5403391" y="154999"/>
            <a:ext cx="203251" cy="192374"/>
          </a:xfrm>
          <a:prstGeom prst="rect">
            <a:avLst/>
          </a:prstGeom>
          <a:solidFill>
            <a:schemeClr val="accent1">
              <a:lumMod val="20000"/>
              <a:lumOff val="80000"/>
            </a:schemeClr>
          </a:solidFill>
          <a:ln w="19050">
            <a:solidFill>
              <a:srgbClr val="FF0000"/>
            </a:solidFill>
          </a:ln>
        </p:spPr>
        <p:txBody>
          <a:bodyPr wrap="square" rtlCol="0">
            <a:spAutoFit/>
          </a:bodyPr>
          <a:lstStyle/>
          <a:p>
            <a:endParaRPr lang="de-DE" sz="1000" dirty="0"/>
          </a:p>
        </p:txBody>
      </p:sp>
      <p:sp>
        <p:nvSpPr>
          <p:cNvPr id="4" name="Textfeld 3"/>
          <p:cNvSpPr txBox="1"/>
          <p:nvPr/>
        </p:nvSpPr>
        <p:spPr>
          <a:xfrm>
            <a:off x="5505016" y="112669"/>
            <a:ext cx="1016301" cy="246221"/>
          </a:xfrm>
          <a:prstGeom prst="rect">
            <a:avLst/>
          </a:prstGeom>
          <a:noFill/>
        </p:spPr>
        <p:txBody>
          <a:bodyPr wrap="square" rtlCol="0">
            <a:spAutoFit/>
          </a:bodyPr>
          <a:lstStyle/>
          <a:p>
            <a:r>
              <a:rPr lang="de-DE" sz="1000" dirty="0" smtClean="0"/>
              <a:t> Fertigprodukt</a:t>
            </a:r>
            <a:endParaRPr lang="de-DE" sz="1000" dirty="0"/>
          </a:p>
        </p:txBody>
      </p:sp>
      <p:cxnSp>
        <p:nvCxnSpPr>
          <p:cNvPr id="32" name="Gerade Verbindung 31"/>
          <p:cNvCxnSpPr>
            <a:stCxn id="2" idx="2"/>
          </p:cNvCxnSpPr>
          <p:nvPr/>
        </p:nvCxnSpPr>
        <p:spPr>
          <a:xfrm>
            <a:off x="4427523" y="401218"/>
            <a:ext cx="0" cy="2178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856996" y="619090"/>
            <a:ext cx="77716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6107378" y="1483487"/>
            <a:ext cx="999431" cy="215444"/>
          </a:xfrm>
          <a:prstGeom prst="rect">
            <a:avLst/>
          </a:prstGeom>
          <a:solidFill>
            <a:schemeClr val="bg1"/>
          </a:solidFill>
          <a:ln w="19050">
            <a:solidFill>
              <a:srgbClr val="FF0000"/>
            </a:solidFill>
          </a:ln>
        </p:spPr>
        <p:txBody>
          <a:bodyPr wrap="square" rtlCol="0">
            <a:spAutoFit/>
          </a:bodyPr>
          <a:lstStyle/>
          <a:p>
            <a:r>
              <a:rPr lang="de-DE" sz="800" dirty="0" smtClean="0"/>
              <a:t>Rohling UH-HBG4</a:t>
            </a:r>
            <a:endParaRPr lang="de-DE" sz="800" dirty="0"/>
          </a:p>
        </p:txBody>
      </p:sp>
      <p:sp>
        <p:nvSpPr>
          <p:cNvPr id="43" name="Textfeld 42"/>
          <p:cNvSpPr txBox="1"/>
          <p:nvPr/>
        </p:nvSpPr>
        <p:spPr>
          <a:xfrm>
            <a:off x="7274167" y="1468399"/>
            <a:ext cx="720559" cy="346249"/>
          </a:xfrm>
          <a:prstGeom prst="rect">
            <a:avLst/>
          </a:prstGeom>
          <a:solidFill>
            <a:schemeClr val="bg1">
              <a:lumMod val="75000"/>
            </a:schemeClr>
          </a:solidFill>
          <a:ln w="19050">
            <a:solidFill>
              <a:srgbClr val="FF0000"/>
            </a:solidFill>
          </a:ln>
        </p:spPr>
        <p:txBody>
          <a:bodyPr wrap="square" rtlCol="0">
            <a:spAutoFit/>
          </a:bodyPr>
          <a:lstStyle/>
          <a:p>
            <a:r>
              <a:rPr lang="de-DE" sz="800" dirty="0" smtClean="0"/>
              <a:t>E-Schrank </a:t>
            </a:r>
          </a:p>
          <a:p>
            <a:r>
              <a:rPr lang="de-DE" sz="800" dirty="0" smtClean="0"/>
              <a:t>UH-HU1</a:t>
            </a:r>
            <a:endParaRPr lang="de-DE" sz="800" dirty="0"/>
          </a:p>
        </p:txBody>
      </p:sp>
      <p:sp>
        <p:nvSpPr>
          <p:cNvPr id="45" name="Textfeld 44"/>
          <p:cNvSpPr txBox="1"/>
          <p:nvPr/>
        </p:nvSpPr>
        <p:spPr>
          <a:xfrm>
            <a:off x="7274725" y="1806953"/>
            <a:ext cx="720000" cy="338554"/>
          </a:xfrm>
          <a:prstGeom prst="rect">
            <a:avLst/>
          </a:prstGeom>
          <a:solidFill>
            <a:schemeClr val="bg1">
              <a:lumMod val="75000"/>
            </a:schemeClr>
          </a:solidFill>
          <a:ln w="19050">
            <a:solidFill>
              <a:srgbClr val="FF0000"/>
            </a:solidFill>
          </a:ln>
        </p:spPr>
        <p:txBody>
          <a:bodyPr wrap="square" rtlCol="0">
            <a:spAutoFit/>
          </a:bodyPr>
          <a:lstStyle/>
          <a:p>
            <a:r>
              <a:rPr lang="de-DE" sz="800" dirty="0" smtClean="0"/>
              <a:t>PC-Rack 19“ </a:t>
            </a:r>
          </a:p>
          <a:p>
            <a:r>
              <a:rPr lang="de-DE" sz="800" dirty="0" smtClean="0"/>
              <a:t>UH-HWU1</a:t>
            </a:r>
            <a:endParaRPr lang="de-DE" sz="800" dirty="0"/>
          </a:p>
        </p:txBody>
      </p:sp>
      <p:sp>
        <p:nvSpPr>
          <p:cNvPr id="46" name="Textfeld 45"/>
          <p:cNvSpPr txBox="1"/>
          <p:nvPr/>
        </p:nvSpPr>
        <p:spPr>
          <a:xfrm>
            <a:off x="7274167" y="2145506"/>
            <a:ext cx="720559" cy="346249"/>
          </a:xfrm>
          <a:prstGeom prst="rect">
            <a:avLst/>
          </a:prstGeom>
          <a:solidFill>
            <a:schemeClr val="bg1">
              <a:lumMod val="75000"/>
            </a:schemeClr>
          </a:solidFill>
          <a:ln w="19050">
            <a:solidFill>
              <a:srgbClr val="FF0000"/>
            </a:solidFill>
          </a:ln>
        </p:spPr>
        <p:txBody>
          <a:bodyPr wrap="square" rtlCol="0">
            <a:spAutoFit/>
          </a:bodyPr>
          <a:lstStyle/>
          <a:p>
            <a:r>
              <a:rPr lang="de-DE" sz="800" dirty="0" smtClean="0"/>
              <a:t>Tastatur </a:t>
            </a:r>
          </a:p>
          <a:p>
            <a:r>
              <a:rPr lang="de-DE" sz="800" dirty="0" smtClean="0"/>
              <a:t>UH-HWU2</a:t>
            </a:r>
            <a:endParaRPr lang="de-DE" sz="800" dirty="0"/>
          </a:p>
        </p:txBody>
      </p:sp>
      <p:sp>
        <p:nvSpPr>
          <p:cNvPr id="47" name="Textfeld 46"/>
          <p:cNvSpPr txBox="1"/>
          <p:nvPr/>
        </p:nvSpPr>
        <p:spPr>
          <a:xfrm>
            <a:off x="7274167" y="2484061"/>
            <a:ext cx="720559" cy="346249"/>
          </a:xfrm>
          <a:prstGeom prst="rect">
            <a:avLst/>
          </a:prstGeom>
          <a:solidFill>
            <a:schemeClr val="bg1">
              <a:lumMod val="75000"/>
            </a:schemeClr>
          </a:solidFill>
          <a:ln w="19050">
            <a:solidFill>
              <a:srgbClr val="FF0000"/>
            </a:solidFill>
          </a:ln>
        </p:spPr>
        <p:txBody>
          <a:bodyPr wrap="square" rtlCol="0">
            <a:spAutoFit/>
          </a:bodyPr>
          <a:lstStyle/>
          <a:p>
            <a:r>
              <a:rPr lang="de-DE" sz="800" dirty="0" smtClean="0"/>
              <a:t>Maus </a:t>
            </a:r>
          </a:p>
          <a:p>
            <a:r>
              <a:rPr lang="de-DE" sz="800" dirty="0" smtClean="0"/>
              <a:t>UH-HUW3</a:t>
            </a:r>
            <a:endParaRPr lang="de-DE" sz="800" dirty="0"/>
          </a:p>
        </p:txBody>
      </p:sp>
      <p:sp>
        <p:nvSpPr>
          <p:cNvPr id="71" name="Textfeld 70"/>
          <p:cNvSpPr txBox="1"/>
          <p:nvPr/>
        </p:nvSpPr>
        <p:spPr>
          <a:xfrm>
            <a:off x="3729208" y="1468428"/>
            <a:ext cx="858211" cy="346249"/>
          </a:xfrm>
          <a:prstGeom prst="rect">
            <a:avLst/>
          </a:prstGeom>
          <a:solidFill>
            <a:schemeClr val="bg1"/>
          </a:solidFill>
          <a:ln w="19050">
            <a:solidFill>
              <a:srgbClr val="FF0000"/>
            </a:solidFill>
          </a:ln>
        </p:spPr>
        <p:txBody>
          <a:bodyPr wrap="square" rtlCol="0">
            <a:spAutoFit/>
          </a:bodyPr>
          <a:lstStyle/>
          <a:p>
            <a:r>
              <a:rPr lang="de-DE" sz="800" dirty="0" smtClean="0"/>
              <a:t>Fixierschraube </a:t>
            </a:r>
          </a:p>
          <a:p>
            <a:r>
              <a:rPr lang="de-DE" sz="800" dirty="0" smtClean="0"/>
              <a:t>UH-RP14</a:t>
            </a:r>
            <a:endParaRPr lang="de-DE" sz="800" dirty="0"/>
          </a:p>
        </p:txBody>
      </p:sp>
      <p:sp>
        <p:nvSpPr>
          <p:cNvPr id="77" name="Textfeld 76"/>
          <p:cNvSpPr txBox="1"/>
          <p:nvPr/>
        </p:nvSpPr>
        <p:spPr>
          <a:xfrm>
            <a:off x="3729208" y="1801404"/>
            <a:ext cx="858211" cy="33855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Längshalterung  </a:t>
            </a:r>
          </a:p>
          <a:p>
            <a:r>
              <a:rPr lang="de-DE" sz="800" dirty="0"/>
              <a:t>u</a:t>
            </a:r>
            <a:r>
              <a:rPr lang="de-DE" sz="800" dirty="0" smtClean="0"/>
              <a:t>nten UH-HE2</a:t>
            </a:r>
            <a:endParaRPr lang="de-DE" sz="800" dirty="0"/>
          </a:p>
        </p:txBody>
      </p:sp>
      <p:sp>
        <p:nvSpPr>
          <p:cNvPr id="81" name="Textfeld 80"/>
          <p:cNvSpPr txBox="1"/>
          <p:nvPr/>
        </p:nvSpPr>
        <p:spPr>
          <a:xfrm>
            <a:off x="3529474" y="2138381"/>
            <a:ext cx="720559" cy="338554"/>
          </a:xfrm>
          <a:prstGeom prst="rect">
            <a:avLst/>
          </a:prstGeom>
          <a:solidFill>
            <a:schemeClr val="bg1"/>
          </a:solidFill>
          <a:ln w="19050">
            <a:solidFill>
              <a:srgbClr val="FF0000"/>
            </a:solidFill>
          </a:ln>
        </p:spPr>
        <p:txBody>
          <a:bodyPr wrap="square" rtlCol="0">
            <a:spAutoFit/>
          </a:bodyPr>
          <a:lstStyle/>
          <a:p>
            <a:r>
              <a:rPr lang="de-DE" sz="800" dirty="0" smtClean="0"/>
              <a:t>Rohling lang</a:t>
            </a:r>
          </a:p>
          <a:p>
            <a:r>
              <a:rPr lang="de-DE" sz="800" dirty="0" smtClean="0"/>
              <a:t>UH-RE10</a:t>
            </a:r>
            <a:endParaRPr lang="de-DE" sz="800" dirty="0"/>
          </a:p>
        </p:txBody>
      </p:sp>
      <p:sp>
        <p:nvSpPr>
          <p:cNvPr id="82" name="Textfeld 81"/>
          <p:cNvSpPr txBox="1"/>
          <p:nvPr/>
        </p:nvSpPr>
        <p:spPr>
          <a:xfrm>
            <a:off x="3529474" y="2476935"/>
            <a:ext cx="720559" cy="338554"/>
          </a:xfrm>
          <a:prstGeom prst="rect">
            <a:avLst/>
          </a:prstGeom>
          <a:solidFill>
            <a:schemeClr val="bg1"/>
          </a:solidFill>
          <a:ln w="19050">
            <a:solidFill>
              <a:srgbClr val="FF0000"/>
            </a:solidFill>
          </a:ln>
        </p:spPr>
        <p:txBody>
          <a:bodyPr wrap="square" rtlCol="0">
            <a:spAutoFit/>
          </a:bodyPr>
          <a:lstStyle/>
          <a:p>
            <a:r>
              <a:rPr lang="de-DE" sz="800" dirty="0" smtClean="0"/>
              <a:t>Rohling rund</a:t>
            </a:r>
          </a:p>
          <a:p>
            <a:r>
              <a:rPr lang="de-DE" sz="800" dirty="0" smtClean="0"/>
              <a:t>UH-RE11</a:t>
            </a:r>
            <a:endParaRPr lang="de-DE" sz="800" dirty="0"/>
          </a:p>
        </p:txBody>
      </p:sp>
      <p:sp>
        <p:nvSpPr>
          <p:cNvPr id="86" name="Textfeld 85"/>
          <p:cNvSpPr txBox="1"/>
          <p:nvPr/>
        </p:nvSpPr>
        <p:spPr>
          <a:xfrm>
            <a:off x="1828050" y="5951245"/>
            <a:ext cx="1246098" cy="215444"/>
          </a:xfrm>
          <a:prstGeom prst="rect">
            <a:avLst/>
          </a:prstGeom>
          <a:solidFill>
            <a:schemeClr val="bg1"/>
          </a:solidFill>
          <a:ln w="19050">
            <a:solidFill>
              <a:srgbClr val="FF0000"/>
            </a:solidFill>
          </a:ln>
        </p:spPr>
        <p:txBody>
          <a:bodyPr wrap="square" rtlCol="0">
            <a:spAutoFit/>
          </a:bodyPr>
          <a:lstStyle/>
          <a:p>
            <a:r>
              <a:rPr lang="de-DE" sz="800" dirty="0"/>
              <a:t>Fixierschraube </a:t>
            </a:r>
            <a:r>
              <a:rPr lang="de-DE" sz="800" dirty="0" smtClean="0"/>
              <a:t>UH-RP14</a:t>
            </a:r>
            <a:endParaRPr lang="de-DE" sz="800" dirty="0"/>
          </a:p>
        </p:txBody>
      </p:sp>
      <p:sp>
        <p:nvSpPr>
          <p:cNvPr id="87" name="Textfeld 86"/>
          <p:cNvSpPr txBox="1"/>
          <p:nvPr/>
        </p:nvSpPr>
        <p:spPr>
          <a:xfrm>
            <a:off x="1971969" y="5514032"/>
            <a:ext cx="1249027"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Querhalterung UH-HE01</a:t>
            </a:r>
            <a:endParaRPr lang="de-DE" sz="800" dirty="0"/>
          </a:p>
        </p:txBody>
      </p:sp>
      <p:sp>
        <p:nvSpPr>
          <p:cNvPr id="91" name="Textfeld 90"/>
          <p:cNvSpPr txBox="1"/>
          <p:nvPr/>
        </p:nvSpPr>
        <p:spPr>
          <a:xfrm>
            <a:off x="4757427" y="1480283"/>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t>Motor sw./ ge. UH-HP3</a:t>
            </a:r>
            <a:endParaRPr lang="de-DE" sz="800" dirty="0"/>
          </a:p>
        </p:txBody>
      </p:sp>
      <p:sp>
        <p:nvSpPr>
          <p:cNvPr id="90" name="Textfeld 89"/>
          <p:cNvSpPr txBox="1"/>
          <p:nvPr/>
        </p:nvSpPr>
        <p:spPr>
          <a:xfrm>
            <a:off x="6685833" y="166763"/>
            <a:ext cx="203252" cy="190800"/>
          </a:xfrm>
          <a:prstGeom prst="rect">
            <a:avLst/>
          </a:prstGeom>
          <a:solidFill>
            <a:schemeClr val="bg1">
              <a:lumMod val="75000"/>
            </a:schemeClr>
          </a:solidFill>
          <a:ln w="19050">
            <a:solidFill>
              <a:srgbClr val="FF0000"/>
            </a:solidFill>
          </a:ln>
        </p:spPr>
        <p:txBody>
          <a:bodyPr wrap="square" rtlCol="0">
            <a:spAutoFit/>
          </a:bodyPr>
          <a:lstStyle/>
          <a:p>
            <a:endParaRPr lang="de-DE" sz="1000" dirty="0"/>
          </a:p>
        </p:txBody>
      </p:sp>
      <p:sp>
        <p:nvSpPr>
          <p:cNvPr id="92" name="Textfeld 91"/>
          <p:cNvSpPr txBox="1"/>
          <p:nvPr/>
        </p:nvSpPr>
        <p:spPr>
          <a:xfrm>
            <a:off x="6787459" y="124435"/>
            <a:ext cx="1016301" cy="246221"/>
          </a:xfrm>
          <a:prstGeom prst="rect">
            <a:avLst/>
          </a:prstGeom>
          <a:noFill/>
        </p:spPr>
        <p:txBody>
          <a:bodyPr wrap="square" rtlCol="0">
            <a:spAutoFit/>
          </a:bodyPr>
          <a:lstStyle/>
          <a:p>
            <a:r>
              <a:rPr lang="de-DE" sz="1000" dirty="0" smtClean="0"/>
              <a:t> Handelsware</a:t>
            </a:r>
            <a:endParaRPr lang="de-DE" sz="1000" dirty="0"/>
          </a:p>
        </p:txBody>
      </p:sp>
      <p:sp>
        <p:nvSpPr>
          <p:cNvPr id="95" name="Textfeld 94"/>
          <p:cNvSpPr txBox="1"/>
          <p:nvPr/>
        </p:nvSpPr>
        <p:spPr>
          <a:xfrm>
            <a:off x="7818205" y="166763"/>
            <a:ext cx="203252" cy="190800"/>
          </a:xfrm>
          <a:prstGeom prst="rect">
            <a:avLst/>
          </a:prstGeom>
          <a:solidFill>
            <a:schemeClr val="bg1"/>
          </a:solidFill>
          <a:ln w="19050">
            <a:solidFill>
              <a:srgbClr val="FF0000"/>
            </a:solidFill>
          </a:ln>
        </p:spPr>
        <p:txBody>
          <a:bodyPr wrap="square" rtlCol="0">
            <a:spAutoFit/>
          </a:bodyPr>
          <a:lstStyle/>
          <a:p>
            <a:endParaRPr lang="de-DE" sz="1000" dirty="0"/>
          </a:p>
        </p:txBody>
      </p:sp>
      <p:sp>
        <p:nvSpPr>
          <p:cNvPr id="96" name="Textfeld 95"/>
          <p:cNvSpPr txBox="1"/>
          <p:nvPr/>
        </p:nvSpPr>
        <p:spPr>
          <a:xfrm>
            <a:off x="7919831" y="124435"/>
            <a:ext cx="1016301" cy="246221"/>
          </a:xfrm>
          <a:prstGeom prst="rect">
            <a:avLst/>
          </a:prstGeom>
          <a:noFill/>
        </p:spPr>
        <p:txBody>
          <a:bodyPr wrap="square" rtlCol="0">
            <a:spAutoFit/>
          </a:bodyPr>
          <a:lstStyle/>
          <a:p>
            <a:r>
              <a:rPr lang="de-DE" sz="1000" dirty="0" smtClean="0"/>
              <a:t> Komponente</a:t>
            </a:r>
            <a:endParaRPr lang="de-DE" sz="1000" dirty="0"/>
          </a:p>
        </p:txBody>
      </p:sp>
      <p:sp>
        <p:nvSpPr>
          <p:cNvPr id="7" name="Textfeld 6"/>
          <p:cNvSpPr txBox="1"/>
          <p:nvPr/>
        </p:nvSpPr>
        <p:spPr>
          <a:xfrm>
            <a:off x="8286838" y="2636749"/>
            <a:ext cx="282287" cy="3108543"/>
          </a:xfrm>
          <a:prstGeom prst="rect">
            <a:avLst/>
          </a:prstGeom>
          <a:solidFill>
            <a:schemeClr val="accent5">
              <a:lumMod val="60000"/>
              <a:lumOff val="40000"/>
            </a:schemeClr>
          </a:solidFill>
        </p:spPr>
        <p:txBody>
          <a:bodyPr wrap="square" rtlCol="0">
            <a:spAutoFit/>
          </a:bodyPr>
          <a:lstStyle/>
          <a:p>
            <a:r>
              <a:rPr lang="de-DE" dirty="0" smtClean="0"/>
              <a:t>BEDARFSPLANUNG</a:t>
            </a:r>
            <a:endParaRPr lang="de-DE" dirty="0"/>
          </a:p>
        </p:txBody>
      </p:sp>
      <p:sp>
        <p:nvSpPr>
          <p:cNvPr id="85" name="Textfeld 84"/>
          <p:cNvSpPr txBox="1"/>
          <p:nvPr/>
        </p:nvSpPr>
        <p:spPr>
          <a:xfrm>
            <a:off x="8653846" y="2631135"/>
            <a:ext cx="282287" cy="2031325"/>
          </a:xfrm>
          <a:prstGeom prst="rect">
            <a:avLst/>
          </a:prstGeom>
          <a:solidFill>
            <a:schemeClr val="accent5">
              <a:lumMod val="60000"/>
              <a:lumOff val="40000"/>
            </a:schemeClr>
          </a:solidFill>
        </p:spPr>
        <p:txBody>
          <a:bodyPr wrap="square" rtlCol="0">
            <a:spAutoFit/>
          </a:bodyPr>
          <a:lstStyle/>
          <a:p>
            <a:r>
              <a:rPr lang="de-DE" dirty="0" smtClean="0"/>
              <a:t>FERTIGUNG</a:t>
            </a:r>
            <a:endParaRPr lang="de-DE" dirty="0"/>
          </a:p>
        </p:txBody>
      </p:sp>
      <p:sp>
        <p:nvSpPr>
          <p:cNvPr id="97" name="Textfeld 96"/>
          <p:cNvSpPr txBox="1"/>
          <p:nvPr/>
        </p:nvSpPr>
        <p:spPr>
          <a:xfrm>
            <a:off x="4757427" y="1698931"/>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t>Motorabdeck. 1 UH-HN1</a:t>
            </a:r>
            <a:endParaRPr lang="de-DE" sz="800" dirty="0"/>
          </a:p>
        </p:txBody>
      </p:sp>
      <p:sp>
        <p:nvSpPr>
          <p:cNvPr id="98" name="Textfeld 97"/>
          <p:cNvSpPr txBox="1"/>
          <p:nvPr/>
        </p:nvSpPr>
        <p:spPr>
          <a:xfrm>
            <a:off x="4757427" y="1914375"/>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t>Motorabdeck. </a:t>
            </a:r>
            <a:r>
              <a:rPr lang="de-DE" sz="800" dirty="0" smtClean="0"/>
              <a:t>2 UH-HN2</a:t>
            </a:r>
            <a:endParaRPr lang="de-DE" sz="800" dirty="0"/>
          </a:p>
        </p:txBody>
      </p:sp>
      <p:sp>
        <p:nvSpPr>
          <p:cNvPr id="99" name="Textfeld 98"/>
          <p:cNvSpPr txBox="1"/>
          <p:nvPr/>
        </p:nvSpPr>
        <p:spPr>
          <a:xfrm>
            <a:off x="4099949" y="4472205"/>
            <a:ext cx="1234279" cy="215836"/>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Halterung 1 li. UH-HF2</a:t>
            </a:r>
            <a:endParaRPr lang="de-DE" sz="800" dirty="0"/>
          </a:p>
        </p:txBody>
      </p:sp>
      <p:sp>
        <p:nvSpPr>
          <p:cNvPr id="100" name="Textfeld 99"/>
          <p:cNvSpPr txBox="1"/>
          <p:nvPr/>
        </p:nvSpPr>
        <p:spPr>
          <a:xfrm>
            <a:off x="4095232" y="4688041"/>
            <a:ext cx="1238996" cy="213925"/>
          </a:xfrm>
          <a:prstGeom prst="rect">
            <a:avLst/>
          </a:prstGeom>
          <a:solidFill>
            <a:schemeClr val="bg1"/>
          </a:solidFill>
          <a:ln w="19050">
            <a:solidFill>
              <a:srgbClr val="FF0000"/>
            </a:solidFill>
          </a:ln>
        </p:spPr>
        <p:txBody>
          <a:bodyPr wrap="square" rtlCol="0">
            <a:spAutoFit/>
          </a:bodyPr>
          <a:lstStyle/>
          <a:p>
            <a:r>
              <a:rPr lang="de-DE" sz="800" dirty="0" smtClean="0"/>
              <a:t>Rohling UH-RF20</a:t>
            </a:r>
            <a:endParaRPr lang="de-DE" sz="800" dirty="0"/>
          </a:p>
        </p:txBody>
      </p:sp>
      <p:sp>
        <p:nvSpPr>
          <p:cNvPr id="103" name="Textfeld 102"/>
          <p:cNvSpPr txBox="1"/>
          <p:nvPr/>
        </p:nvSpPr>
        <p:spPr>
          <a:xfrm>
            <a:off x="4757425" y="3189435"/>
            <a:ext cx="1234279" cy="215444"/>
          </a:xfrm>
          <a:prstGeom prst="rect">
            <a:avLst/>
          </a:prstGeom>
          <a:solidFill>
            <a:schemeClr val="bg1"/>
          </a:solidFill>
          <a:ln w="19050">
            <a:solidFill>
              <a:srgbClr val="FF0000"/>
            </a:solidFill>
          </a:ln>
        </p:spPr>
        <p:txBody>
          <a:bodyPr wrap="square" rtlCol="0">
            <a:spAutoFit/>
          </a:bodyPr>
          <a:lstStyle/>
          <a:p>
            <a:r>
              <a:rPr lang="de-DE" sz="800" dirty="0" smtClean="0"/>
              <a:t>Schutzschirm  UH-RN9</a:t>
            </a:r>
            <a:endParaRPr lang="de-DE" sz="800" dirty="0"/>
          </a:p>
        </p:txBody>
      </p:sp>
      <p:sp>
        <p:nvSpPr>
          <p:cNvPr id="104" name="Textfeld 103"/>
          <p:cNvSpPr txBox="1"/>
          <p:nvPr/>
        </p:nvSpPr>
        <p:spPr>
          <a:xfrm>
            <a:off x="4757425" y="2980401"/>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t>Gehäuseabdeck. UH-HB3</a:t>
            </a:r>
            <a:endParaRPr lang="de-DE" sz="800" dirty="0"/>
          </a:p>
        </p:txBody>
      </p:sp>
      <p:sp>
        <p:nvSpPr>
          <p:cNvPr id="106" name="Textfeld 105"/>
          <p:cNvSpPr txBox="1"/>
          <p:nvPr/>
        </p:nvSpPr>
        <p:spPr>
          <a:xfrm>
            <a:off x="4757426" y="2334069"/>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t>Greifzange </a:t>
            </a:r>
            <a:r>
              <a:rPr lang="de-DE" sz="800" dirty="0" smtClean="0"/>
              <a:t>re. UH-RN4</a:t>
            </a:r>
            <a:endParaRPr lang="de-DE" sz="800" dirty="0"/>
          </a:p>
        </p:txBody>
      </p:sp>
      <p:sp>
        <p:nvSpPr>
          <p:cNvPr id="107" name="Textfeld 106"/>
          <p:cNvSpPr txBox="1"/>
          <p:nvPr/>
        </p:nvSpPr>
        <p:spPr>
          <a:xfrm>
            <a:off x="4757426" y="2115269"/>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t>Greifzange li. UH-RN3</a:t>
            </a:r>
            <a:endParaRPr lang="de-DE" sz="800" dirty="0"/>
          </a:p>
        </p:txBody>
      </p:sp>
      <p:sp>
        <p:nvSpPr>
          <p:cNvPr id="108" name="Textfeld 107"/>
          <p:cNvSpPr txBox="1"/>
          <p:nvPr/>
        </p:nvSpPr>
        <p:spPr>
          <a:xfrm>
            <a:off x="4757426" y="2549513"/>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t>Bewegungsrad 1 UH-RN5</a:t>
            </a:r>
            <a:endParaRPr lang="de-DE" sz="800" dirty="0"/>
          </a:p>
        </p:txBody>
      </p:sp>
      <p:sp>
        <p:nvSpPr>
          <p:cNvPr id="109" name="Textfeld 108"/>
          <p:cNvSpPr txBox="1"/>
          <p:nvPr/>
        </p:nvSpPr>
        <p:spPr>
          <a:xfrm>
            <a:off x="4757426" y="2764957"/>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t>Bewegungsrad </a:t>
            </a:r>
            <a:r>
              <a:rPr lang="de-DE" sz="800" dirty="0" smtClean="0"/>
              <a:t>2 UH-RN6</a:t>
            </a:r>
            <a:endParaRPr lang="de-DE" sz="800" dirty="0"/>
          </a:p>
        </p:txBody>
      </p:sp>
      <p:sp>
        <p:nvSpPr>
          <p:cNvPr id="110" name="Textfeld 109"/>
          <p:cNvSpPr txBox="1"/>
          <p:nvPr/>
        </p:nvSpPr>
        <p:spPr>
          <a:xfrm>
            <a:off x="4094710" y="5117410"/>
            <a:ext cx="1243891"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Halteschiene 1 UH-HN7</a:t>
            </a:r>
            <a:endParaRPr lang="de-DE" sz="800" dirty="0"/>
          </a:p>
        </p:txBody>
      </p:sp>
      <p:sp>
        <p:nvSpPr>
          <p:cNvPr id="118" name="Textfeld 117"/>
          <p:cNvSpPr txBox="1"/>
          <p:nvPr/>
        </p:nvSpPr>
        <p:spPr>
          <a:xfrm>
            <a:off x="262810" y="4652256"/>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Rotierscheibe u. UH-HF1</a:t>
            </a:r>
            <a:endParaRPr lang="de-DE" sz="800" dirty="0"/>
          </a:p>
        </p:txBody>
      </p:sp>
      <p:sp>
        <p:nvSpPr>
          <p:cNvPr id="124" name="Textfeld 123"/>
          <p:cNvSpPr txBox="1"/>
          <p:nvPr/>
        </p:nvSpPr>
        <p:spPr>
          <a:xfrm>
            <a:off x="87437" y="1674469"/>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t>Motor sw./or.  UH-HP1</a:t>
            </a:r>
            <a:endParaRPr lang="de-DE" sz="800" dirty="0"/>
          </a:p>
        </p:txBody>
      </p:sp>
      <p:sp>
        <p:nvSpPr>
          <p:cNvPr id="129" name="Textfeld 128"/>
          <p:cNvSpPr txBox="1"/>
          <p:nvPr/>
        </p:nvSpPr>
        <p:spPr>
          <a:xfrm>
            <a:off x="66005" y="4436812"/>
            <a:ext cx="1234279" cy="215444"/>
          </a:xfrm>
          <a:prstGeom prst="rect">
            <a:avLst/>
          </a:prstGeom>
          <a:solidFill>
            <a:schemeClr val="bg1"/>
          </a:solidFill>
          <a:ln w="19050">
            <a:solidFill>
              <a:srgbClr val="FF0000"/>
            </a:solidFill>
          </a:ln>
        </p:spPr>
        <p:txBody>
          <a:bodyPr wrap="square" rtlCol="0">
            <a:spAutoFit/>
          </a:bodyPr>
          <a:lstStyle/>
          <a:p>
            <a:r>
              <a:rPr lang="de-DE" sz="800" dirty="0" smtClean="0"/>
              <a:t>Rohling UH-RP1</a:t>
            </a:r>
            <a:endParaRPr lang="de-DE" sz="800" dirty="0"/>
          </a:p>
        </p:txBody>
      </p:sp>
      <p:sp>
        <p:nvSpPr>
          <p:cNvPr id="130" name="Textfeld 129"/>
          <p:cNvSpPr txBox="1"/>
          <p:nvPr/>
        </p:nvSpPr>
        <p:spPr>
          <a:xfrm>
            <a:off x="70006" y="5946944"/>
            <a:ext cx="1234279" cy="215444"/>
          </a:xfrm>
          <a:prstGeom prst="rect">
            <a:avLst/>
          </a:prstGeom>
          <a:solidFill>
            <a:schemeClr val="bg1"/>
          </a:solidFill>
          <a:ln w="19050">
            <a:solidFill>
              <a:srgbClr val="FF0000"/>
            </a:solidFill>
          </a:ln>
        </p:spPr>
        <p:txBody>
          <a:bodyPr wrap="square" rtlCol="0">
            <a:spAutoFit/>
          </a:bodyPr>
          <a:lstStyle/>
          <a:p>
            <a:r>
              <a:rPr lang="de-DE" sz="800" dirty="0" smtClean="0"/>
              <a:t>Rohling  Rohr UH-RF41</a:t>
            </a:r>
            <a:endParaRPr lang="de-DE" sz="800" dirty="0"/>
          </a:p>
        </p:txBody>
      </p:sp>
      <p:sp>
        <p:nvSpPr>
          <p:cNvPr id="131" name="Textfeld 130"/>
          <p:cNvSpPr txBox="1"/>
          <p:nvPr/>
        </p:nvSpPr>
        <p:spPr>
          <a:xfrm>
            <a:off x="2013609" y="2500589"/>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t>Motorabdec.  </a:t>
            </a:r>
            <a:r>
              <a:rPr lang="de-DE" sz="800" dirty="0" smtClean="0"/>
              <a:t>o. UH-HA2</a:t>
            </a:r>
            <a:endParaRPr lang="de-DE" sz="800" dirty="0"/>
          </a:p>
        </p:txBody>
      </p:sp>
      <p:sp>
        <p:nvSpPr>
          <p:cNvPr id="132" name="Textfeld 131"/>
          <p:cNvSpPr txBox="1"/>
          <p:nvPr/>
        </p:nvSpPr>
        <p:spPr>
          <a:xfrm>
            <a:off x="2010589" y="2285145"/>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t>Motorabdec.  u. UH-HA1</a:t>
            </a:r>
            <a:endParaRPr lang="de-DE" sz="800" dirty="0"/>
          </a:p>
        </p:txBody>
      </p:sp>
      <p:sp>
        <p:nvSpPr>
          <p:cNvPr id="133" name="Textfeld 132"/>
          <p:cNvSpPr txBox="1"/>
          <p:nvPr/>
        </p:nvSpPr>
        <p:spPr>
          <a:xfrm>
            <a:off x="2013609" y="2716033"/>
            <a:ext cx="1234279" cy="215444"/>
          </a:xfrm>
          <a:prstGeom prst="rect">
            <a:avLst/>
          </a:prstGeom>
          <a:solidFill>
            <a:schemeClr val="bg1"/>
          </a:solidFill>
          <a:ln w="19050">
            <a:solidFill>
              <a:srgbClr val="FF0000"/>
            </a:solidFill>
          </a:ln>
        </p:spPr>
        <p:txBody>
          <a:bodyPr wrap="square" rtlCol="0">
            <a:spAutoFit/>
          </a:bodyPr>
          <a:lstStyle/>
          <a:p>
            <a:r>
              <a:rPr lang="de-DE" sz="800" dirty="0" smtClean="0"/>
              <a:t>Nutstift UH-RP20</a:t>
            </a:r>
            <a:endParaRPr lang="de-DE" sz="800" dirty="0"/>
          </a:p>
        </p:txBody>
      </p:sp>
      <p:sp>
        <p:nvSpPr>
          <p:cNvPr id="134" name="Textfeld 133"/>
          <p:cNvSpPr txBox="1"/>
          <p:nvPr/>
        </p:nvSpPr>
        <p:spPr>
          <a:xfrm>
            <a:off x="2013609" y="2927299"/>
            <a:ext cx="1234279" cy="215444"/>
          </a:xfrm>
          <a:prstGeom prst="rect">
            <a:avLst/>
          </a:prstGeom>
          <a:solidFill>
            <a:schemeClr val="bg1"/>
          </a:solidFill>
          <a:ln w="19050">
            <a:solidFill>
              <a:srgbClr val="FF0000"/>
            </a:solidFill>
          </a:ln>
        </p:spPr>
        <p:txBody>
          <a:bodyPr wrap="square" rtlCol="0">
            <a:spAutoFit/>
          </a:bodyPr>
          <a:lstStyle/>
          <a:p>
            <a:r>
              <a:rPr lang="de-DE" sz="800" dirty="0" smtClean="0"/>
              <a:t>Mutter M18 UH-RP18</a:t>
            </a:r>
            <a:endParaRPr lang="de-DE" sz="800" dirty="0"/>
          </a:p>
        </p:txBody>
      </p:sp>
      <p:sp>
        <p:nvSpPr>
          <p:cNvPr id="135" name="Textfeld 134"/>
          <p:cNvSpPr txBox="1"/>
          <p:nvPr/>
        </p:nvSpPr>
        <p:spPr>
          <a:xfrm>
            <a:off x="2010589" y="3142743"/>
            <a:ext cx="1234279" cy="215444"/>
          </a:xfrm>
          <a:prstGeom prst="rect">
            <a:avLst/>
          </a:prstGeom>
          <a:solidFill>
            <a:schemeClr val="bg1"/>
          </a:solidFill>
          <a:ln w="19050">
            <a:solidFill>
              <a:srgbClr val="FF0000"/>
            </a:solidFill>
          </a:ln>
        </p:spPr>
        <p:txBody>
          <a:bodyPr wrap="square" rtlCol="0">
            <a:spAutoFit/>
          </a:bodyPr>
          <a:lstStyle/>
          <a:p>
            <a:r>
              <a:rPr lang="de-DE" sz="800" dirty="0" smtClean="0"/>
              <a:t>Fixierschraube UH-RP13</a:t>
            </a:r>
            <a:endParaRPr lang="de-DE" sz="800" dirty="0"/>
          </a:p>
        </p:txBody>
      </p:sp>
      <p:sp>
        <p:nvSpPr>
          <p:cNvPr id="136" name="Textfeld 135"/>
          <p:cNvSpPr txBox="1"/>
          <p:nvPr/>
        </p:nvSpPr>
        <p:spPr>
          <a:xfrm>
            <a:off x="2010589" y="4218176"/>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Zahnrad grau UH-HP4</a:t>
            </a:r>
            <a:endParaRPr lang="de-DE" sz="800" dirty="0"/>
          </a:p>
        </p:txBody>
      </p:sp>
      <p:sp>
        <p:nvSpPr>
          <p:cNvPr id="138" name="Textfeld 137"/>
          <p:cNvSpPr txBox="1"/>
          <p:nvPr/>
        </p:nvSpPr>
        <p:spPr>
          <a:xfrm>
            <a:off x="65830" y="6157197"/>
            <a:ext cx="1238455" cy="215445"/>
          </a:xfrm>
          <a:prstGeom prst="rect">
            <a:avLst/>
          </a:prstGeom>
          <a:solidFill>
            <a:schemeClr val="bg1"/>
          </a:solidFill>
          <a:ln w="19050">
            <a:solidFill>
              <a:srgbClr val="FF0000"/>
            </a:solidFill>
          </a:ln>
        </p:spPr>
        <p:txBody>
          <a:bodyPr wrap="square" rtlCol="0">
            <a:spAutoFit/>
          </a:bodyPr>
          <a:lstStyle/>
          <a:p>
            <a:r>
              <a:rPr lang="de-DE" sz="800" dirty="0" smtClean="0"/>
              <a:t>Rohling  VStück UH-RF42</a:t>
            </a:r>
            <a:endParaRPr lang="de-DE" sz="800" dirty="0"/>
          </a:p>
        </p:txBody>
      </p:sp>
      <p:sp>
        <p:nvSpPr>
          <p:cNvPr id="147" name="Textfeld 146"/>
          <p:cNvSpPr txBox="1"/>
          <p:nvPr/>
        </p:nvSpPr>
        <p:spPr>
          <a:xfrm>
            <a:off x="1620567" y="5066903"/>
            <a:ext cx="1234279" cy="215444"/>
          </a:xfrm>
          <a:prstGeom prst="rect">
            <a:avLst/>
          </a:prstGeom>
          <a:solidFill>
            <a:schemeClr val="bg1"/>
          </a:solidFill>
          <a:ln w="19050">
            <a:solidFill>
              <a:srgbClr val="FF0000"/>
            </a:solidFill>
          </a:ln>
        </p:spPr>
        <p:txBody>
          <a:bodyPr wrap="square" rtlCol="0">
            <a:spAutoFit/>
          </a:bodyPr>
          <a:lstStyle/>
          <a:p>
            <a:r>
              <a:rPr lang="de-DE" sz="800" dirty="0" smtClean="0"/>
              <a:t>Rohling UH-RP4</a:t>
            </a:r>
            <a:endParaRPr lang="de-DE" sz="800" dirty="0"/>
          </a:p>
        </p:txBody>
      </p:sp>
      <p:sp>
        <p:nvSpPr>
          <p:cNvPr id="148" name="Textfeld 147"/>
          <p:cNvSpPr txBox="1"/>
          <p:nvPr/>
        </p:nvSpPr>
        <p:spPr>
          <a:xfrm>
            <a:off x="2010589" y="4642187"/>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Zahnrad blau UH-HP6</a:t>
            </a:r>
            <a:endParaRPr lang="de-DE" sz="800" dirty="0"/>
          </a:p>
        </p:txBody>
      </p:sp>
      <p:sp>
        <p:nvSpPr>
          <p:cNvPr id="149" name="Textfeld 148"/>
          <p:cNvSpPr txBox="1"/>
          <p:nvPr/>
        </p:nvSpPr>
        <p:spPr>
          <a:xfrm>
            <a:off x="1553316" y="3568805"/>
            <a:ext cx="1081878" cy="218364"/>
          </a:xfrm>
          <a:prstGeom prst="rect">
            <a:avLst/>
          </a:prstGeom>
          <a:solidFill>
            <a:schemeClr val="bg1"/>
          </a:solidFill>
          <a:ln w="19050">
            <a:solidFill>
              <a:srgbClr val="FF0000"/>
            </a:solidFill>
          </a:ln>
        </p:spPr>
        <p:txBody>
          <a:bodyPr wrap="square" rtlCol="0">
            <a:spAutoFit/>
          </a:bodyPr>
          <a:lstStyle/>
          <a:p>
            <a:r>
              <a:rPr lang="de-DE" sz="800" dirty="0" smtClean="0"/>
              <a:t>Rohling UH-RP7</a:t>
            </a:r>
            <a:endParaRPr lang="de-DE" sz="800" dirty="0"/>
          </a:p>
        </p:txBody>
      </p:sp>
      <p:sp>
        <p:nvSpPr>
          <p:cNvPr id="151" name="Textfeld 150"/>
          <p:cNvSpPr txBox="1"/>
          <p:nvPr/>
        </p:nvSpPr>
        <p:spPr>
          <a:xfrm>
            <a:off x="1796572" y="4004519"/>
            <a:ext cx="1072769" cy="213657"/>
          </a:xfrm>
          <a:prstGeom prst="rect">
            <a:avLst/>
          </a:prstGeom>
          <a:solidFill>
            <a:schemeClr val="bg1"/>
          </a:solidFill>
          <a:ln w="19050">
            <a:solidFill>
              <a:srgbClr val="FF0000"/>
            </a:solidFill>
          </a:ln>
        </p:spPr>
        <p:txBody>
          <a:bodyPr wrap="square" rtlCol="0">
            <a:spAutoFit/>
          </a:bodyPr>
          <a:lstStyle/>
          <a:p>
            <a:r>
              <a:rPr lang="de-DE" sz="800" dirty="0" smtClean="0"/>
              <a:t>Rohling UH-RP9</a:t>
            </a:r>
            <a:endParaRPr lang="de-DE" sz="800" dirty="0"/>
          </a:p>
        </p:txBody>
      </p:sp>
      <p:sp>
        <p:nvSpPr>
          <p:cNvPr id="152" name="Textfeld 151"/>
          <p:cNvSpPr txBox="1"/>
          <p:nvPr/>
        </p:nvSpPr>
        <p:spPr>
          <a:xfrm>
            <a:off x="2002378" y="3789075"/>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Welle groß UH-HP9</a:t>
            </a:r>
            <a:endParaRPr lang="de-DE" sz="800" dirty="0"/>
          </a:p>
        </p:txBody>
      </p:sp>
      <p:sp>
        <p:nvSpPr>
          <p:cNvPr id="153" name="Textfeld 152"/>
          <p:cNvSpPr txBox="1"/>
          <p:nvPr/>
        </p:nvSpPr>
        <p:spPr>
          <a:xfrm>
            <a:off x="66003" y="4867700"/>
            <a:ext cx="1234279" cy="215444"/>
          </a:xfrm>
          <a:prstGeom prst="rect">
            <a:avLst/>
          </a:prstGeom>
          <a:solidFill>
            <a:schemeClr val="bg1"/>
          </a:solidFill>
          <a:ln w="19050">
            <a:solidFill>
              <a:srgbClr val="FF0000"/>
            </a:solidFill>
          </a:ln>
        </p:spPr>
        <p:txBody>
          <a:bodyPr wrap="square" rtlCol="0">
            <a:spAutoFit/>
          </a:bodyPr>
          <a:lstStyle/>
          <a:p>
            <a:r>
              <a:rPr lang="de-DE" sz="800" dirty="0" smtClean="0"/>
              <a:t>Rohling UH-RF11</a:t>
            </a:r>
            <a:endParaRPr lang="de-DE" sz="800" dirty="0"/>
          </a:p>
        </p:txBody>
      </p:sp>
      <p:sp>
        <p:nvSpPr>
          <p:cNvPr id="154" name="Textfeld 153"/>
          <p:cNvSpPr txBox="1"/>
          <p:nvPr/>
        </p:nvSpPr>
        <p:spPr>
          <a:xfrm>
            <a:off x="270385" y="5083144"/>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Abdeckscheibe  UH-HD3</a:t>
            </a:r>
            <a:endParaRPr lang="de-DE" sz="800" dirty="0"/>
          </a:p>
        </p:txBody>
      </p:sp>
      <p:sp>
        <p:nvSpPr>
          <p:cNvPr id="155" name="Textfeld 154"/>
          <p:cNvSpPr txBox="1"/>
          <p:nvPr/>
        </p:nvSpPr>
        <p:spPr>
          <a:xfrm>
            <a:off x="67530" y="5298588"/>
            <a:ext cx="1234279" cy="215444"/>
          </a:xfrm>
          <a:prstGeom prst="rect">
            <a:avLst/>
          </a:prstGeom>
          <a:solidFill>
            <a:schemeClr val="bg1"/>
          </a:solidFill>
          <a:ln w="19050">
            <a:solidFill>
              <a:srgbClr val="FF0000"/>
            </a:solidFill>
          </a:ln>
        </p:spPr>
        <p:txBody>
          <a:bodyPr wrap="square" rtlCol="0">
            <a:spAutoFit/>
          </a:bodyPr>
          <a:lstStyle/>
          <a:p>
            <a:r>
              <a:rPr lang="de-DE" sz="800" dirty="0" smtClean="0"/>
              <a:t>Rohling UH-RD30</a:t>
            </a:r>
            <a:endParaRPr lang="de-DE" sz="800" dirty="0"/>
          </a:p>
        </p:txBody>
      </p:sp>
      <p:sp>
        <p:nvSpPr>
          <p:cNvPr id="156" name="Textfeld 155"/>
          <p:cNvSpPr txBox="1"/>
          <p:nvPr/>
        </p:nvSpPr>
        <p:spPr>
          <a:xfrm>
            <a:off x="262810" y="5507472"/>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Arretiervorricht. UH-RF4</a:t>
            </a:r>
            <a:endParaRPr lang="de-DE" sz="800" dirty="0"/>
          </a:p>
        </p:txBody>
      </p:sp>
      <p:sp>
        <p:nvSpPr>
          <p:cNvPr id="157" name="Textfeld 156"/>
          <p:cNvSpPr txBox="1"/>
          <p:nvPr/>
        </p:nvSpPr>
        <p:spPr>
          <a:xfrm>
            <a:off x="70006" y="5727208"/>
            <a:ext cx="1234279" cy="215444"/>
          </a:xfrm>
          <a:prstGeom prst="rect">
            <a:avLst/>
          </a:prstGeom>
          <a:solidFill>
            <a:schemeClr val="bg1"/>
          </a:solidFill>
          <a:ln w="19050">
            <a:solidFill>
              <a:srgbClr val="FF0000"/>
            </a:solidFill>
          </a:ln>
        </p:spPr>
        <p:txBody>
          <a:bodyPr wrap="square" rtlCol="0">
            <a:spAutoFit/>
          </a:bodyPr>
          <a:lstStyle/>
          <a:p>
            <a:r>
              <a:rPr lang="de-DE" sz="800" dirty="0" smtClean="0"/>
              <a:t>Rohling UH-RF40</a:t>
            </a:r>
            <a:endParaRPr lang="de-DE" sz="800" dirty="0"/>
          </a:p>
        </p:txBody>
      </p:sp>
      <p:sp>
        <p:nvSpPr>
          <p:cNvPr id="160" name="Textfeld 159"/>
          <p:cNvSpPr txBox="1"/>
          <p:nvPr/>
        </p:nvSpPr>
        <p:spPr>
          <a:xfrm>
            <a:off x="232280" y="1459025"/>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a:t>Motorblock 1 UH-HBG11</a:t>
            </a:r>
          </a:p>
        </p:txBody>
      </p:sp>
      <p:sp>
        <p:nvSpPr>
          <p:cNvPr id="161" name="Textfeld 160"/>
          <p:cNvSpPr txBox="1"/>
          <p:nvPr/>
        </p:nvSpPr>
        <p:spPr>
          <a:xfrm>
            <a:off x="2010589" y="4433620"/>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Zahnrad braun UH-HP5</a:t>
            </a:r>
            <a:endParaRPr lang="de-DE" sz="800" dirty="0"/>
          </a:p>
        </p:txBody>
      </p:sp>
      <p:sp>
        <p:nvSpPr>
          <p:cNvPr id="162" name="Textfeld 161"/>
          <p:cNvSpPr txBox="1"/>
          <p:nvPr/>
        </p:nvSpPr>
        <p:spPr>
          <a:xfrm>
            <a:off x="5403390" y="391425"/>
            <a:ext cx="203251" cy="190269"/>
          </a:xfrm>
          <a:prstGeom prst="rect">
            <a:avLst/>
          </a:prstGeom>
          <a:solidFill>
            <a:schemeClr val="accent6">
              <a:lumMod val="20000"/>
              <a:lumOff val="80000"/>
            </a:schemeClr>
          </a:solidFill>
          <a:ln w="19050">
            <a:solidFill>
              <a:srgbClr val="FF0000"/>
            </a:solidFill>
          </a:ln>
        </p:spPr>
        <p:txBody>
          <a:bodyPr wrap="square" rtlCol="0">
            <a:spAutoFit/>
          </a:bodyPr>
          <a:lstStyle/>
          <a:p>
            <a:endParaRPr lang="de-DE" sz="1000" dirty="0"/>
          </a:p>
        </p:txBody>
      </p:sp>
      <p:sp>
        <p:nvSpPr>
          <p:cNvPr id="163" name="Textfeld 162"/>
          <p:cNvSpPr txBox="1"/>
          <p:nvPr/>
        </p:nvSpPr>
        <p:spPr>
          <a:xfrm>
            <a:off x="5505016" y="349096"/>
            <a:ext cx="1597411" cy="246221"/>
          </a:xfrm>
          <a:prstGeom prst="rect">
            <a:avLst/>
          </a:prstGeom>
          <a:noFill/>
        </p:spPr>
        <p:txBody>
          <a:bodyPr wrap="square" rtlCol="0">
            <a:spAutoFit/>
          </a:bodyPr>
          <a:lstStyle/>
          <a:p>
            <a:r>
              <a:rPr lang="de-DE" sz="1000" dirty="0" smtClean="0"/>
              <a:t> Baugruppe Eigenfertigung</a:t>
            </a:r>
            <a:endParaRPr lang="de-DE" sz="1000" dirty="0"/>
          </a:p>
        </p:txBody>
      </p:sp>
      <p:sp>
        <p:nvSpPr>
          <p:cNvPr id="164" name="Textfeld 163"/>
          <p:cNvSpPr txBox="1"/>
          <p:nvPr/>
        </p:nvSpPr>
        <p:spPr>
          <a:xfrm>
            <a:off x="7168911" y="389701"/>
            <a:ext cx="203252" cy="190800"/>
          </a:xfrm>
          <a:prstGeom prst="rect">
            <a:avLst/>
          </a:prstGeom>
          <a:solidFill>
            <a:schemeClr val="accent4">
              <a:lumMod val="20000"/>
              <a:lumOff val="80000"/>
            </a:schemeClr>
          </a:solidFill>
          <a:ln w="19050">
            <a:solidFill>
              <a:srgbClr val="FF0000"/>
            </a:solidFill>
          </a:ln>
        </p:spPr>
        <p:txBody>
          <a:bodyPr wrap="square" rtlCol="0">
            <a:spAutoFit/>
          </a:bodyPr>
          <a:lstStyle/>
          <a:p>
            <a:endParaRPr lang="de-DE" sz="1000" dirty="0"/>
          </a:p>
        </p:txBody>
      </p:sp>
      <p:sp>
        <p:nvSpPr>
          <p:cNvPr id="165" name="Textfeld 164"/>
          <p:cNvSpPr txBox="1"/>
          <p:nvPr/>
        </p:nvSpPr>
        <p:spPr>
          <a:xfrm>
            <a:off x="7270536" y="347372"/>
            <a:ext cx="1873464" cy="246221"/>
          </a:xfrm>
          <a:prstGeom prst="rect">
            <a:avLst/>
          </a:prstGeom>
          <a:noFill/>
        </p:spPr>
        <p:txBody>
          <a:bodyPr wrap="square" rtlCol="0">
            <a:spAutoFit/>
          </a:bodyPr>
          <a:lstStyle/>
          <a:p>
            <a:r>
              <a:rPr lang="de-DE" sz="1000" dirty="0" smtClean="0"/>
              <a:t> Baugruppe Fremdbeschaffung</a:t>
            </a:r>
            <a:endParaRPr lang="de-DE" sz="1000" dirty="0"/>
          </a:p>
        </p:txBody>
      </p:sp>
      <p:sp>
        <p:nvSpPr>
          <p:cNvPr id="167" name="Textfeld 166"/>
          <p:cNvSpPr txBox="1"/>
          <p:nvPr/>
        </p:nvSpPr>
        <p:spPr>
          <a:xfrm>
            <a:off x="1824466" y="1461243"/>
            <a:ext cx="803263" cy="33855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a:t>Motorblock </a:t>
            </a:r>
            <a:r>
              <a:rPr lang="de-DE" sz="800" dirty="0" smtClean="0"/>
              <a:t>2 </a:t>
            </a:r>
          </a:p>
          <a:p>
            <a:r>
              <a:rPr lang="de-DE" sz="800" dirty="0" smtClean="0"/>
              <a:t>UH-HBG21</a:t>
            </a:r>
            <a:endParaRPr lang="de-DE" sz="800" dirty="0"/>
          </a:p>
        </p:txBody>
      </p:sp>
      <p:sp>
        <p:nvSpPr>
          <p:cNvPr id="168" name="Textfeld 167"/>
          <p:cNvSpPr txBox="1"/>
          <p:nvPr/>
        </p:nvSpPr>
        <p:spPr>
          <a:xfrm>
            <a:off x="2010589" y="1799884"/>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t>Motor sw./bl.  UH-HP2</a:t>
            </a:r>
            <a:endParaRPr lang="de-DE" sz="800" dirty="0"/>
          </a:p>
        </p:txBody>
      </p:sp>
      <p:sp>
        <p:nvSpPr>
          <p:cNvPr id="202" name="Textfeld 201"/>
          <p:cNvSpPr txBox="1"/>
          <p:nvPr/>
        </p:nvSpPr>
        <p:spPr>
          <a:xfrm>
            <a:off x="2010589" y="4851459"/>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a:t>Zahnrad R28 UH-HF7</a:t>
            </a:r>
          </a:p>
        </p:txBody>
      </p:sp>
      <p:sp>
        <p:nvSpPr>
          <p:cNvPr id="120" name="Textfeld 119"/>
          <p:cNvSpPr txBox="1"/>
          <p:nvPr/>
        </p:nvSpPr>
        <p:spPr>
          <a:xfrm>
            <a:off x="2627729" y="1461242"/>
            <a:ext cx="795807" cy="33855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a:t>Motorblock </a:t>
            </a:r>
            <a:r>
              <a:rPr lang="de-DE" sz="800" dirty="0" smtClean="0"/>
              <a:t>2</a:t>
            </a:r>
          </a:p>
          <a:p>
            <a:r>
              <a:rPr lang="de-DE" sz="800" dirty="0" smtClean="0"/>
              <a:t> UH-HBG22</a:t>
            </a:r>
            <a:endParaRPr lang="de-DE" sz="800" dirty="0"/>
          </a:p>
        </p:txBody>
      </p:sp>
      <p:cxnSp>
        <p:nvCxnSpPr>
          <p:cNvPr id="41" name="Gerade Verbindung 40"/>
          <p:cNvCxnSpPr>
            <a:stCxn id="160" idx="3"/>
          </p:cNvCxnSpPr>
          <p:nvPr/>
        </p:nvCxnSpPr>
        <p:spPr>
          <a:xfrm>
            <a:off x="1466559" y="1566747"/>
            <a:ext cx="3579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a:off x="1645512" y="1576659"/>
            <a:ext cx="0" cy="5386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a:off x="1645512" y="2114345"/>
            <a:ext cx="769207" cy="9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stCxn id="148" idx="1"/>
          </p:cNvCxnSpPr>
          <p:nvPr/>
        </p:nvCxnSpPr>
        <p:spPr>
          <a:xfrm flipH="1">
            <a:off x="1917527" y="4749909"/>
            <a:ext cx="930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a:off x="1917527" y="4749909"/>
            <a:ext cx="0" cy="3169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Gerade Verbindung 61"/>
          <p:cNvCxnSpPr>
            <a:stCxn id="161" idx="1"/>
          </p:cNvCxnSpPr>
          <p:nvPr/>
        </p:nvCxnSpPr>
        <p:spPr>
          <a:xfrm flipH="1">
            <a:off x="1803391" y="4541342"/>
            <a:ext cx="207198" cy="34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Gerade Verbindung mit Pfeil 67"/>
          <p:cNvCxnSpPr/>
          <p:nvPr/>
        </p:nvCxnSpPr>
        <p:spPr>
          <a:xfrm flipH="1">
            <a:off x="1796572" y="4544807"/>
            <a:ext cx="6819" cy="522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Gerade Verbindung 71"/>
          <p:cNvCxnSpPr>
            <a:stCxn id="136" idx="1"/>
          </p:cNvCxnSpPr>
          <p:nvPr/>
        </p:nvCxnSpPr>
        <p:spPr>
          <a:xfrm flipH="1">
            <a:off x="1645512" y="4325898"/>
            <a:ext cx="365077" cy="69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Gerade Verbindung mit Pfeil 73"/>
          <p:cNvCxnSpPr/>
          <p:nvPr/>
        </p:nvCxnSpPr>
        <p:spPr>
          <a:xfrm>
            <a:off x="1645512" y="4332829"/>
            <a:ext cx="0" cy="7340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Gerade Verbindung mit Pfeil 77"/>
          <p:cNvCxnSpPr/>
          <p:nvPr/>
        </p:nvCxnSpPr>
        <p:spPr>
          <a:xfrm>
            <a:off x="2414719" y="2115269"/>
            <a:ext cx="0" cy="1698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8" name="Textfeld 157"/>
          <p:cNvSpPr txBox="1"/>
          <p:nvPr/>
        </p:nvSpPr>
        <p:spPr>
          <a:xfrm>
            <a:off x="1824466" y="5734175"/>
            <a:ext cx="1249682" cy="215444"/>
          </a:xfrm>
          <a:prstGeom prst="rect">
            <a:avLst/>
          </a:prstGeom>
          <a:solidFill>
            <a:schemeClr val="bg1"/>
          </a:solidFill>
          <a:ln w="19050">
            <a:solidFill>
              <a:srgbClr val="FF0000"/>
            </a:solidFill>
          </a:ln>
        </p:spPr>
        <p:txBody>
          <a:bodyPr wrap="square" rtlCol="0">
            <a:spAutoFit/>
          </a:bodyPr>
          <a:lstStyle/>
          <a:p>
            <a:r>
              <a:rPr lang="de-DE" sz="800" dirty="0" smtClean="0"/>
              <a:t>Rohling UH-RE20</a:t>
            </a:r>
            <a:endParaRPr lang="de-DE" sz="800" dirty="0"/>
          </a:p>
        </p:txBody>
      </p:sp>
      <p:cxnSp>
        <p:nvCxnSpPr>
          <p:cNvPr id="83" name="Gerade Verbindung 82"/>
          <p:cNvCxnSpPr/>
          <p:nvPr/>
        </p:nvCxnSpPr>
        <p:spPr>
          <a:xfrm>
            <a:off x="3423536" y="1548711"/>
            <a:ext cx="2118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Gerade Verbindung 139"/>
          <p:cNvCxnSpPr/>
          <p:nvPr/>
        </p:nvCxnSpPr>
        <p:spPr>
          <a:xfrm>
            <a:off x="3635413" y="1548711"/>
            <a:ext cx="0" cy="5665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Gerade Verbindung 143"/>
          <p:cNvCxnSpPr/>
          <p:nvPr/>
        </p:nvCxnSpPr>
        <p:spPr>
          <a:xfrm flipH="1">
            <a:off x="2869341" y="2115269"/>
            <a:ext cx="76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Gerade Verbindung mit Pfeil 145"/>
          <p:cNvCxnSpPr/>
          <p:nvPr/>
        </p:nvCxnSpPr>
        <p:spPr>
          <a:xfrm>
            <a:off x="2854846" y="2115269"/>
            <a:ext cx="0" cy="169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9" name="Textfeld 168"/>
          <p:cNvSpPr txBox="1"/>
          <p:nvPr/>
        </p:nvSpPr>
        <p:spPr>
          <a:xfrm>
            <a:off x="8199497" y="1878829"/>
            <a:ext cx="858206" cy="338554"/>
          </a:xfrm>
          <a:prstGeom prst="rect">
            <a:avLst/>
          </a:prstGeom>
          <a:solidFill>
            <a:schemeClr val="bg1"/>
          </a:solidFill>
          <a:ln w="19050">
            <a:solidFill>
              <a:srgbClr val="FF0000"/>
            </a:solidFill>
          </a:ln>
        </p:spPr>
        <p:txBody>
          <a:bodyPr wrap="square" rtlCol="0">
            <a:spAutoFit/>
          </a:bodyPr>
          <a:lstStyle/>
          <a:p>
            <a:r>
              <a:rPr lang="de-DE" sz="800" dirty="0" smtClean="0"/>
              <a:t>Fixierschraube </a:t>
            </a:r>
          </a:p>
          <a:p>
            <a:r>
              <a:rPr lang="de-DE" sz="800" dirty="0" smtClean="0"/>
              <a:t>UH-RP14</a:t>
            </a:r>
            <a:endParaRPr lang="de-DE" sz="800" dirty="0"/>
          </a:p>
        </p:txBody>
      </p:sp>
      <p:sp>
        <p:nvSpPr>
          <p:cNvPr id="170" name="Textfeld 169"/>
          <p:cNvSpPr txBox="1"/>
          <p:nvPr/>
        </p:nvSpPr>
        <p:spPr>
          <a:xfrm>
            <a:off x="8204347" y="1212941"/>
            <a:ext cx="858206" cy="338554"/>
          </a:xfrm>
          <a:prstGeom prst="rect">
            <a:avLst/>
          </a:prstGeom>
          <a:solidFill>
            <a:schemeClr val="bg1"/>
          </a:solidFill>
          <a:ln w="19050">
            <a:solidFill>
              <a:srgbClr val="FF0000"/>
            </a:solidFill>
          </a:ln>
        </p:spPr>
        <p:txBody>
          <a:bodyPr wrap="square" rtlCol="0">
            <a:spAutoFit/>
          </a:bodyPr>
          <a:lstStyle/>
          <a:p>
            <a:r>
              <a:rPr lang="de-DE" sz="800" dirty="0"/>
              <a:t>Kabelstrang </a:t>
            </a:r>
          </a:p>
          <a:p>
            <a:r>
              <a:rPr lang="de-DE" sz="800" dirty="0"/>
              <a:t>UH-RP24</a:t>
            </a:r>
          </a:p>
        </p:txBody>
      </p:sp>
      <p:sp>
        <p:nvSpPr>
          <p:cNvPr id="171" name="Textfeld 170"/>
          <p:cNvSpPr txBox="1"/>
          <p:nvPr/>
        </p:nvSpPr>
        <p:spPr>
          <a:xfrm>
            <a:off x="8204347" y="879725"/>
            <a:ext cx="858206" cy="338554"/>
          </a:xfrm>
          <a:prstGeom prst="rect">
            <a:avLst/>
          </a:prstGeom>
          <a:solidFill>
            <a:schemeClr val="bg1"/>
          </a:solidFill>
          <a:ln w="19050">
            <a:solidFill>
              <a:srgbClr val="FF0000"/>
            </a:solidFill>
          </a:ln>
        </p:spPr>
        <p:txBody>
          <a:bodyPr wrap="square" rtlCol="0">
            <a:spAutoFit/>
          </a:bodyPr>
          <a:lstStyle/>
          <a:p>
            <a:r>
              <a:rPr lang="de-DE" sz="800" dirty="0"/>
              <a:t>Kabelklemme </a:t>
            </a:r>
          </a:p>
          <a:p>
            <a:r>
              <a:rPr lang="de-DE" sz="800" dirty="0"/>
              <a:t>UH-RP27</a:t>
            </a:r>
          </a:p>
        </p:txBody>
      </p:sp>
      <p:cxnSp>
        <p:nvCxnSpPr>
          <p:cNvPr id="175" name="Gerade Verbindung mit Pfeil 174"/>
          <p:cNvCxnSpPr>
            <a:endCxn id="15" idx="0"/>
          </p:cNvCxnSpPr>
          <p:nvPr/>
        </p:nvCxnSpPr>
        <p:spPr>
          <a:xfrm>
            <a:off x="856996" y="619090"/>
            <a:ext cx="0" cy="2506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1" name="Gerade Verbindung mit Pfeil 180"/>
          <p:cNvCxnSpPr>
            <a:endCxn id="17" idx="0"/>
          </p:cNvCxnSpPr>
          <p:nvPr/>
        </p:nvCxnSpPr>
        <p:spPr>
          <a:xfrm>
            <a:off x="2575407" y="619090"/>
            <a:ext cx="1" cy="2506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3" name="Gerade Verbindung mit Pfeil 182"/>
          <p:cNvCxnSpPr>
            <a:endCxn id="16" idx="0"/>
          </p:cNvCxnSpPr>
          <p:nvPr/>
        </p:nvCxnSpPr>
        <p:spPr>
          <a:xfrm>
            <a:off x="4158314" y="619090"/>
            <a:ext cx="0" cy="2506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5" name="Gerade Verbindung mit Pfeil 184"/>
          <p:cNvCxnSpPr>
            <a:endCxn id="18" idx="0"/>
          </p:cNvCxnSpPr>
          <p:nvPr/>
        </p:nvCxnSpPr>
        <p:spPr>
          <a:xfrm>
            <a:off x="5323029" y="619090"/>
            <a:ext cx="0" cy="2506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7" name="Gerade Verbindung mit Pfeil 186"/>
          <p:cNvCxnSpPr>
            <a:endCxn id="19" idx="0"/>
          </p:cNvCxnSpPr>
          <p:nvPr/>
        </p:nvCxnSpPr>
        <p:spPr>
          <a:xfrm>
            <a:off x="6607092" y="619090"/>
            <a:ext cx="1" cy="2521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1" name="Gerade Verbindung mit Pfeil 190"/>
          <p:cNvCxnSpPr>
            <a:endCxn id="20" idx="0"/>
          </p:cNvCxnSpPr>
          <p:nvPr/>
        </p:nvCxnSpPr>
        <p:spPr>
          <a:xfrm>
            <a:off x="7634446" y="619090"/>
            <a:ext cx="1" cy="2529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3" name="Gerade Verbindung mit Pfeil 192"/>
          <p:cNvCxnSpPr>
            <a:endCxn id="171" idx="0"/>
          </p:cNvCxnSpPr>
          <p:nvPr/>
        </p:nvCxnSpPr>
        <p:spPr>
          <a:xfrm>
            <a:off x="8633450" y="619090"/>
            <a:ext cx="0" cy="2606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6" name="Textfeld 195"/>
          <p:cNvSpPr txBox="1"/>
          <p:nvPr/>
        </p:nvSpPr>
        <p:spPr>
          <a:xfrm>
            <a:off x="2627727" y="3568805"/>
            <a:ext cx="1101481" cy="221284"/>
          </a:xfrm>
          <a:prstGeom prst="rect">
            <a:avLst/>
          </a:prstGeom>
          <a:solidFill>
            <a:schemeClr val="bg1"/>
          </a:solidFill>
          <a:ln w="19050">
            <a:solidFill>
              <a:srgbClr val="FF0000"/>
            </a:solidFill>
          </a:ln>
        </p:spPr>
        <p:txBody>
          <a:bodyPr wrap="square" rtlCol="0">
            <a:spAutoFit/>
          </a:bodyPr>
          <a:lstStyle/>
          <a:p>
            <a:r>
              <a:rPr lang="de-DE" sz="800" dirty="0" smtClean="0"/>
              <a:t>Rohling UH-RP8</a:t>
            </a:r>
            <a:endParaRPr lang="de-DE" sz="800" dirty="0"/>
          </a:p>
        </p:txBody>
      </p:sp>
      <p:sp>
        <p:nvSpPr>
          <p:cNvPr id="197" name="Textfeld 196"/>
          <p:cNvSpPr txBox="1"/>
          <p:nvPr/>
        </p:nvSpPr>
        <p:spPr>
          <a:xfrm>
            <a:off x="1553316" y="3358187"/>
            <a:ext cx="1089344" cy="213538"/>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Zahnrad grau UH-HP7</a:t>
            </a:r>
            <a:endParaRPr lang="de-DE" sz="800" dirty="0"/>
          </a:p>
        </p:txBody>
      </p:sp>
      <p:sp>
        <p:nvSpPr>
          <p:cNvPr id="198" name="Textfeld 197"/>
          <p:cNvSpPr txBox="1"/>
          <p:nvPr/>
        </p:nvSpPr>
        <p:spPr>
          <a:xfrm>
            <a:off x="2630063" y="3358942"/>
            <a:ext cx="1099145"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Zahnrad grau UH-HP8</a:t>
            </a:r>
            <a:endParaRPr lang="de-DE" sz="800" dirty="0"/>
          </a:p>
        </p:txBody>
      </p:sp>
      <p:cxnSp>
        <p:nvCxnSpPr>
          <p:cNvPr id="199" name="Gerade Verbindung 198"/>
          <p:cNvCxnSpPr>
            <a:stCxn id="7" idx="0"/>
          </p:cNvCxnSpPr>
          <p:nvPr/>
        </p:nvCxnSpPr>
        <p:spPr>
          <a:xfrm flipH="1" flipV="1">
            <a:off x="8427981" y="2217383"/>
            <a:ext cx="1" cy="419366"/>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p:cNvCxnSpPr/>
          <p:nvPr/>
        </p:nvCxnSpPr>
        <p:spPr>
          <a:xfrm flipV="1">
            <a:off x="8427981" y="619090"/>
            <a:ext cx="0" cy="250690"/>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4" name="Gerade Verbindung mit Pfeil 203"/>
          <p:cNvCxnSpPr>
            <a:stCxn id="7" idx="2"/>
          </p:cNvCxnSpPr>
          <p:nvPr/>
        </p:nvCxnSpPr>
        <p:spPr>
          <a:xfrm>
            <a:off x="8427982" y="5745292"/>
            <a:ext cx="0" cy="627351"/>
          </a:xfrm>
          <a:prstGeom prst="straightConnector1">
            <a:avLst/>
          </a:prstGeom>
          <a:ln w="762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6" name="Gerade Verbindung 205"/>
          <p:cNvCxnSpPr>
            <a:stCxn id="85" idx="2"/>
          </p:cNvCxnSpPr>
          <p:nvPr/>
        </p:nvCxnSpPr>
        <p:spPr>
          <a:xfrm flipH="1">
            <a:off x="8794989" y="4662460"/>
            <a:ext cx="1" cy="1710183"/>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8" name="Gerade Verbindung 207"/>
          <p:cNvCxnSpPr>
            <a:stCxn id="85" idx="0"/>
          </p:cNvCxnSpPr>
          <p:nvPr/>
        </p:nvCxnSpPr>
        <p:spPr>
          <a:xfrm flipH="1" flipV="1">
            <a:off x="8794989" y="2217383"/>
            <a:ext cx="1" cy="413752"/>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0" name="Gerade Verbindung mit Pfeil 209"/>
          <p:cNvCxnSpPr/>
          <p:nvPr/>
        </p:nvCxnSpPr>
        <p:spPr>
          <a:xfrm flipH="1" flipV="1">
            <a:off x="8794989" y="112669"/>
            <a:ext cx="2" cy="757112"/>
          </a:xfrm>
          <a:prstGeom prst="straightConnector1">
            <a:avLst/>
          </a:prstGeom>
          <a:ln w="762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7" name="Textfeld 136"/>
          <p:cNvSpPr txBox="1"/>
          <p:nvPr/>
        </p:nvSpPr>
        <p:spPr>
          <a:xfrm>
            <a:off x="4094710" y="4901966"/>
            <a:ext cx="1239518" cy="215444"/>
          </a:xfrm>
          <a:prstGeom prst="rect">
            <a:avLst/>
          </a:prstGeom>
          <a:solidFill>
            <a:schemeClr val="bg1"/>
          </a:solidFill>
          <a:ln w="19050">
            <a:solidFill>
              <a:srgbClr val="FF0000"/>
            </a:solidFill>
          </a:ln>
        </p:spPr>
        <p:txBody>
          <a:bodyPr wrap="square" rtlCol="0">
            <a:spAutoFit/>
          </a:bodyPr>
          <a:lstStyle/>
          <a:p>
            <a:r>
              <a:rPr lang="de-DE" sz="800" dirty="0"/>
              <a:t>Rohling </a:t>
            </a:r>
            <a:r>
              <a:rPr lang="de-DE" sz="800" dirty="0" smtClean="0"/>
              <a:t>UH-RF21</a:t>
            </a:r>
            <a:endParaRPr lang="de-DE" sz="800" dirty="0"/>
          </a:p>
        </p:txBody>
      </p:sp>
      <p:sp>
        <p:nvSpPr>
          <p:cNvPr id="139" name="Textfeld 138"/>
          <p:cNvSpPr txBox="1"/>
          <p:nvPr/>
        </p:nvSpPr>
        <p:spPr>
          <a:xfrm>
            <a:off x="5334228" y="4475660"/>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Halterung 2 re. UH-HF3</a:t>
            </a:r>
            <a:endParaRPr lang="de-DE" sz="800" dirty="0"/>
          </a:p>
        </p:txBody>
      </p:sp>
      <p:sp>
        <p:nvSpPr>
          <p:cNvPr id="141" name="Textfeld 140"/>
          <p:cNvSpPr txBox="1"/>
          <p:nvPr/>
        </p:nvSpPr>
        <p:spPr>
          <a:xfrm>
            <a:off x="5334228" y="4691104"/>
            <a:ext cx="1234279" cy="215444"/>
          </a:xfrm>
          <a:prstGeom prst="rect">
            <a:avLst/>
          </a:prstGeom>
          <a:solidFill>
            <a:schemeClr val="bg1"/>
          </a:solidFill>
          <a:ln w="19050">
            <a:solidFill>
              <a:srgbClr val="FF0000"/>
            </a:solidFill>
          </a:ln>
        </p:spPr>
        <p:txBody>
          <a:bodyPr wrap="square" rtlCol="0">
            <a:spAutoFit/>
          </a:bodyPr>
          <a:lstStyle/>
          <a:p>
            <a:r>
              <a:rPr lang="de-DE" sz="800" dirty="0" smtClean="0"/>
              <a:t>Rohling UH-RF30</a:t>
            </a:r>
            <a:endParaRPr lang="de-DE" sz="800" dirty="0"/>
          </a:p>
        </p:txBody>
      </p:sp>
      <p:sp>
        <p:nvSpPr>
          <p:cNvPr id="142" name="Textfeld 141"/>
          <p:cNvSpPr txBox="1"/>
          <p:nvPr/>
        </p:nvSpPr>
        <p:spPr>
          <a:xfrm>
            <a:off x="5333706" y="4905030"/>
            <a:ext cx="1234279" cy="215444"/>
          </a:xfrm>
          <a:prstGeom prst="rect">
            <a:avLst/>
          </a:prstGeom>
          <a:solidFill>
            <a:schemeClr val="bg1"/>
          </a:solidFill>
          <a:ln w="19050">
            <a:solidFill>
              <a:srgbClr val="FF0000"/>
            </a:solidFill>
          </a:ln>
        </p:spPr>
        <p:txBody>
          <a:bodyPr wrap="square" rtlCol="0">
            <a:spAutoFit/>
          </a:bodyPr>
          <a:lstStyle/>
          <a:p>
            <a:r>
              <a:rPr lang="de-DE" sz="800" dirty="0"/>
              <a:t>Rohling </a:t>
            </a:r>
            <a:r>
              <a:rPr lang="de-DE" sz="800" dirty="0" smtClean="0"/>
              <a:t>UH-RF31</a:t>
            </a:r>
            <a:endParaRPr lang="de-DE" sz="800" dirty="0"/>
          </a:p>
        </p:txBody>
      </p:sp>
      <p:sp>
        <p:nvSpPr>
          <p:cNvPr id="143" name="Textfeld 142"/>
          <p:cNvSpPr txBox="1"/>
          <p:nvPr/>
        </p:nvSpPr>
        <p:spPr>
          <a:xfrm>
            <a:off x="4095232" y="5333933"/>
            <a:ext cx="1238474" cy="215444"/>
          </a:xfrm>
          <a:prstGeom prst="rect">
            <a:avLst/>
          </a:prstGeom>
          <a:solidFill>
            <a:schemeClr val="bg1"/>
          </a:solidFill>
          <a:ln w="19050">
            <a:solidFill>
              <a:srgbClr val="FF0000"/>
            </a:solidFill>
          </a:ln>
        </p:spPr>
        <p:txBody>
          <a:bodyPr wrap="square" rtlCol="0">
            <a:spAutoFit/>
          </a:bodyPr>
          <a:lstStyle/>
          <a:p>
            <a:r>
              <a:rPr lang="de-DE" sz="800" dirty="0" smtClean="0"/>
              <a:t>Rohling UH-RN70</a:t>
            </a:r>
            <a:endParaRPr lang="de-DE" sz="800" dirty="0"/>
          </a:p>
        </p:txBody>
      </p:sp>
      <p:sp>
        <p:nvSpPr>
          <p:cNvPr id="145" name="Textfeld 144"/>
          <p:cNvSpPr txBox="1"/>
          <p:nvPr/>
        </p:nvSpPr>
        <p:spPr>
          <a:xfrm>
            <a:off x="5334227" y="5117410"/>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Halteschiene 2 UH-HN8</a:t>
            </a:r>
            <a:endParaRPr lang="de-DE" sz="800" dirty="0"/>
          </a:p>
        </p:txBody>
      </p:sp>
      <p:sp>
        <p:nvSpPr>
          <p:cNvPr id="150" name="Textfeld 149"/>
          <p:cNvSpPr txBox="1"/>
          <p:nvPr/>
        </p:nvSpPr>
        <p:spPr>
          <a:xfrm>
            <a:off x="5333705" y="5331643"/>
            <a:ext cx="1234802" cy="217733"/>
          </a:xfrm>
          <a:prstGeom prst="rect">
            <a:avLst/>
          </a:prstGeom>
          <a:solidFill>
            <a:schemeClr val="bg1"/>
          </a:solidFill>
          <a:ln w="19050">
            <a:solidFill>
              <a:srgbClr val="FF0000"/>
            </a:solidFill>
          </a:ln>
        </p:spPr>
        <p:txBody>
          <a:bodyPr wrap="square" rtlCol="0">
            <a:spAutoFit/>
          </a:bodyPr>
          <a:lstStyle/>
          <a:p>
            <a:r>
              <a:rPr lang="de-DE" sz="800" dirty="0" smtClean="0"/>
              <a:t>Rohling UH-RN80</a:t>
            </a:r>
            <a:endParaRPr lang="de-DE" sz="800" dirty="0"/>
          </a:p>
        </p:txBody>
      </p:sp>
      <p:sp>
        <p:nvSpPr>
          <p:cNvPr id="159" name="Textfeld 158"/>
          <p:cNvSpPr txBox="1"/>
          <p:nvPr/>
        </p:nvSpPr>
        <p:spPr>
          <a:xfrm>
            <a:off x="4757425" y="3404879"/>
            <a:ext cx="1234279" cy="215444"/>
          </a:xfrm>
          <a:prstGeom prst="rect">
            <a:avLst/>
          </a:prstGeom>
          <a:solidFill>
            <a:schemeClr val="bg1"/>
          </a:solidFill>
          <a:ln w="19050">
            <a:solidFill>
              <a:srgbClr val="FF0000"/>
            </a:solidFill>
          </a:ln>
        </p:spPr>
        <p:txBody>
          <a:bodyPr wrap="square" rtlCol="0">
            <a:spAutoFit/>
          </a:bodyPr>
          <a:lstStyle/>
          <a:p>
            <a:r>
              <a:rPr lang="de-DE" sz="800" dirty="0" smtClean="0"/>
              <a:t>Ledlicht  UH-RP22</a:t>
            </a:r>
            <a:endParaRPr lang="de-DE" sz="800" dirty="0"/>
          </a:p>
        </p:txBody>
      </p:sp>
      <p:sp>
        <p:nvSpPr>
          <p:cNvPr id="166" name="Textfeld 165"/>
          <p:cNvSpPr txBox="1"/>
          <p:nvPr/>
        </p:nvSpPr>
        <p:spPr>
          <a:xfrm>
            <a:off x="4757427" y="3620323"/>
            <a:ext cx="1234279" cy="215444"/>
          </a:xfrm>
          <a:prstGeom prst="rect">
            <a:avLst/>
          </a:prstGeom>
          <a:solidFill>
            <a:schemeClr val="bg1"/>
          </a:solidFill>
          <a:ln w="19050">
            <a:solidFill>
              <a:srgbClr val="FF0000"/>
            </a:solidFill>
          </a:ln>
        </p:spPr>
        <p:txBody>
          <a:bodyPr wrap="square" rtlCol="0">
            <a:spAutoFit/>
          </a:bodyPr>
          <a:lstStyle/>
          <a:p>
            <a:r>
              <a:rPr lang="de-DE" sz="800" dirty="0" smtClean="0"/>
              <a:t>Moosgummi UH-RP23</a:t>
            </a:r>
            <a:endParaRPr lang="de-DE" sz="800" dirty="0"/>
          </a:p>
        </p:txBody>
      </p:sp>
      <p:sp>
        <p:nvSpPr>
          <p:cNvPr id="172" name="Textfeld 171"/>
          <p:cNvSpPr txBox="1"/>
          <p:nvPr/>
        </p:nvSpPr>
        <p:spPr>
          <a:xfrm>
            <a:off x="4757427" y="4051211"/>
            <a:ext cx="1234279" cy="215444"/>
          </a:xfrm>
          <a:prstGeom prst="rect">
            <a:avLst/>
          </a:prstGeom>
          <a:solidFill>
            <a:schemeClr val="bg1"/>
          </a:solidFill>
          <a:ln w="19050">
            <a:solidFill>
              <a:srgbClr val="FF0000"/>
            </a:solidFill>
          </a:ln>
        </p:spPr>
        <p:txBody>
          <a:bodyPr wrap="square" rtlCol="0">
            <a:spAutoFit/>
          </a:bodyPr>
          <a:lstStyle/>
          <a:p>
            <a:r>
              <a:rPr lang="de-DE" sz="800" dirty="0" smtClean="0"/>
              <a:t>Stiftschraube k. UH-RP16</a:t>
            </a:r>
            <a:endParaRPr lang="de-DE" sz="800" dirty="0"/>
          </a:p>
        </p:txBody>
      </p:sp>
      <p:sp>
        <p:nvSpPr>
          <p:cNvPr id="173" name="Textfeld 172"/>
          <p:cNvSpPr txBox="1"/>
          <p:nvPr/>
        </p:nvSpPr>
        <p:spPr>
          <a:xfrm>
            <a:off x="4757424" y="3835767"/>
            <a:ext cx="1234279" cy="215444"/>
          </a:xfrm>
          <a:prstGeom prst="rect">
            <a:avLst/>
          </a:prstGeom>
          <a:solidFill>
            <a:schemeClr val="bg1"/>
          </a:solidFill>
          <a:ln w="19050">
            <a:solidFill>
              <a:srgbClr val="FF0000"/>
            </a:solidFill>
          </a:ln>
        </p:spPr>
        <p:txBody>
          <a:bodyPr wrap="square" rtlCol="0">
            <a:spAutoFit/>
          </a:bodyPr>
          <a:lstStyle/>
          <a:p>
            <a:r>
              <a:rPr lang="de-DE" sz="800" dirty="0" smtClean="0"/>
              <a:t>Fixierschraube UH-RP11</a:t>
            </a:r>
            <a:endParaRPr lang="de-DE" sz="800" dirty="0"/>
          </a:p>
        </p:txBody>
      </p:sp>
      <p:sp>
        <p:nvSpPr>
          <p:cNvPr id="174" name="Textfeld 173"/>
          <p:cNvSpPr txBox="1"/>
          <p:nvPr/>
        </p:nvSpPr>
        <p:spPr>
          <a:xfrm>
            <a:off x="4757427" y="4260216"/>
            <a:ext cx="1234279" cy="215444"/>
          </a:xfrm>
          <a:prstGeom prst="rect">
            <a:avLst/>
          </a:prstGeom>
          <a:solidFill>
            <a:schemeClr val="bg1"/>
          </a:solidFill>
          <a:ln w="19050">
            <a:solidFill>
              <a:srgbClr val="FF0000"/>
            </a:solidFill>
          </a:ln>
        </p:spPr>
        <p:txBody>
          <a:bodyPr wrap="square" rtlCol="0">
            <a:spAutoFit/>
          </a:bodyPr>
          <a:lstStyle/>
          <a:p>
            <a:r>
              <a:rPr lang="de-DE" sz="800" dirty="0" smtClean="0"/>
              <a:t>Stiftschraube g. UH-RP17</a:t>
            </a:r>
            <a:endParaRPr lang="de-DE" sz="800" dirty="0"/>
          </a:p>
        </p:txBody>
      </p:sp>
      <p:sp>
        <p:nvSpPr>
          <p:cNvPr id="176" name="Textfeld 175"/>
          <p:cNvSpPr txBox="1"/>
          <p:nvPr/>
        </p:nvSpPr>
        <p:spPr>
          <a:xfrm>
            <a:off x="4920231" y="5767611"/>
            <a:ext cx="1234279" cy="215444"/>
          </a:xfrm>
          <a:prstGeom prst="rect">
            <a:avLst/>
          </a:prstGeom>
          <a:solidFill>
            <a:schemeClr val="bg1"/>
          </a:solidFill>
          <a:ln w="19050">
            <a:solidFill>
              <a:srgbClr val="FF0000"/>
            </a:solidFill>
          </a:ln>
        </p:spPr>
        <p:txBody>
          <a:bodyPr wrap="square" rtlCol="0">
            <a:spAutoFit/>
          </a:bodyPr>
          <a:lstStyle/>
          <a:p>
            <a:r>
              <a:rPr lang="de-DE" sz="800" dirty="0" smtClean="0"/>
              <a:t>Rohling UH-RF50</a:t>
            </a:r>
            <a:endParaRPr lang="de-DE" sz="800" dirty="0"/>
          </a:p>
        </p:txBody>
      </p:sp>
      <p:sp>
        <p:nvSpPr>
          <p:cNvPr id="177" name="Textfeld 176"/>
          <p:cNvSpPr txBox="1"/>
          <p:nvPr/>
        </p:nvSpPr>
        <p:spPr>
          <a:xfrm>
            <a:off x="4769339" y="5552167"/>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Schwungrad UH-HF5</a:t>
            </a:r>
            <a:endParaRPr lang="de-DE" sz="800" dirty="0"/>
          </a:p>
        </p:txBody>
      </p:sp>
      <p:sp>
        <p:nvSpPr>
          <p:cNvPr id="178" name="Textfeld 177"/>
          <p:cNvSpPr txBox="1"/>
          <p:nvPr/>
        </p:nvSpPr>
        <p:spPr>
          <a:xfrm>
            <a:off x="4757427" y="5983894"/>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t>Welle klein UH-HP10</a:t>
            </a:r>
            <a:endParaRPr lang="de-DE" sz="800" dirty="0"/>
          </a:p>
        </p:txBody>
      </p:sp>
      <p:sp>
        <p:nvSpPr>
          <p:cNvPr id="179" name="Textfeld 178"/>
          <p:cNvSpPr txBox="1"/>
          <p:nvPr/>
        </p:nvSpPr>
        <p:spPr>
          <a:xfrm>
            <a:off x="4891407" y="6199338"/>
            <a:ext cx="1234279" cy="215444"/>
          </a:xfrm>
          <a:prstGeom prst="rect">
            <a:avLst/>
          </a:prstGeom>
          <a:solidFill>
            <a:schemeClr val="bg1"/>
          </a:solidFill>
          <a:ln w="19050">
            <a:solidFill>
              <a:srgbClr val="FF0000"/>
            </a:solidFill>
          </a:ln>
        </p:spPr>
        <p:txBody>
          <a:bodyPr wrap="square" rtlCol="0">
            <a:spAutoFit/>
          </a:bodyPr>
          <a:lstStyle/>
          <a:p>
            <a:r>
              <a:rPr lang="de-DE" sz="800" dirty="0" smtClean="0"/>
              <a:t>Rohling UH-RP10</a:t>
            </a:r>
            <a:endParaRPr lang="de-DE" sz="800" dirty="0"/>
          </a:p>
        </p:txBody>
      </p:sp>
      <p:sp>
        <p:nvSpPr>
          <p:cNvPr id="180" name="Textfeld 179"/>
          <p:cNvSpPr txBox="1"/>
          <p:nvPr/>
        </p:nvSpPr>
        <p:spPr>
          <a:xfrm>
            <a:off x="232279" y="2299699"/>
            <a:ext cx="1234279" cy="215444"/>
          </a:xfrm>
          <a:prstGeom prst="rect">
            <a:avLst/>
          </a:prstGeom>
          <a:solidFill>
            <a:schemeClr val="bg1">
              <a:lumMod val="75000"/>
            </a:schemeClr>
          </a:solidFill>
          <a:ln w="19050">
            <a:solidFill>
              <a:srgbClr val="FF0000"/>
            </a:solidFill>
          </a:ln>
        </p:spPr>
        <p:txBody>
          <a:bodyPr wrap="square" rtlCol="0">
            <a:spAutoFit/>
          </a:bodyPr>
          <a:lstStyle/>
          <a:p>
            <a:r>
              <a:rPr lang="de-DE" sz="800" dirty="0"/>
              <a:t>Steuerplatine UH-HP25</a:t>
            </a:r>
          </a:p>
        </p:txBody>
      </p:sp>
      <p:sp>
        <p:nvSpPr>
          <p:cNvPr id="182" name="Textfeld 181"/>
          <p:cNvSpPr txBox="1"/>
          <p:nvPr/>
        </p:nvSpPr>
        <p:spPr>
          <a:xfrm>
            <a:off x="232279" y="2518347"/>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t>Untergestell u. UH-HD1</a:t>
            </a:r>
          </a:p>
        </p:txBody>
      </p:sp>
      <p:sp>
        <p:nvSpPr>
          <p:cNvPr id="184" name="Textfeld 183"/>
          <p:cNvSpPr txBox="1"/>
          <p:nvPr/>
        </p:nvSpPr>
        <p:spPr>
          <a:xfrm>
            <a:off x="232279" y="2733791"/>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t>Untergestell o. UH-HD2</a:t>
            </a:r>
          </a:p>
        </p:txBody>
      </p:sp>
      <p:sp>
        <p:nvSpPr>
          <p:cNvPr id="186" name="Textfeld 185"/>
          <p:cNvSpPr txBox="1"/>
          <p:nvPr/>
        </p:nvSpPr>
        <p:spPr>
          <a:xfrm>
            <a:off x="232277" y="4008851"/>
            <a:ext cx="1234279" cy="215444"/>
          </a:xfrm>
          <a:prstGeom prst="rect">
            <a:avLst/>
          </a:prstGeom>
          <a:solidFill>
            <a:schemeClr val="bg1"/>
          </a:solidFill>
          <a:ln w="19050">
            <a:solidFill>
              <a:srgbClr val="FF0000"/>
            </a:solidFill>
          </a:ln>
        </p:spPr>
        <p:txBody>
          <a:bodyPr wrap="square" rtlCol="0">
            <a:spAutoFit/>
          </a:bodyPr>
          <a:lstStyle/>
          <a:p>
            <a:r>
              <a:rPr lang="de-DE" sz="800" dirty="0"/>
              <a:t>Netzteil Platine  UH-RP26</a:t>
            </a:r>
          </a:p>
        </p:txBody>
      </p:sp>
      <p:sp>
        <p:nvSpPr>
          <p:cNvPr id="188" name="Textfeld 187"/>
          <p:cNvSpPr txBox="1"/>
          <p:nvPr/>
        </p:nvSpPr>
        <p:spPr>
          <a:xfrm>
            <a:off x="232277" y="3799817"/>
            <a:ext cx="1234279" cy="215444"/>
          </a:xfrm>
          <a:prstGeom prst="rect">
            <a:avLst/>
          </a:prstGeom>
          <a:solidFill>
            <a:schemeClr val="bg1"/>
          </a:solidFill>
          <a:ln w="19050">
            <a:solidFill>
              <a:srgbClr val="FF0000"/>
            </a:solidFill>
          </a:ln>
        </p:spPr>
        <p:txBody>
          <a:bodyPr wrap="square" rtlCol="0">
            <a:spAutoFit/>
          </a:bodyPr>
          <a:lstStyle/>
          <a:p>
            <a:r>
              <a:rPr lang="de-DE" sz="800" dirty="0"/>
              <a:t>Unterlegscheib UH-RP19</a:t>
            </a:r>
          </a:p>
        </p:txBody>
      </p:sp>
      <p:sp>
        <p:nvSpPr>
          <p:cNvPr id="189" name="Textfeld 188"/>
          <p:cNvSpPr txBox="1"/>
          <p:nvPr/>
        </p:nvSpPr>
        <p:spPr>
          <a:xfrm>
            <a:off x="232278" y="3153485"/>
            <a:ext cx="1234279" cy="215444"/>
          </a:xfrm>
          <a:prstGeom prst="rect">
            <a:avLst/>
          </a:prstGeom>
          <a:solidFill>
            <a:schemeClr val="bg1"/>
          </a:solidFill>
          <a:ln w="19050">
            <a:solidFill>
              <a:srgbClr val="FF0000"/>
            </a:solidFill>
          </a:ln>
        </p:spPr>
        <p:txBody>
          <a:bodyPr wrap="square" rtlCol="0">
            <a:spAutoFit/>
          </a:bodyPr>
          <a:lstStyle/>
          <a:p>
            <a:r>
              <a:rPr lang="de-DE" sz="800" dirty="0"/>
              <a:t>Fixierschraube UH-RP12</a:t>
            </a:r>
          </a:p>
        </p:txBody>
      </p:sp>
      <p:sp>
        <p:nvSpPr>
          <p:cNvPr id="190" name="Textfeld 189"/>
          <p:cNvSpPr txBox="1"/>
          <p:nvPr/>
        </p:nvSpPr>
        <p:spPr>
          <a:xfrm>
            <a:off x="232278" y="2934685"/>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t>Gehäuseabdeck. UH-HB2</a:t>
            </a:r>
          </a:p>
        </p:txBody>
      </p:sp>
      <p:sp>
        <p:nvSpPr>
          <p:cNvPr id="192" name="Textfeld 191"/>
          <p:cNvSpPr txBox="1"/>
          <p:nvPr/>
        </p:nvSpPr>
        <p:spPr>
          <a:xfrm>
            <a:off x="232278" y="3368929"/>
            <a:ext cx="1234279" cy="215444"/>
          </a:xfrm>
          <a:prstGeom prst="rect">
            <a:avLst/>
          </a:prstGeom>
          <a:solidFill>
            <a:schemeClr val="bg1"/>
          </a:solidFill>
          <a:ln w="19050">
            <a:solidFill>
              <a:srgbClr val="FF0000"/>
            </a:solidFill>
          </a:ln>
        </p:spPr>
        <p:txBody>
          <a:bodyPr wrap="square" rtlCol="0">
            <a:spAutoFit/>
          </a:bodyPr>
          <a:lstStyle/>
          <a:p>
            <a:r>
              <a:rPr lang="de-DE" sz="800" dirty="0"/>
              <a:t>Fixierschraube UH-RP14</a:t>
            </a:r>
          </a:p>
        </p:txBody>
      </p:sp>
      <p:sp>
        <p:nvSpPr>
          <p:cNvPr id="194" name="Textfeld 193"/>
          <p:cNvSpPr txBox="1"/>
          <p:nvPr/>
        </p:nvSpPr>
        <p:spPr>
          <a:xfrm>
            <a:off x="232278" y="3584373"/>
            <a:ext cx="1234279" cy="215444"/>
          </a:xfrm>
          <a:prstGeom prst="rect">
            <a:avLst/>
          </a:prstGeom>
          <a:solidFill>
            <a:schemeClr val="bg1"/>
          </a:solidFill>
          <a:ln w="19050">
            <a:solidFill>
              <a:srgbClr val="FF0000"/>
            </a:solidFill>
          </a:ln>
        </p:spPr>
        <p:txBody>
          <a:bodyPr wrap="square" rtlCol="0">
            <a:spAutoFit/>
          </a:bodyPr>
          <a:lstStyle/>
          <a:p>
            <a:r>
              <a:rPr lang="de-DE" sz="800" dirty="0"/>
              <a:t>Mo-Schraube UH-RP15</a:t>
            </a:r>
          </a:p>
        </p:txBody>
      </p:sp>
      <p:sp>
        <p:nvSpPr>
          <p:cNvPr id="195" name="Textfeld 194"/>
          <p:cNvSpPr txBox="1"/>
          <p:nvPr/>
        </p:nvSpPr>
        <p:spPr>
          <a:xfrm>
            <a:off x="232277" y="4224295"/>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a:t>Stabilitätsgewi.. UH-HB1</a:t>
            </a:r>
          </a:p>
        </p:txBody>
      </p:sp>
      <p:cxnSp>
        <p:nvCxnSpPr>
          <p:cNvPr id="5" name="Gerade Verbindung mit Pfeil 4"/>
          <p:cNvCxnSpPr>
            <a:stCxn id="15" idx="2"/>
            <a:endCxn id="160" idx="0"/>
          </p:cNvCxnSpPr>
          <p:nvPr/>
        </p:nvCxnSpPr>
        <p:spPr>
          <a:xfrm flipH="1">
            <a:off x="849420" y="1085224"/>
            <a:ext cx="7576" cy="3738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stCxn id="17" idx="2"/>
          </p:cNvCxnSpPr>
          <p:nvPr/>
        </p:nvCxnSpPr>
        <p:spPr>
          <a:xfrm flipH="1">
            <a:off x="2575407" y="1085224"/>
            <a:ext cx="1" cy="3738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stCxn id="16" idx="2"/>
            <a:endCxn id="71" idx="0"/>
          </p:cNvCxnSpPr>
          <p:nvPr/>
        </p:nvCxnSpPr>
        <p:spPr>
          <a:xfrm>
            <a:off x="4158314" y="1208334"/>
            <a:ext cx="0" cy="2600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0" name="Gerade Verbindung mit Pfeil 199"/>
          <p:cNvCxnSpPr/>
          <p:nvPr/>
        </p:nvCxnSpPr>
        <p:spPr>
          <a:xfrm>
            <a:off x="5318918" y="1230687"/>
            <a:ext cx="0" cy="2600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a:stCxn id="19" idx="2"/>
            <a:endCxn id="39" idx="0"/>
          </p:cNvCxnSpPr>
          <p:nvPr/>
        </p:nvCxnSpPr>
        <p:spPr>
          <a:xfrm>
            <a:off x="6607093" y="1217447"/>
            <a:ext cx="1" cy="266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a:stCxn id="20" idx="2"/>
            <a:endCxn id="43" idx="0"/>
          </p:cNvCxnSpPr>
          <p:nvPr/>
        </p:nvCxnSpPr>
        <p:spPr>
          <a:xfrm>
            <a:off x="7634447" y="1218279"/>
            <a:ext cx="0" cy="2501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3" name="Grafik 2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05" name="Textfeld 20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07" name="Textfeld 20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9" name="Textfeld 20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1" name="Textfeld 21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240</a:t>
            </a:r>
            <a:endParaRPr lang="de-DE" sz="1200" dirty="0"/>
          </a:p>
        </p:txBody>
      </p:sp>
      <p:sp>
        <p:nvSpPr>
          <p:cNvPr id="212" name="Rechteck 21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Tree>
    <p:extLst>
      <p:ext uri="{BB962C8B-B14F-4D97-AF65-F5344CB8AC3E}">
        <p14:creationId xmlns:p14="http://schemas.microsoft.com/office/powerpoint/2010/main" val="262002967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0391" y="540000"/>
            <a:ext cx="7778089" cy="338554"/>
          </a:xfrm>
          <a:prstGeom prst="rect">
            <a:avLst/>
          </a:prstGeom>
          <a:noFill/>
        </p:spPr>
        <p:txBody>
          <a:bodyPr wrap="square" rtlCol="0">
            <a:spAutoFit/>
          </a:bodyPr>
          <a:lstStyle/>
          <a:p>
            <a:r>
              <a:rPr lang="de-DE" sz="1600" b="1" dirty="0" smtClean="0"/>
              <a:t>Programmplanung - Planprimärbedarf  Transaktion MD61</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2" y="1170000"/>
            <a:ext cx="22383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968374" y="4139819"/>
            <a:ext cx="3527855" cy="646331"/>
          </a:xfrm>
          <a:prstGeom prst="rect">
            <a:avLst/>
          </a:prstGeom>
          <a:solidFill>
            <a:srgbClr val="E4DCBA"/>
          </a:solidFill>
          <a:ln w="19050">
            <a:noFill/>
          </a:ln>
        </p:spPr>
        <p:txBody>
          <a:bodyPr wrap="square" rtlCol="0">
            <a:spAutoFit/>
          </a:bodyPr>
          <a:lstStyle/>
          <a:p>
            <a:r>
              <a:rPr lang="de-DE" sz="1200" dirty="0" smtClean="0"/>
              <a:t>Überprüfen ob die richtige Bedarfsart eingetragen ist, da ich mit selbst angelegter Strategiegruppe Z1 arbeite</a:t>
            </a:r>
            <a:endParaRPr lang="de-DE" sz="12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674" y="1170000"/>
            <a:ext cx="3316967" cy="2855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163" y="3068951"/>
            <a:ext cx="38100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497" y="5445281"/>
            <a:ext cx="7639051"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p:nvPr/>
        </p:nvCxnSpPr>
        <p:spPr>
          <a:xfrm>
            <a:off x="5724160" y="4878482"/>
            <a:ext cx="0" cy="10478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winkelte Verbindung 6"/>
          <p:cNvCxnSpPr/>
          <p:nvPr/>
        </p:nvCxnSpPr>
        <p:spPr>
          <a:xfrm flipV="1">
            <a:off x="2463597" y="1269476"/>
            <a:ext cx="2444951" cy="1353622"/>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a:off x="4139940" y="3429000"/>
            <a:ext cx="78029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2411700" y="5040626"/>
            <a:ext cx="0" cy="3617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467431" y="4139819"/>
            <a:ext cx="541255" cy="297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p:cNvSpPr/>
          <p:nvPr/>
        </p:nvSpPr>
        <p:spPr>
          <a:xfrm>
            <a:off x="1131081" y="5517291"/>
            <a:ext cx="704540"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Grafik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5" name="Textfeld 1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241</a:t>
            </a:r>
            <a:endParaRPr lang="de-DE" sz="1200" dirty="0"/>
          </a:p>
        </p:txBody>
      </p: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3" name="Textfeld 22"/>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3" name="Rechteck 2"/>
          <p:cNvSpPr/>
          <p:nvPr/>
        </p:nvSpPr>
        <p:spPr>
          <a:xfrm>
            <a:off x="5580140" y="5936493"/>
            <a:ext cx="432060" cy="4810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5946827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172501" cy="338554"/>
          </a:xfrm>
          <a:prstGeom prst="rect">
            <a:avLst/>
          </a:prstGeom>
          <a:noFill/>
        </p:spPr>
        <p:txBody>
          <a:bodyPr wrap="square" rtlCol="0">
            <a:spAutoFit/>
          </a:bodyPr>
          <a:lstStyle/>
          <a:p>
            <a:r>
              <a:rPr lang="de-DE" sz="1600" b="1" dirty="0" smtClean="0"/>
              <a:t>Bedarfsplanung - Einzelpl. mehrstufig - Transaktion MD02</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51" y="1124680"/>
            <a:ext cx="25431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0" y="1124680"/>
            <a:ext cx="5353051"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375" y="4092626"/>
            <a:ext cx="3067051"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051" y="5013220"/>
            <a:ext cx="30003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944172" y="2933954"/>
            <a:ext cx="2971045" cy="646331"/>
          </a:xfrm>
          <a:prstGeom prst="rect">
            <a:avLst/>
          </a:prstGeom>
          <a:solidFill>
            <a:srgbClr val="E4DCBA"/>
          </a:solidFill>
          <a:ln w="19050">
            <a:noFill/>
          </a:ln>
        </p:spPr>
        <p:txBody>
          <a:bodyPr wrap="square" rtlCol="0">
            <a:spAutoFit/>
          </a:bodyPr>
          <a:lstStyle/>
          <a:p>
            <a:r>
              <a:rPr lang="de-DE" sz="1200" dirty="0" smtClean="0"/>
              <a:t>Ich verwende diese Einstellung um die Bearbeitungsmöglichkeiten in der MD04 besser zu veranschaulichen</a:t>
            </a:r>
            <a:endParaRPr lang="de-DE" sz="1200" dirty="0"/>
          </a:p>
        </p:txBody>
      </p:sp>
      <p:cxnSp>
        <p:nvCxnSpPr>
          <p:cNvPr id="4" name="Gerade Verbindung 3"/>
          <p:cNvCxnSpPr/>
          <p:nvPr/>
        </p:nvCxnSpPr>
        <p:spPr>
          <a:xfrm flipH="1">
            <a:off x="2771749" y="4293120"/>
            <a:ext cx="31099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a:off x="2771751" y="4293120"/>
            <a:ext cx="0" cy="15068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2051651" y="4443802"/>
            <a:ext cx="7201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15"/>
          <p:cNvCxnSpPr>
            <a:stCxn id="11269" idx="1"/>
          </p:cNvCxnSpPr>
          <p:nvPr/>
        </p:nvCxnSpPr>
        <p:spPr>
          <a:xfrm flipH="1">
            <a:off x="2771751" y="5279920"/>
            <a:ext cx="31433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V="1">
            <a:off x="2771751" y="4810516"/>
            <a:ext cx="0" cy="4694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a:off x="2051651" y="4810515"/>
            <a:ext cx="7201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2411702" y="5805331"/>
            <a:ext cx="1915031" cy="276999"/>
          </a:xfrm>
          <a:prstGeom prst="rect">
            <a:avLst/>
          </a:prstGeom>
          <a:solidFill>
            <a:srgbClr val="E4DCBA"/>
          </a:solidFill>
          <a:ln w="19050">
            <a:noFill/>
          </a:ln>
        </p:spPr>
        <p:txBody>
          <a:bodyPr wrap="square" rtlCol="0">
            <a:spAutoFit/>
          </a:bodyPr>
          <a:lstStyle/>
          <a:p>
            <a:r>
              <a:rPr lang="de-DE" sz="1200" dirty="0" smtClean="0"/>
              <a:t>Ergebnis nach Planung</a:t>
            </a:r>
            <a:endParaRPr lang="de-DE" sz="1200" dirty="0"/>
          </a:p>
        </p:txBody>
      </p:sp>
      <p:cxnSp>
        <p:nvCxnSpPr>
          <p:cNvPr id="23" name="Gerade Verbindung mit Pfeil 22"/>
          <p:cNvCxnSpPr/>
          <p:nvPr/>
        </p:nvCxnSpPr>
        <p:spPr>
          <a:xfrm>
            <a:off x="4343401" y="5955786"/>
            <a:ext cx="655516"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8918" y="5611514"/>
            <a:ext cx="3821673" cy="61973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8077" y="5955786"/>
            <a:ext cx="44767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Grafik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2" name="Textfeld 2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4" name="Textfeld 2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5" name="Textfeld 2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6" name="Textfeld 2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242</a:t>
            </a:r>
            <a:endParaRPr lang="de-DE" sz="1200" dirty="0"/>
          </a:p>
        </p:txBody>
      </p:sp>
      <p:sp>
        <p:nvSpPr>
          <p:cNvPr id="27" name="Rechteck 2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0" action="ppaction://hlinksldjump"/>
              </a:rPr>
              <a:t>Inhaltsverzeichnis</a:t>
            </a:r>
            <a:endParaRPr lang="de-DE" dirty="0">
              <a:solidFill>
                <a:schemeClr val="tx1"/>
              </a:solidFill>
            </a:endParaRPr>
          </a:p>
        </p:txBody>
      </p:sp>
      <p:sp>
        <p:nvSpPr>
          <p:cNvPr id="28" name="Textfeld 27"/>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961848058"/>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2" y="1170000"/>
            <a:ext cx="2160300" cy="174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p:nvPr/>
        </p:nvSpPr>
        <p:spPr>
          <a:xfrm>
            <a:off x="252000" y="540000"/>
            <a:ext cx="7213619" cy="338554"/>
          </a:xfrm>
          <a:prstGeom prst="rect">
            <a:avLst/>
          </a:prstGeom>
          <a:noFill/>
        </p:spPr>
        <p:txBody>
          <a:bodyPr wrap="square" rtlCol="0">
            <a:spAutoFit/>
          </a:bodyPr>
          <a:lstStyle/>
          <a:p>
            <a:r>
              <a:rPr lang="de-DE" sz="1600" b="1" dirty="0" smtClean="0"/>
              <a:t>Bedarfs-/Bestandsliste - Transaktion MD04</a:t>
            </a:r>
          </a:p>
        </p:txBody>
      </p:sp>
      <p:sp>
        <p:nvSpPr>
          <p:cNvPr id="2" name="Textfeld 1"/>
          <p:cNvSpPr txBox="1"/>
          <p:nvPr/>
        </p:nvSpPr>
        <p:spPr>
          <a:xfrm>
            <a:off x="3095991" y="1170000"/>
            <a:ext cx="1584220" cy="276999"/>
          </a:xfrm>
          <a:prstGeom prst="rect">
            <a:avLst/>
          </a:prstGeom>
          <a:solidFill>
            <a:srgbClr val="E4DCBA"/>
          </a:solidFill>
          <a:ln w="19050">
            <a:noFill/>
          </a:ln>
        </p:spPr>
        <p:txBody>
          <a:bodyPr wrap="square" rtlCol="0">
            <a:spAutoFit/>
          </a:bodyPr>
          <a:lstStyle/>
          <a:p>
            <a:r>
              <a:rPr lang="de-DE" sz="1200" dirty="0" smtClean="0"/>
              <a:t>Anzeige vor MD02</a:t>
            </a:r>
            <a:endParaRPr lang="de-DE" sz="1200" dirty="0"/>
          </a:p>
        </p:txBody>
      </p:sp>
      <p:sp>
        <p:nvSpPr>
          <p:cNvPr id="16" name="Textfeld 15"/>
          <p:cNvSpPr txBox="1"/>
          <p:nvPr/>
        </p:nvSpPr>
        <p:spPr>
          <a:xfrm>
            <a:off x="3131800" y="3851192"/>
            <a:ext cx="1728240" cy="276999"/>
          </a:xfrm>
          <a:prstGeom prst="rect">
            <a:avLst/>
          </a:prstGeom>
          <a:solidFill>
            <a:srgbClr val="E4DCBA"/>
          </a:solidFill>
          <a:ln w="19050">
            <a:noFill/>
          </a:ln>
        </p:spPr>
        <p:txBody>
          <a:bodyPr wrap="square" rtlCol="0">
            <a:spAutoFit/>
          </a:bodyPr>
          <a:lstStyle/>
          <a:p>
            <a:r>
              <a:rPr lang="de-DE" sz="1200" dirty="0" smtClean="0"/>
              <a:t>Anzeige nach MD02</a:t>
            </a:r>
            <a:endParaRPr lang="de-DE" sz="1200" dirty="0"/>
          </a:p>
        </p:txBody>
      </p:sp>
      <p:sp>
        <p:nvSpPr>
          <p:cNvPr id="3" name="Textfeld 2"/>
          <p:cNvSpPr txBox="1"/>
          <p:nvPr/>
        </p:nvSpPr>
        <p:spPr>
          <a:xfrm>
            <a:off x="251402" y="5805330"/>
            <a:ext cx="2039287" cy="461665"/>
          </a:xfrm>
          <a:prstGeom prst="rect">
            <a:avLst/>
          </a:prstGeom>
          <a:solidFill>
            <a:srgbClr val="E4DCBA"/>
          </a:solidFill>
          <a:ln w="19050">
            <a:noFill/>
          </a:ln>
        </p:spPr>
        <p:txBody>
          <a:bodyPr wrap="square" rtlCol="0">
            <a:spAutoFit/>
          </a:bodyPr>
          <a:lstStyle/>
          <a:p>
            <a:r>
              <a:rPr lang="de-DE" sz="1200" dirty="0" smtClean="0"/>
              <a:t>Der Planauftrag wurde angelegt</a:t>
            </a:r>
            <a:endParaRPr lang="de-DE" sz="1200" dirty="0"/>
          </a:p>
        </p:txBody>
      </p:sp>
      <p:cxnSp>
        <p:nvCxnSpPr>
          <p:cNvPr id="5" name="Gerade Verbindung mit Pfeil 4"/>
          <p:cNvCxnSpPr/>
          <p:nvPr/>
        </p:nvCxnSpPr>
        <p:spPr>
          <a:xfrm>
            <a:off x="2290689" y="6100925"/>
            <a:ext cx="80530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991" y="1628751"/>
            <a:ext cx="5809803" cy="1671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4517" y="4398252"/>
            <a:ext cx="5732747" cy="194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38781" y="4653171"/>
            <a:ext cx="1391195" cy="276999"/>
          </a:xfrm>
          <a:prstGeom prst="rect">
            <a:avLst/>
          </a:prstGeom>
          <a:solidFill>
            <a:srgbClr val="E4DCBA"/>
          </a:solidFill>
          <a:ln w="19050">
            <a:noFill/>
          </a:ln>
        </p:spPr>
        <p:txBody>
          <a:bodyPr wrap="square" rtlCol="0">
            <a:spAutoFit/>
          </a:bodyPr>
          <a:lstStyle/>
          <a:p>
            <a:r>
              <a:rPr lang="de-DE" sz="1200" dirty="0" smtClean="0"/>
              <a:t>s. nächste Seite</a:t>
            </a:r>
            <a:endParaRPr lang="de-DE" sz="1200" dirty="0"/>
          </a:p>
        </p:txBody>
      </p:sp>
      <p:cxnSp>
        <p:nvCxnSpPr>
          <p:cNvPr id="17" name="Gerade Verbindung mit Pfeil 16"/>
          <p:cNvCxnSpPr/>
          <p:nvPr/>
        </p:nvCxnSpPr>
        <p:spPr>
          <a:xfrm>
            <a:off x="1271044" y="4581159"/>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Pfeil nach rechts 17"/>
          <p:cNvSpPr/>
          <p:nvPr/>
        </p:nvSpPr>
        <p:spPr>
          <a:xfrm>
            <a:off x="1691601" y="4581159"/>
            <a:ext cx="1390455" cy="4942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251402" y="3068951"/>
            <a:ext cx="2664369" cy="1015663"/>
          </a:xfrm>
          <a:prstGeom prst="rect">
            <a:avLst/>
          </a:prstGeom>
          <a:solidFill>
            <a:srgbClr val="E4DCBA"/>
          </a:solidFill>
          <a:ln w="19050">
            <a:noFill/>
          </a:ln>
        </p:spPr>
        <p:txBody>
          <a:bodyPr wrap="square" rtlCol="0">
            <a:spAutoFit/>
          </a:bodyPr>
          <a:lstStyle/>
          <a:p>
            <a:r>
              <a:rPr lang="de-DE" sz="1200" dirty="0" smtClean="0"/>
              <a:t>Ablauf: 1. Nettobedarfsrechnung</a:t>
            </a:r>
          </a:p>
          <a:p>
            <a:r>
              <a:rPr lang="de-DE" sz="1200" dirty="0" smtClean="0"/>
              <a:t>              2. Losgrößenrechnung</a:t>
            </a:r>
          </a:p>
          <a:p>
            <a:r>
              <a:rPr lang="de-DE" sz="1200" dirty="0"/>
              <a:t> </a:t>
            </a:r>
            <a:r>
              <a:rPr lang="de-DE" sz="1200" dirty="0" smtClean="0"/>
              <a:t>             3. Beschaffungsart</a:t>
            </a:r>
          </a:p>
          <a:p>
            <a:r>
              <a:rPr lang="de-DE" sz="1200" dirty="0"/>
              <a:t> </a:t>
            </a:r>
            <a:r>
              <a:rPr lang="de-DE" sz="1200" dirty="0" smtClean="0"/>
              <a:t>             4. Terminierung</a:t>
            </a:r>
          </a:p>
          <a:p>
            <a:r>
              <a:rPr lang="de-DE" sz="1200" dirty="0"/>
              <a:t> </a:t>
            </a:r>
            <a:r>
              <a:rPr lang="de-DE" sz="1200" dirty="0" smtClean="0"/>
              <a:t>             5. Stücklistenauflösung</a:t>
            </a:r>
            <a:endParaRPr lang="de-DE" sz="1200" dirty="0"/>
          </a:p>
        </p:txBody>
      </p:sp>
      <p:pic>
        <p:nvPicPr>
          <p:cNvPr id="14" name="Grafik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9" name="Textfeld 1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0" name="Textfeld 1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1" name="Textfeld 2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2" name="Textfeld 2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243</a:t>
            </a:r>
            <a:endParaRPr lang="de-DE" sz="1200" dirty="0"/>
          </a:p>
        </p:txBody>
      </p:sp>
      <p:sp>
        <p:nvSpPr>
          <p:cNvPr id="23" name="Rechteck 2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410963683"/>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8591737" cy="525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7" name="Textfeld 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8" name="Textfeld 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244</a:t>
            </a:r>
            <a:endParaRPr lang="de-DE" sz="1200" dirty="0"/>
          </a:p>
        </p:txBody>
      </p:sp>
      <p:sp>
        <p:nvSpPr>
          <p:cNvPr id="9" name="Rechteck 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1" name="Textfeld 10"/>
          <p:cNvSpPr txBox="1"/>
          <p:nvPr/>
        </p:nvSpPr>
        <p:spPr>
          <a:xfrm>
            <a:off x="252000" y="540000"/>
            <a:ext cx="7213619" cy="338554"/>
          </a:xfrm>
          <a:prstGeom prst="rect">
            <a:avLst/>
          </a:prstGeom>
          <a:noFill/>
        </p:spPr>
        <p:txBody>
          <a:bodyPr wrap="square" rtlCol="0">
            <a:spAutoFit/>
          </a:bodyPr>
          <a:lstStyle/>
          <a:p>
            <a:r>
              <a:rPr lang="de-DE" sz="1600" b="1" dirty="0" smtClean="0"/>
              <a:t>Bedarfs-/Bestandsliste - Transaktion MD04</a:t>
            </a:r>
          </a:p>
        </p:txBody>
      </p:sp>
      <p:sp>
        <p:nvSpPr>
          <p:cNvPr id="12" name="Textfeld 11"/>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262565695"/>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2000" y="1170000"/>
            <a:ext cx="5809182" cy="461665"/>
          </a:xfrm>
          <a:prstGeom prst="rect">
            <a:avLst/>
          </a:prstGeom>
          <a:solidFill>
            <a:srgbClr val="E4DCBA"/>
          </a:solidFill>
          <a:ln w="19050">
            <a:noFill/>
          </a:ln>
        </p:spPr>
        <p:txBody>
          <a:bodyPr wrap="square" rtlCol="0">
            <a:spAutoFit/>
          </a:bodyPr>
          <a:lstStyle/>
          <a:p>
            <a:r>
              <a:rPr lang="de-DE" sz="1200" dirty="0" smtClean="0"/>
              <a:t>Nicht jede Fehlermeldung stellt ein Problem dar. Wichtig ist, dass der Zugang</a:t>
            </a:r>
          </a:p>
          <a:p>
            <a:r>
              <a:rPr lang="de-DE" sz="1200" dirty="0" smtClean="0"/>
              <a:t>zum bzw.  vor dem Bedarfstermin liegt, wenn noch 1 Tag WE- Bearbeitung benötigt wird</a:t>
            </a:r>
            <a:endParaRPr lang="de-DE" sz="12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191" y="2068982"/>
            <a:ext cx="73247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Gerade Verbindung mit Pfeil 15"/>
          <p:cNvCxnSpPr/>
          <p:nvPr/>
        </p:nvCxnSpPr>
        <p:spPr>
          <a:xfrm>
            <a:off x="2699740" y="1628750"/>
            <a:ext cx="0" cy="4402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1303367" y="4509151"/>
            <a:ext cx="6624920" cy="646331"/>
          </a:xfrm>
          <a:prstGeom prst="rect">
            <a:avLst/>
          </a:prstGeom>
          <a:solidFill>
            <a:srgbClr val="E4DCBA"/>
          </a:solidFill>
          <a:ln w="19050">
            <a:noFill/>
          </a:ln>
        </p:spPr>
        <p:txBody>
          <a:bodyPr wrap="square" rtlCol="0">
            <a:spAutoFit/>
          </a:bodyPr>
          <a:lstStyle/>
          <a:p>
            <a:r>
              <a:rPr lang="de-DE" sz="1200" dirty="0" smtClean="0"/>
              <a:t>In diesem Abschnitt des Materialbaumes (Auftragsbericht) liegen 4 Probleme vor, </a:t>
            </a:r>
          </a:p>
          <a:p>
            <a:r>
              <a:rPr lang="de-DE" sz="1200" dirty="0" smtClean="0"/>
              <a:t>Eröffnungstermin in Vergangenheit stellt kein Problem. Es wird aber eine Fehlermeldung ausgegeben, welche vernachlässigt werden kann. (Eröffnungshorizont 10 Werktage vor Eckstarttermin) </a:t>
            </a:r>
            <a:endParaRPr lang="de-DE" sz="12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42" y="2265025"/>
            <a:ext cx="84867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3"/>
          <p:cNvCxnSpPr/>
          <p:nvPr/>
        </p:nvCxnSpPr>
        <p:spPr>
          <a:xfrm>
            <a:off x="6061182" y="1340710"/>
            <a:ext cx="16072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a:off x="7668431" y="1340711"/>
            <a:ext cx="0" cy="4680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flipH="1">
            <a:off x="5508131" y="1808775"/>
            <a:ext cx="21603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5508131" y="1808776"/>
            <a:ext cx="0" cy="26020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245</a:t>
            </a:r>
            <a:endParaRPr lang="de-DE" sz="1200" dirty="0"/>
          </a:p>
        </p:txBody>
      </p:sp>
      <p:sp>
        <p:nvSpPr>
          <p:cNvPr id="21" name="Rechteck 2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2" name="Textfeld 21"/>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23" name="Textfeld 22"/>
          <p:cNvSpPr txBox="1"/>
          <p:nvPr/>
        </p:nvSpPr>
        <p:spPr>
          <a:xfrm>
            <a:off x="251400" y="540000"/>
            <a:ext cx="8607817" cy="338554"/>
          </a:xfrm>
          <a:prstGeom prst="rect">
            <a:avLst/>
          </a:prstGeom>
          <a:noFill/>
        </p:spPr>
        <p:txBody>
          <a:bodyPr wrap="square" rtlCol="0">
            <a:spAutoFit/>
          </a:bodyPr>
          <a:lstStyle/>
          <a:p>
            <a:r>
              <a:rPr lang="de-DE" sz="1600" b="1" dirty="0" smtClean="0"/>
              <a:t>Bedarfs-/Bestandsliste - Transaktion MD04</a:t>
            </a:r>
          </a:p>
        </p:txBody>
      </p:sp>
    </p:spTree>
    <p:extLst>
      <p:ext uri="{BB962C8B-B14F-4D97-AF65-F5344CB8AC3E}">
        <p14:creationId xmlns:p14="http://schemas.microsoft.com/office/powerpoint/2010/main" val="348175541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2000" y="1170000"/>
            <a:ext cx="8656547" cy="276999"/>
          </a:xfrm>
          <a:prstGeom prst="rect">
            <a:avLst/>
          </a:prstGeom>
          <a:solidFill>
            <a:srgbClr val="E4DCBA"/>
          </a:solidFill>
          <a:ln>
            <a:noFill/>
          </a:ln>
        </p:spPr>
        <p:txBody>
          <a:bodyPr wrap="square" rtlCol="0">
            <a:spAutoFit/>
          </a:bodyPr>
          <a:lstStyle/>
          <a:p>
            <a:r>
              <a:rPr lang="de-DE" sz="1200" dirty="0" smtClean="0"/>
              <a:t>Es gibt verschiedene Möglichkeiten Fehlermeldungen zu korrigieren - Möglichkeit 1- direkt in MD04 - Auftragsbericht</a:t>
            </a:r>
            <a:endParaRPr lang="de-DE" sz="1200"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85" y="2712700"/>
            <a:ext cx="5283643" cy="105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41" y="2636890"/>
            <a:ext cx="3379625" cy="105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575785" y="1492655"/>
            <a:ext cx="1187825" cy="276999"/>
          </a:xfrm>
          <a:prstGeom prst="rect">
            <a:avLst/>
          </a:prstGeom>
          <a:solidFill>
            <a:srgbClr val="E4DCBA"/>
          </a:solidFill>
          <a:ln w="19050">
            <a:noFill/>
          </a:ln>
        </p:spPr>
        <p:txBody>
          <a:bodyPr wrap="square" rtlCol="0">
            <a:spAutoFit/>
          </a:bodyPr>
          <a:lstStyle/>
          <a:p>
            <a:r>
              <a:rPr lang="de-DE" sz="1200" dirty="0" smtClean="0"/>
              <a:t>1.Doppelklick</a:t>
            </a:r>
            <a:endParaRPr lang="de-DE" sz="1200" dirty="0"/>
          </a:p>
        </p:txBody>
      </p:sp>
      <p:sp>
        <p:nvSpPr>
          <p:cNvPr id="6" name="Textfeld 5"/>
          <p:cNvSpPr txBox="1"/>
          <p:nvPr/>
        </p:nvSpPr>
        <p:spPr>
          <a:xfrm>
            <a:off x="467430" y="2252290"/>
            <a:ext cx="4140234" cy="276999"/>
          </a:xfrm>
          <a:prstGeom prst="rect">
            <a:avLst/>
          </a:prstGeom>
          <a:solidFill>
            <a:srgbClr val="E4DCBA"/>
          </a:solidFill>
          <a:ln w="19050">
            <a:noFill/>
          </a:ln>
        </p:spPr>
        <p:txBody>
          <a:bodyPr wrap="square" rtlCol="0">
            <a:spAutoFit/>
          </a:bodyPr>
          <a:lstStyle/>
          <a:p>
            <a:r>
              <a:rPr lang="de-DE" sz="1200" dirty="0" smtClean="0"/>
              <a:t>2. Weiter unten im Auftragsbericht wird  BS-ANF angezeigt </a:t>
            </a:r>
            <a:endParaRPr lang="de-DE" sz="1200" dirty="0"/>
          </a:p>
        </p:txBody>
      </p:sp>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85" y="4461551"/>
            <a:ext cx="7548051" cy="152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575785" y="3933070"/>
            <a:ext cx="2088291" cy="461665"/>
          </a:xfrm>
          <a:prstGeom prst="rect">
            <a:avLst/>
          </a:prstGeom>
          <a:solidFill>
            <a:srgbClr val="E4DCBA"/>
          </a:solidFill>
          <a:ln w="19050">
            <a:noFill/>
          </a:ln>
        </p:spPr>
        <p:txBody>
          <a:bodyPr wrap="square" rtlCol="0">
            <a:spAutoFit/>
          </a:bodyPr>
          <a:lstStyle/>
          <a:p>
            <a:r>
              <a:rPr lang="de-DE" sz="1200" dirty="0" smtClean="0">
                <a:solidFill>
                  <a:prstClr val="black"/>
                </a:solidFill>
              </a:rPr>
              <a:t>3. von </a:t>
            </a:r>
            <a:r>
              <a:rPr lang="de-DE" sz="1200" dirty="0">
                <a:solidFill>
                  <a:prstClr val="black"/>
                </a:solidFill>
              </a:rPr>
              <a:t>hier aus komm ich in die Banf</a:t>
            </a:r>
            <a:endParaRPr lang="de-DE" sz="1200" dirty="0"/>
          </a:p>
        </p:txBody>
      </p:sp>
      <p:cxnSp>
        <p:nvCxnSpPr>
          <p:cNvPr id="19" name="Gerade Verbindung 18"/>
          <p:cNvCxnSpPr/>
          <p:nvPr/>
        </p:nvCxnSpPr>
        <p:spPr>
          <a:xfrm flipH="1">
            <a:off x="48374" y="2390790"/>
            <a:ext cx="419056" cy="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48371" y="2390790"/>
            <a:ext cx="0" cy="13025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48371" y="3693388"/>
            <a:ext cx="20741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243553" y="6033588"/>
            <a:ext cx="8644314" cy="461665"/>
          </a:xfrm>
          <a:prstGeom prst="rect">
            <a:avLst/>
          </a:prstGeom>
          <a:solidFill>
            <a:srgbClr val="E4DCBA"/>
          </a:solidFill>
          <a:ln w="19050">
            <a:noFill/>
          </a:ln>
        </p:spPr>
        <p:txBody>
          <a:bodyPr wrap="square" rtlCol="0">
            <a:spAutoFit/>
          </a:bodyPr>
          <a:lstStyle/>
          <a:p>
            <a:r>
              <a:rPr lang="de-DE" sz="1200" dirty="0" smtClean="0"/>
              <a:t>4. Nach Absprache mit Lieferanten konnte Expresslieferung vereinbart werden -&gt; Lieferdatum ändern , WE Bearbeitung entfällt-&gt; Banf ist fixiert </a:t>
            </a:r>
            <a:endParaRPr lang="de-DE" sz="1200" dirty="0"/>
          </a:p>
        </p:txBody>
      </p:sp>
      <p:cxnSp>
        <p:nvCxnSpPr>
          <p:cNvPr id="26" name="Gerade Verbindung mit Pfeil 25"/>
          <p:cNvCxnSpPr>
            <a:stCxn id="7" idx="2"/>
          </p:cNvCxnSpPr>
          <p:nvPr/>
        </p:nvCxnSpPr>
        <p:spPr>
          <a:xfrm>
            <a:off x="1619931" y="4394735"/>
            <a:ext cx="0" cy="668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4387761" y="3810233"/>
            <a:ext cx="4512340" cy="830997"/>
          </a:xfrm>
          <a:prstGeom prst="rect">
            <a:avLst/>
          </a:prstGeom>
          <a:solidFill>
            <a:srgbClr val="E4DCBA"/>
          </a:solidFill>
          <a:ln w="19050">
            <a:noFill/>
          </a:ln>
        </p:spPr>
        <p:txBody>
          <a:bodyPr wrap="square" rtlCol="0">
            <a:spAutoFit/>
          </a:bodyPr>
          <a:lstStyle/>
          <a:p>
            <a:r>
              <a:rPr lang="de-DE" sz="1200" dirty="0" smtClean="0"/>
              <a:t>Da in diesem Beispiel die Rückwärtsterminierung nicht gegriffen hat, setzt die Vorwärtsterminierung  ein -&gt; aus diesen Grund kann ich durch Doppelklick auf die Ausnahmemeldung </a:t>
            </a:r>
            <a:r>
              <a:rPr lang="de-DE" sz="1200" dirty="0" smtClean="0">
                <a:solidFill>
                  <a:srgbClr val="FF0000"/>
                </a:solidFill>
              </a:rPr>
              <a:t>nicht</a:t>
            </a:r>
            <a:r>
              <a:rPr lang="de-DE" sz="1200" dirty="0" smtClean="0"/>
              <a:t> automatisch die Umterminierung vornehmen</a:t>
            </a:r>
            <a:endParaRPr lang="de-DE" sz="1200" dirty="0"/>
          </a:p>
        </p:txBody>
      </p:sp>
      <p:cxnSp>
        <p:nvCxnSpPr>
          <p:cNvPr id="31" name="Gerade Verbindung 30"/>
          <p:cNvCxnSpPr/>
          <p:nvPr/>
        </p:nvCxnSpPr>
        <p:spPr>
          <a:xfrm flipH="1">
            <a:off x="2866306" y="4073760"/>
            <a:ext cx="15214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21" name="Gerade Verbindung mit Pfeil 5120"/>
          <p:cNvCxnSpPr/>
          <p:nvPr/>
        </p:nvCxnSpPr>
        <p:spPr>
          <a:xfrm flipH="1" flipV="1">
            <a:off x="2865589" y="3810235"/>
            <a:ext cx="719" cy="27699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86" y="1778452"/>
            <a:ext cx="83439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35" name="Gerade Verbindung mit Pfeil 5134"/>
          <p:cNvCxnSpPr/>
          <p:nvPr/>
        </p:nvCxnSpPr>
        <p:spPr>
          <a:xfrm>
            <a:off x="1061684" y="1769654"/>
            <a:ext cx="0" cy="1707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Grafik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7" name="Textfeld 2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30" name="Textfeld 2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32" name="Textfeld 3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33" name="Textfeld 3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246</a:t>
            </a:r>
            <a:endParaRPr lang="de-DE" sz="1200" dirty="0"/>
          </a:p>
        </p:txBody>
      </p:sp>
      <p:sp>
        <p:nvSpPr>
          <p:cNvPr id="34" name="Rechteck 3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8" name="Textfeld 27"/>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36" name="Textfeld 35"/>
          <p:cNvSpPr txBox="1"/>
          <p:nvPr/>
        </p:nvSpPr>
        <p:spPr>
          <a:xfrm>
            <a:off x="251400" y="540000"/>
            <a:ext cx="8607817" cy="338554"/>
          </a:xfrm>
          <a:prstGeom prst="rect">
            <a:avLst/>
          </a:prstGeom>
          <a:noFill/>
        </p:spPr>
        <p:txBody>
          <a:bodyPr wrap="square" rtlCol="0">
            <a:spAutoFit/>
          </a:bodyPr>
          <a:lstStyle/>
          <a:p>
            <a:r>
              <a:rPr lang="de-DE" sz="1600" b="1" dirty="0" smtClean="0"/>
              <a:t>Bedarfs-/Bestandsliste - Transaktion MD04</a:t>
            </a:r>
          </a:p>
        </p:txBody>
      </p:sp>
    </p:spTree>
    <p:extLst>
      <p:ext uri="{BB962C8B-B14F-4D97-AF65-F5344CB8AC3E}">
        <p14:creationId xmlns:p14="http://schemas.microsoft.com/office/powerpoint/2010/main" val="202517118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56" y="1813149"/>
            <a:ext cx="83915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252000" y="1170000"/>
            <a:ext cx="8793067" cy="276999"/>
          </a:xfrm>
          <a:prstGeom prst="rect">
            <a:avLst/>
          </a:prstGeom>
          <a:solidFill>
            <a:srgbClr val="E4DCBA"/>
          </a:solidFill>
        </p:spPr>
        <p:txBody>
          <a:bodyPr wrap="square" rtlCol="0">
            <a:spAutoFit/>
          </a:bodyPr>
          <a:lstStyle/>
          <a:p>
            <a:r>
              <a:rPr lang="de-DE" sz="1200" dirty="0" smtClean="0"/>
              <a:t>Es gibt verschiedene Möglichkeiten Fehlermeldungen zu korrigieren - Möglichkeit 2 – Einzelplan. interaktiv (einstufig)</a:t>
            </a:r>
            <a:endParaRPr lang="de-DE" sz="1200" dirty="0"/>
          </a:p>
        </p:txBody>
      </p:sp>
      <p:sp>
        <p:nvSpPr>
          <p:cNvPr id="16" name="Textfeld 15"/>
          <p:cNvSpPr txBox="1"/>
          <p:nvPr/>
        </p:nvSpPr>
        <p:spPr>
          <a:xfrm>
            <a:off x="556055" y="1484638"/>
            <a:ext cx="1115815" cy="276999"/>
          </a:xfrm>
          <a:prstGeom prst="rect">
            <a:avLst/>
          </a:prstGeom>
          <a:solidFill>
            <a:srgbClr val="E4DCBA"/>
          </a:solidFill>
          <a:ln w="19050">
            <a:noFill/>
          </a:ln>
        </p:spPr>
        <p:txBody>
          <a:bodyPr wrap="square" rtlCol="0">
            <a:spAutoFit/>
          </a:bodyPr>
          <a:lstStyle/>
          <a:p>
            <a:r>
              <a:rPr lang="de-DE" sz="1200" dirty="0" smtClean="0"/>
              <a:t>1. Doppelklick</a:t>
            </a:r>
            <a:endParaRPr lang="de-DE" sz="1200"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91" y="2791991"/>
            <a:ext cx="3827357" cy="65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248747" y="2248550"/>
            <a:ext cx="3537572" cy="276999"/>
          </a:xfrm>
          <a:prstGeom prst="rect">
            <a:avLst/>
          </a:prstGeom>
          <a:solidFill>
            <a:srgbClr val="E4DCBA"/>
          </a:solidFill>
          <a:ln w="19050">
            <a:noFill/>
          </a:ln>
        </p:spPr>
        <p:txBody>
          <a:bodyPr wrap="square" rtlCol="0">
            <a:spAutoFit/>
          </a:bodyPr>
          <a:lstStyle/>
          <a:p>
            <a:r>
              <a:rPr lang="de-DE" sz="1200" dirty="0" smtClean="0"/>
              <a:t>2. oben im Menü -&gt; Liste -&gt; Materialliste anklicken</a:t>
            </a:r>
            <a:endParaRPr lang="de-DE" sz="1200" dirty="0"/>
          </a:p>
        </p:txBody>
      </p:sp>
      <p:sp>
        <p:nvSpPr>
          <p:cNvPr id="5" name="Rechteck 4"/>
          <p:cNvSpPr/>
          <p:nvPr/>
        </p:nvSpPr>
        <p:spPr>
          <a:xfrm>
            <a:off x="467430" y="3212971"/>
            <a:ext cx="1368191"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080" y="2758836"/>
            <a:ext cx="2968000" cy="187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557" y="3583496"/>
            <a:ext cx="3626937" cy="273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3923911" y="2246063"/>
            <a:ext cx="4687566" cy="276999"/>
          </a:xfrm>
          <a:prstGeom prst="rect">
            <a:avLst/>
          </a:prstGeom>
          <a:solidFill>
            <a:srgbClr val="E4DCBA"/>
          </a:solidFill>
          <a:ln w="19050">
            <a:noFill/>
          </a:ln>
        </p:spPr>
        <p:txBody>
          <a:bodyPr wrap="square" rtlCol="0">
            <a:spAutoFit/>
          </a:bodyPr>
          <a:lstStyle/>
          <a:p>
            <a:r>
              <a:rPr lang="de-DE" sz="1200" dirty="0" smtClean="0"/>
              <a:t>3. UH-RP4 markieren -&gt; Menü -&gt; Springen -&gt; Einzelplanung interaktiv</a:t>
            </a:r>
            <a:endParaRPr lang="de-DE" sz="1200" dirty="0"/>
          </a:p>
        </p:txBody>
      </p:sp>
      <p:cxnSp>
        <p:nvCxnSpPr>
          <p:cNvPr id="8" name="Gerade Verbindung mit Pfeil 7"/>
          <p:cNvCxnSpPr/>
          <p:nvPr/>
        </p:nvCxnSpPr>
        <p:spPr>
          <a:xfrm>
            <a:off x="1430111" y="2523062"/>
            <a:ext cx="0" cy="6899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1835621" y="3284980"/>
            <a:ext cx="27363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575871" y="3284980"/>
            <a:ext cx="0" cy="12241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4572000" y="4509150"/>
            <a:ext cx="100814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45" name="Gerade Verbindung mit Pfeil 6144"/>
          <p:cNvCxnSpPr/>
          <p:nvPr/>
        </p:nvCxnSpPr>
        <p:spPr>
          <a:xfrm>
            <a:off x="6876321" y="2523062"/>
            <a:ext cx="0" cy="2357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51" name="Rechteck 6150"/>
          <p:cNvSpPr/>
          <p:nvPr/>
        </p:nvSpPr>
        <p:spPr>
          <a:xfrm>
            <a:off x="6732301" y="3117033"/>
            <a:ext cx="792111" cy="959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155" name="Gerade Verbindung 6154"/>
          <p:cNvCxnSpPr/>
          <p:nvPr/>
        </p:nvCxnSpPr>
        <p:spPr>
          <a:xfrm>
            <a:off x="7151080" y="3212970"/>
            <a:ext cx="0" cy="22323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57" name="Gerade Verbindung mit Pfeil 6156"/>
          <p:cNvCxnSpPr/>
          <p:nvPr/>
        </p:nvCxnSpPr>
        <p:spPr>
          <a:xfrm flipH="1">
            <a:off x="4045649" y="5445280"/>
            <a:ext cx="310543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58" name="Textfeld 6157"/>
          <p:cNvSpPr txBox="1"/>
          <p:nvPr/>
        </p:nvSpPr>
        <p:spPr>
          <a:xfrm>
            <a:off x="5288809" y="5199060"/>
            <a:ext cx="378273" cy="246221"/>
          </a:xfrm>
          <a:prstGeom prst="rect">
            <a:avLst/>
          </a:prstGeom>
          <a:noFill/>
        </p:spPr>
        <p:txBody>
          <a:bodyPr wrap="square" rtlCol="0">
            <a:spAutoFit/>
          </a:bodyPr>
          <a:lstStyle/>
          <a:p>
            <a:r>
              <a:rPr lang="de-DE" sz="1000" dirty="0" smtClean="0"/>
              <a:t>4.</a:t>
            </a:r>
            <a:endParaRPr lang="de-DE" sz="1000" dirty="0"/>
          </a:p>
        </p:txBody>
      </p:sp>
      <p:pic>
        <p:nvPicPr>
          <p:cNvPr id="32" name="Grafik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33" name="Textfeld 3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34" name="Textfeld 3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35" name="Textfeld 3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36" name="Textfeld 3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247</a:t>
            </a:r>
            <a:endParaRPr lang="de-DE" sz="1200" dirty="0"/>
          </a:p>
        </p:txBody>
      </p:sp>
      <p:sp>
        <p:nvSpPr>
          <p:cNvPr id="37" name="Rechteck 3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cxnSp>
        <p:nvCxnSpPr>
          <p:cNvPr id="11" name="Gerade Verbindung mit Pfeil 10"/>
          <p:cNvCxnSpPr>
            <a:stCxn id="16" idx="2"/>
          </p:cNvCxnSpPr>
          <p:nvPr/>
        </p:nvCxnSpPr>
        <p:spPr>
          <a:xfrm flipH="1">
            <a:off x="1113962" y="1761637"/>
            <a:ext cx="1" cy="15205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39" name="Textfeld 38"/>
          <p:cNvSpPr txBox="1"/>
          <p:nvPr/>
        </p:nvSpPr>
        <p:spPr>
          <a:xfrm>
            <a:off x="251400" y="540000"/>
            <a:ext cx="8607817" cy="338554"/>
          </a:xfrm>
          <a:prstGeom prst="rect">
            <a:avLst/>
          </a:prstGeom>
          <a:noFill/>
        </p:spPr>
        <p:txBody>
          <a:bodyPr wrap="square" rtlCol="0">
            <a:spAutoFit/>
          </a:bodyPr>
          <a:lstStyle/>
          <a:p>
            <a:r>
              <a:rPr lang="de-DE" sz="1600" b="1" dirty="0" smtClean="0"/>
              <a:t>Bedarfs-/Bestandsliste - Transaktion MD04</a:t>
            </a:r>
          </a:p>
        </p:txBody>
      </p:sp>
    </p:spTree>
    <p:extLst>
      <p:ext uri="{BB962C8B-B14F-4D97-AF65-F5344CB8AC3E}">
        <p14:creationId xmlns:p14="http://schemas.microsoft.com/office/powerpoint/2010/main" val="312847917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56" y="1575540"/>
            <a:ext cx="6346813" cy="353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085" y="5221421"/>
            <a:ext cx="4317283" cy="121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1619590" y="4005080"/>
            <a:ext cx="165623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p:cNvSpPr txBox="1"/>
          <p:nvPr/>
        </p:nvSpPr>
        <p:spPr>
          <a:xfrm>
            <a:off x="2304025" y="3501010"/>
            <a:ext cx="1112937" cy="276999"/>
          </a:xfrm>
          <a:prstGeom prst="rect">
            <a:avLst/>
          </a:prstGeom>
          <a:solidFill>
            <a:srgbClr val="E4DCBA"/>
          </a:solidFill>
          <a:ln w="19050">
            <a:noFill/>
          </a:ln>
        </p:spPr>
        <p:txBody>
          <a:bodyPr wrap="square" rtlCol="0">
            <a:spAutoFit/>
          </a:bodyPr>
          <a:lstStyle/>
          <a:p>
            <a:r>
              <a:rPr lang="de-DE" sz="1200" dirty="0" smtClean="0"/>
              <a:t>1. Doppelklick</a:t>
            </a:r>
            <a:endParaRPr lang="de-DE" sz="1200" dirty="0"/>
          </a:p>
        </p:txBody>
      </p:sp>
      <p:sp>
        <p:nvSpPr>
          <p:cNvPr id="20" name="Textfeld 19"/>
          <p:cNvSpPr txBox="1"/>
          <p:nvPr/>
        </p:nvSpPr>
        <p:spPr>
          <a:xfrm>
            <a:off x="2573250" y="4581160"/>
            <a:ext cx="2214781" cy="276999"/>
          </a:xfrm>
          <a:prstGeom prst="rect">
            <a:avLst/>
          </a:prstGeom>
          <a:solidFill>
            <a:srgbClr val="E4DCBA"/>
          </a:solidFill>
          <a:ln w="19050">
            <a:noFill/>
          </a:ln>
        </p:spPr>
        <p:txBody>
          <a:bodyPr wrap="square" rtlCol="0">
            <a:spAutoFit/>
          </a:bodyPr>
          <a:lstStyle/>
          <a:p>
            <a:r>
              <a:rPr lang="de-DE" sz="1200" dirty="0" smtClean="0"/>
              <a:t>2. Banf- terminierung öffnet sich</a:t>
            </a:r>
            <a:endParaRPr lang="de-DE" sz="1200" dirty="0"/>
          </a:p>
        </p:txBody>
      </p:sp>
      <p:cxnSp>
        <p:nvCxnSpPr>
          <p:cNvPr id="4" name="Gerade Verbindung mit Pfeil 3"/>
          <p:cNvCxnSpPr/>
          <p:nvPr/>
        </p:nvCxnSpPr>
        <p:spPr>
          <a:xfrm>
            <a:off x="2447705" y="3747232"/>
            <a:ext cx="0" cy="25784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a:off x="2987780" y="4221111"/>
            <a:ext cx="0" cy="3600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2987780" y="4858159"/>
            <a:ext cx="0" cy="3632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6480237" y="5221421"/>
            <a:ext cx="2518915" cy="276999"/>
          </a:xfrm>
          <a:prstGeom prst="rect">
            <a:avLst/>
          </a:prstGeom>
          <a:solidFill>
            <a:srgbClr val="E4DCBA"/>
          </a:solidFill>
          <a:ln w="19050">
            <a:noFill/>
          </a:ln>
        </p:spPr>
        <p:txBody>
          <a:bodyPr wrap="square" rtlCol="0">
            <a:spAutoFit/>
          </a:bodyPr>
          <a:lstStyle/>
          <a:p>
            <a:r>
              <a:rPr lang="de-DE" sz="1200" dirty="0" smtClean="0"/>
              <a:t>3. Lieferdatum ändern - &gt; Banf  fixiert</a:t>
            </a:r>
            <a:endParaRPr lang="de-DE" sz="1200" dirty="0"/>
          </a:p>
        </p:txBody>
      </p:sp>
      <p:cxnSp>
        <p:nvCxnSpPr>
          <p:cNvPr id="25" name="Gerade Verbindung mit Pfeil 24"/>
          <p:cNvCxnSpPr/>
          <p:nvPr/>
        </p:nvCxnSpPr>
        <p:spPr>
          <a:xfrm>
            <a:off x="4788031" y="5344530"/>
            <a:ext cx="0" cy="2447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6625085" y="6132469"/>
            <a:ext cx="2374241" cy="276999"/>
          </a:xfrm>
          <a:prstGeom prst="rect">
            <a:avLst/>
          </a:prstGeom>
          <a:solidFill>
            <a:srgbClr val="E4DCBA"/>
          </a:solidFill>
          <a:ln w="19050">
            <a:noFill/>
          </a:ln>
        </p:spPr>
        <p:txBody>
          <a:bodyPr wrap="square" rtlCol="0">
            <a:spAutoFit/>
          </a:bodyPr>
          <a:lstStyle/>
          <a:p>
            <a:r>
              <a:rPr lang="de-DE" sz="1200" b="1" dirty="0" smtClean="0">
                <a:solidFill>
                  <a:srgbClr val="FF0000"/>
                </a:solidFill>
              </a:rPr>
              <a:t>Speichern nicht vergessen !!!</a:t>
            </a:r>
            <a:endParaRPr lang="de-DE" sz="1200" b="1" dirty="0">
              <a:solidFill>
                <a:srgbClr val="FF0000"/>
              </a:solidFill>
            </a:endParaRPr>
          </a:p>
        </p:txBody>
      </p:sp>
      <p:sp>
        <p:nvSpPr>
          <p:cNvPr id="22" name="Textfeld 21"/>
          <p:cNvSpPr txBox="1"/>
          <p:nvPr/>
        </p:nvSpPr>
        <p:spPr>
          <a:xfrm>
            <a:off x="252000" y="1170000"/>
            <a:ext cx="8793067" cy="276999"/>
          </a:xfrm>
          <a:prstGeom prst="rect">
            <a:avLst/>
          </a:prstGeom>
          <a:solidFill>
            <a:srgbClr val="E4DCBA"/>
          </a:solidFill>
        </p:spPr>
        <p:txBody>
          <a:bodyPr wrap="square" rtlCol="0">
            <a:spAutoFit/>
          </a:bodyPr>
          <a:lstStyle/>
          <a:p>
            <a:r>
              <a:rPr lang="de-DE" sz="1200" dirty="0" smtClean="0"/>
              <a:t>Es gibt verschiedene Möglichkeiten Fehlermeldungen zu korrigieren - Möglichkeit 2 – Einzelplan. interaktiv (einstufig)</a:t>
            </a:r>
            <a:endParaRPr lang="de-DE" sz="1200" dirty="0"/>
          </a:p>
        </p:txBody>
      </p:sp>
      <p:pic>
        <p:nvPicPr>
          <p:cNvPr id="18" name="Grafik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9" name="Textfeld 1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4" name="Textfeld 2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8" name="Textfeld 2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9" name="Textfeld 2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248</a:t>
            </a:r>
            <a:endParaRPr lang="de-DE" sz="1200" dirty="0"/>
          </a:p>
        </p:txBody>
      </p:sp>
      <p:sp>
        <p:nvSpPr>
          <p:cNvPr id="30" name="Rechteck 2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cxnSp>
        <p:nvCxnSpPr>
          <p:cNvPr id="12" name="Gerade Verbindung 11"/>
          <p:cNvCxnSpPr>
            <a:endCxn id="21" idx="1"/>
          </p:cNvCxnSpPr>
          <p:nvPr/>
        </p:nvCxnSpPr>
        <p:spPr>
          <a:xfrm>
            <a:off x="4788031" y="5359920"/>
            <a:ext cx="1692206"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27" name="Textfeld 26"/>
          <p:cNvSpPr txBox="1"/>
          <p:nvPr/>
        </p:nvSpPr>
        <p:spPr>
          <a:xfrm>
            <a:off x="251400" y="540000"/>
            <a:ext cx="8607817" cy="338554"/>
          </a:xfrm>
          <a:prstGeom prst="rect">
            <a:avLst/>
          </a:prstGeom>
          <a:noFill/>
        </p:spPr>
        <p:txBody>
          <a:bodyPr wrap="square" rtlCol="0">
            <a:spAutoFit/>
          </a:bodyPr>
          <a:lstStyle/>
          <a:p>
            <a:r>
              <a:rPr lang="de-DE" sz="1600" b="1" dirty="0" smtClean="0"/>
              <a:t>Bedarfs-/Bestandsliste - Transaktion MD04</a:t>
            </a:r>
          </a:p>
        </p:txBody>
      </p:sp>
    </p:spTree>
    <p:extLst>
      <p:ext uri="{BB962C8B-B14F-4D97-AF65-F5344CB8AC3E}">
        <p14:creationId xmlns:p14="http://schemas.microsoft.com/office/powerpoint/2010/main" val="176837038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1170000"/>
            <a:ext cx="8649047" cy="276999"/>
          </a:xfrm>
          <a:prstGeom prst="rect">
            <a:avLst/>
          </a:prstGeom>
          <a:solidFill>
            <a:srgbClr val="E4DCBA"/>
          </a:solidFill>
        </p:spPr>
        <p:txBody>
          <a:bodyPr wrap="square" rtlCol="0">
            <a:spAutoFit/>
          </a:bodyPr>
          <a:lstStyle/>
          <a:p>
            <a:r>
              <a:rPr lang="de-DE" sz="1200" dirty="0" smtClean="0"/>
              <a:t>Es gibt verschiedene Möglichkeiten Fehlermeldungen zu korrigieren - Möglichkeit 3 - Simulationsmodus - Empfehlung</a:t>
            </a:r>
            <a:endParaRPr lang="de-DE" sz="12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54" y="1556741"/>
            <a:ext cx="4467823" cy="437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7" name="Textfeld 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249</a:t>
            </a:r>
            <a:endParaRPr lang="de-DE" sz="1200" dirty="0"/>
          </a:p>
        </p:txBody>
      </p:sp>
      <p:sp>
        <p:nvSpPr>
          <p:cNvPr id="11" name="Rechteck 1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3" name="Textfeld 12"/>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14" name="Textfeld 13"/>
          <p:cNvSpPr txBox="1"/>
          <p:nvPr/>
        </p:nvSpPr>
        <p:spPr>
          <a:xfrm>
            <a:off x="251400" y="540000"/>
            <a:ext cx="8607817" cy="338554"/>
          </a:xfrm>
          <a:prstGeom prst="rect">
            <a:avLst/>
          </a:prstGeom>
          <a:noFill/>
        </p:spPr>
        <p:txBody>
          <a:bodyPr wrap="square" rtlCol="0">
            <a:spAutoFit/>
          </a:bodyPr>
          <a:lstStyle/>
          <a:p>
            <a:r>
              <a:rPr lang="de-DE" sz="1600" b="1" dirty="0" smtClean="0"/>
              <a:t>Bedarfs-/Bestandsliste - Transaktion MD04</a:t>
            </a:r>
          </a:p>
        </p:txBody>
      </p:sp>
    </p:spTree>
    <p:extLst>
      <p:ext uri="{BB962C8B-B14F-4D97-AF65-F5344CB8AC3E}">
        <p14:creationId xmlns:p14="http://schemas.microsoft.com/office/powerpoint/2010/main" val="3177595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1" y="1170001"/>
            <a:ext cx="7344420" cy="5195510"/>
          </a:xfrm>
          <a:prstGeom prst="rect">
            <a:avLst/>
          </a:prstGeom>
        </p:spPr>
      </p:pic>
      <p:sp>
        <p:nvSpPr>
          <p:cNvPr id="9" name="Textfeld 8"/>
          <p:cNvSpPr txBox="1"/>
          <p:nvPr/>
        </p:nvSpPr>
        <p:spPr>
          <a:xfrm>
            <a:off x="1" y="0"/>
            <a:ext cx="9144000" cy="461665"/>
          </a:xfrm>
          <a:prstGeom prst="rect">
            <a:avLst/>
          </a:prstGeom>
          <a:solidFill>
            <a:srgbClr val="00B0F0"/>
          </a:solidFill>
        </p:spPr>
        <p:txBody>
          <a:bodyPr wrap="square" rtlCol="0">
            <a:spAutoFit/>
          </a:bodyPr>
          <a:lstStyle/>
          <a:p>
            <a:pPr algn="ctr"/>
            <a:r>
              <a:rPr lang="de-DE" sz="2400" b="1" dirty="0" smtClean="0"/>
              <a:t>   </a:t>
            </a:r>
            <a:r>
              <a:rPr lang="de-DE" sz="2400" b="1" smtClean="0"/>
              <a:t>Neues Produktsystem </a:t>
            </a:r>
            <a:r>
              <a:rPr lang="de-DE" sz="2400" b="1" dirty="0" smtClean="0"/>
              <a:t>angelegt</a:t>
            </a:r>
            <a:endParaRPr lang="de-DE" sz="24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25</a:t>
            </a:r>
            <a:endParaRPr lang="de-DE" sz="1200" dirty="0"/>
          </a:p>
        </p:txBody>
      </p:sp>
      <p:sp>
        <p:nvSpPr>
          <p:cNvPr id="11" name="Rechteck 1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2" name="Textfeld 11"/>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299580918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20" y="1487457"/>
            <a:ext cx="8254317" cy="486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569486" y="1567782"/>
            <a:ext cx="3528491" cy="276999"/>
          </a:xfrm>
          <a:prstGeom prst="rect">
            <a:avLst/>
          </a:prstGeom>
          <a:solidFill>
            <a:srgbClr val="E4DCBA"/>
          </a:solidFill>
          <a:ln w="19050">
            <a:noFill/>
          </a:ln>
        </p:spPr>
        <p:txBody>
          <a:bodyPr wrap="square" rtlCol="0">
            <a:spAutoFit/>
          </a:bodyPr>
          <a:lstStyle/>
          <a:p>
            <a:r>
              <a:rPr lang="de-DE" sz="1200" dirty="0" smtClean="0"/>
              <a:t>UH-RP7 markieren -&gt; Markierte Ergebnisse anklicken</a:t>
            </a:r>
            <a:endParaRPr lang="de-DE" sz="1200" dirty="0"/>
          </a:p>
        </p:txBody>
      </p:sp>
      <p:cxnSp>
        <p:nvCxnSpPr>
          <p:cNvPr id="4" name="Gerade Verbindung mit Pfeil 3"/>
          <p:cNvCxnSpPr/>
          <p:nvPr/>
        </p:nvCxnSpPr>
        <p:spPr>
          <a:xfrm>
            <a:off x="5436120" y="1844781"/>
            <a:ext cx="0" cy="38885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H="1">
            <a:off x="1008685" y="1700760"/>
            <a:ext cx="35633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1008685" y="1700761"/>
            <a:ext cx="0" cy="1440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252000" y="1170000"/>
            <a:ext cx="8280537" cy="276999"/>
          </a:xfrm>
          <a:prstGeom prst="rect">
            <a:avLst/>
          </a:prstGeom>
          <a:solidFill>
            <a:srgbClr val="E4DCBA"/>
          </a:solidFill>
        </p:spPr>
        <p:txBody>
          <a:bodyPr wrap="square" rtlCol="0">
            <a:spAutoFit/>
          </a:bodyPr>
          <a:lstStyle/>
          <a:p>
            <a:r>
              <a:rPr lang="de-DE" sz="1200" dirty="0" smtClean="0"/>
              <a:t>Es gibt verschiedene Möglichkeiten Fehlermeldungen zu korrigieren - Möglichkeit 3 - Simulationsmodus - Empfehlung</a:t>
            </a:r>
            <a:endParaRPr lang="de-DE" sz="1200" dirty="0"/>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250</a:t>
            </a:r>
            <a:endParaRPr lang="de-DE" sz="1200" dirty="0"/>
          </a:p>
        </p:txBody>
      </p: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20" name="Textfeld 19"/>
          <p:cNvSpPr txBox="1"/>
          <p:nvPr/>
        </p:nvSpPr>
        <p:spPr>
          <a:xfrm>
            <a:off x="251400" y="540000"/>
            <a:ext cx="8607817" cy="338554"/>
          </a:xfrm>
          <a:prstGeom prst="rect">
            <a:avLst/>
          </a:prstGeom>
          <a:noFill/>
        </p:spPr>
        <p:txBody>
          <a:bodyPr wrap="square" rtlCol="0">
            <a:spAutoFit/>
          </a:bodyPr>
          <a:lstStyle/>
          <a:p>
            <a:r>
              <a:rPr lang="de-DE" sz="1600" b="1" dirty="0" smtClean="0"/>
              <a:t>Bedarfs-/Bestandsliste - Transaktion MD04</a:t>
            </a:r>
          </a:p>
        </p:txBody>
      </p:sp>
    </p:spTree>
    <p:extLst>
      <p:ext uri="{BB962C8B-B14F-4D97-AF65-F5344CB8AC3E}">
        <p14:creationId xmlns:p14="http://schemas.microsoft.com/office/powerpoint/2010/main" val="6905168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54" y="1479369"/>
            <a:ext cx="6823751" cy="4969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790" y="4431779"/>
            <a:ext cx="2225623" cy="110172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536149" y="3292189"/>
            <a:ext cx="6527864"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Ellipse 2"/>
          <p:cNvSpPr/>
          <p:nvPr/>
        </p:nvSpPr>
        <p:spPr>
          <a:xfrm>
            <a:off x="536149" y="6160020"/>
            <a:ext cx="291331" cy="2888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7236371" y="1501892"/>
            <a:ext cx="1728240" cy="2123658"/>
          </a:xfrm>
          <a:prstGeom prst="rect">
            <a:avLst/>
          </a:prstGeom>
          <a:solidFill>
            <a:srgbClr val="E4DCBA"/>
          </a:solidFill>
          <a:ln w="19050">
            <a:noFill/>
          </a:ln>
        </p:spPr>
        <p:txBody>
          <a:bodyPr wrap="square" rtlCol="0">
            <a:spAutoFit/>
          </a:bodyPr>
          <a:lstStyle/>
          <a:p>
            <a:r>
              <a:rPr lang="de-DE" sz="1200" b="1" dirty="0" smtClean="0"/>
              <a:t>Hervorzuheben ist, dass ich im Simulationsmodus die Verzugszeiten sehen kann und Terminvorschläge für die Umterminierung erhalte, welche automatisch übernommen werden können</a:t>
            </a:r>
            <a:endParaRPr lang="de-DE" sz="1200" b="1" dirty="0"/>
          </a:p>
        </p:txBody>
      </p:sp>
      <p:cxnSp>
        <p:nvCxnSpPr>
          <p:cNvPr id="6" name="Gerade Verbindung 5"/>
          <p:cNvCxnSpPr>
            <a:stCxn id="3" idx="0"/>
          </p:cNvCxnSpPr>
          <p:nvPr/>
        </p:nvCxnSpPr>
        <p:spPr>
          <a:xfrm flipV="1">
            <a:off x="681815" y="4647810"/>
            <a:ext cx="14646" cy="15122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696460" y="4647809"/>
            <a:ext cx="229132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6419145" y="2732998"/>
            <a:ext cx="619753" cy="2585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0" name="Gerade Verbindung 19"/>
          <p:cNvCxnSpPr/>
          <p:nvPr/>
        </p:nvCxnSpPr>
        <p:spPr>
          <a:xfrm>
            <a:off x="7740440" y="3625550"/>
            <a:ext cx="0" cy="21744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a:off x="827481" y="5799969"/>
            <a:ext cx="69129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H="1">
            <a:off x="696461" y="5799969"/>
            <a:ext cx="131020" cy="3600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252000" y="1170000"/>
            <a:ext cx="8712611" cy="276999"/>
          </a:xfrm>
          <a:prstGeom prst="rect">
            <a:avLst/>
          </a:prstGeom>
          <a:solidFill>
            <a:srgbClr val="E4DCBA"/>
          </a:solidFill>
        </p:spPr>
        <p:txBody>
          <a:bodyPr wrap="square" rtlCol="0">
            <a:spAutoFit/>
          </a:bodyPr>
          <a:lstStyle/>
          <a:p>
            <a:r>
              <a:rPr lang="de-DE" sz="1200" dirty="0" smtClean="0"/>
              <a:t>Es gibt verschiedene Möglichkeiten Fehlermeldungen zu korrigieren - Möglichkeit 3 - Simulationsmodus - Empfehlung</a:t>
            </a:r>
            <a:endParaRPr lang="de-DE" sz="1200" dirty="0"/>
          </a:p>
        </p:txBody>
      </p:sp>
      <p:pic>
        <p:nvPicPr>
          <p:cNvPr id="17" name="Grafi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5" name="Textfeld 2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251</a:t>
            </a:r>
            <a:endParaRPr lang="de-DE" sz="1200" dirty="0"/>
          </a:p>
        </p:txBody>
      </p:sp>
      <p:sp>
        <p:nvSpPr>
          <p:cNvPr id="26" name="Rechteck 2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7" name="Textfeld 26"/>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28" name="Textfeld 27"/>
          <p:cNvSpPr txBox="1"/>
          <p:nvPr/>
        </p:nvSpPr>
        <p:spPr>
          <a:xfrm>
            <a:off x="251400" y="540000"/>
            <a:ext cx="8607817" cy="338554"/>
          </a:xfrm>
          <a:prstGeom prst="rect">
            <a:avLst/>
          </a:prstGeom>
          <a:noFill/>
        </p:spPr>
        <p:txBody>
          <a:bodyPr wrap="square" rtlCol="0">
            <a:spAutoFit/>
          </a:bodyPr>
          <a:lstStyle/>
          <a:p>
            <a:r>
              <a:rPr lang="de-DE" sz="1600" b="1" dirty="0" smtClean="0"/>
              <a:t>Bedarfs-/Bestandsliste - Transaktion MD04</a:t>
            </a:r>
          </a:p>
        </p:txBody>
      </p:sp>
    </p:spTree>
    <p:extLst>
      <p:ext uri="{BB962C8B-B14F-4D97-AF65-F5344CB8AC3E}">
        <p14:creationId xmlns:p14="http://schemas.microsoft.com/office/powerpoint/2010/main" val="1812645874"/>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54" y="1484730"/>
            <a:ext cx="7969583" cy="496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252000" y="1170000"/>
            <a:ext cx="7969581" cy="276999"/>
          </a:xfrm>
          <a:prstGeom prst="rect">
            <a:avLst/>
          </a:prstGeom>
          <a:solidFill>
            <a:srgbClr val="E4DCBA"/>
          </a:solidFill>
        </p:spPr>
        <p:txBody>
          <a:bodyPr wrap="square" rtlCol="0">
            <a:spAutoFit/>
          </a:bodyPr>
          <a:lstStyle/>
          <a:p>
            <a:r>
              <a:rPr lang="de-DE" sz="1200" dirty="0" smtClean="0"/>
              <a:t>Fehlermeldungen wurden korrigiert</a:t>
            </a:r>
            <a:endParaRPr lang="de-DE" sz="1200" dirty="0"/>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7" name="Textfeld 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252</a:t>
            </a:r>
            <a:endParaRPr lang="de-DE" sz="1200" dirty="0"/>
          </a:p>
        </p:txBody>
      </p: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2" name="Textfeld 11"/>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13" name="Textfeld 12"/>
          <p:cNvSpPr txBox="1"/>
          <p:nvPr/>
        </p:nvSpPr>
        <p:spPr>
          <a:xfrm>
            <a:off x="251400" y="540000"/>
            <a:ext cx="8607817" cy="338554"/>
          </a:xfrm>
          <a:prstGeom prst="rect">
            <a:avLst/>
          </a:prstGeom>
          <a:noFill/>
        </p:spPr>
        <p:txBody>
          <a:bodyPr wrap="square" rtlCol="0">
            <a:spAutoFit/>
          </a:bodyPr>
          <a:lstStyle/>
          <a:p>
            <a:r>
              <a:rPr lang="de-DE" sz="1600" b="1" dirty="0" smtClean="0"/>
              <a:t>Bedarfs-/Bestandsliste - Transaktion MD04</a:t>
            </a:r>
          </a:p>
        </p:txBody>
      </p:sp>
    </p:spTree>
    <p:extLst>
      <p:ext uri="{BB962C8B-B14F-4D97-AF65-F5344CB8AC3E}">
        <p14:creationId xmlns:p14="http://schemas.microsoft.com/office/powerpoint/2010/main" val="3410841438"/>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252000" y="540000"/>
            <a:ext cx="7955741" cy="338554"/>
          </a:xfrm>
          <a:prstGeom prst="rect">
            <a:avLst/>
          </a:prstGeom>
          <a:noFill/>
        </p:spPr>
        <p:txBody>
          <a:bodyPr wrap="square" rtlCol="0">
            <a:spAutoFit/>
          </a:bodyPr>
          <a:lstStyle/>
          <a:p>
            <a:r>
              <a:rPr lang="de-DE" sz="1600" b="1" dirty="0" smtClean="0"/>
              <a:t>Bedarfs-/Bestandsliste - Terminierung - Transaktion MD04</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8710480" cy="533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14012" y="3735803"/>
            <a:ext cx="3456480" cy="646331"/>
          </a:xfrm>
          <a:prstGeom prst="rect">
            <a:avLst/>
          </a:prstGeom>
          <a:solidFill>
            <a:srgbClr val="E4DCBA"/>
          </a:solidFill>
          <a:ln w="19050">
            <a:noFill/>
          </a:ln>
        </p:spPr>
        <p:txBody>
          <a:bodyPr wrap="square" rtlCol="0">
            <a:spAutoFit/>
          </a:bodyPr>
          <a:lstStyle/>
          <a:p>
            <a:r>
              <a:rPr lang="de-DE" sz="1200" dirty="0" smtClean="0"/>
              <a:t>Doppelklick auf Planauftrag oder Lupesymbol oder Änderungssymbol anklicken, wobei die Maus in der PL-AUF Zeile sein muss</a:t>
            </a:r>
            <a:endParaRPr lang="de-DE" sz="1200"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00" y="4653171"/>
            <a:ext cx="4543061" cy="1045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mit Pfeil 3"/>
          <p:cNvCxnSpPr>
            <a:stCxn id="2" idx="0"/>
          </p:cNvCxnSpPr>
          <p:nvPr/>
        </p:nvCxnSpPr>
        <p:spPr>
          <a:xfrm flipV="1">
            <a:off x="2142252" y="3284980"/>
            <a:ext cx="0" cy="4508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Gerade Verbindung mit Pfeil 5"/>
          <p:cNvCxnSpPr/>
          <p:nvPr/>
        </p:nvCxnSpPr>
        <p:spPr>
          <a:xfrm>
            <a:off x="755470" y="4474466"/>
            <a:ext cx="0" cy="17629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2555720" y="3140701"/>
            <a:ext cx="1728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4283960" y="3140701"/>
            <a:ext cx="0" cy="15124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253</a:t>
            </a:r>
            <a:endParaRPr lang="de-DE" sz="1200" dirty="0"/>
          </a:p>
        </p:txBody>
      </p: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6961453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2" y="1170000"/>
            <a:ext cx="5283415" cy="36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1" y="3717041"/>
            <a:ext cx="4608640" cy="259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976195" y="2761174"/>
            <a:ext cx="1512211" cy="276999"/>
          </a:xfrm>
          <a:prstGeom prst="rect">
            <a:avLst/>
          </a:prstGeom>
          <a:solidFill>
            <a:srgbClr val="E4DCBA"/>
          </a:solidFill>
          <a:ln w="19050">
            <a:noFill/>
          </a:ln>
        </p:spPr>
        <p:txBody>
          <a:bodyPr wrap="square" rtlCol="0">
            <a:spAutoFit/>
          </a:bodyPr>
          <a:lstStyle/>
          <a:p>
            <a:r>
              <a:rPr lang="de-DE" sz="1200" dirty="0"/>
              <a:t>v</a:t>
            </a:r>
            <a:r>
              <a:rPr lang="de-DE" sz="1200" dirty="0" smtClean="0"/>
              <a:t>or Terminierung</a:t>
            </a:r>
            <a:endParaRPr lang="de-DE" sz="1200" dirty="0"/>
          </a:p>
        </p:txBody>
      </p:sp>
      <p:sp>
        <p:nvSpPr>
          <p:cNvPr id="3" name="Rechteck 2"/>
          <p:cNvSpPr/>
          <p:nvPr/>
        </p:nvSpPr>
        <p:spPr>
          <a:xfrm>
            <a:off x="1619591" y="3137791"/>
            <a:ext cx="1008140" cy="5040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p:cNvSpPr/>
          <p:nvPr/>
        </p:nvSpPr>
        <p:spPr>
          <a:xfrm>
            <a:off x="5652151" y="4221111"/>
            <a:ext cx="1152160" cy="5760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539440" y="5015629"/>
            <a:ext cx="2952411" cy="646331"/>
          </a:xfrm>
          <a:prstGeom prst="rect">
            <a:avLst/>
          </a:prstGeom>
          <a:solidFill>
            <a:srgbClr val="E4DCBA"/>
          </a:solidFill>
          <a:ln w="19050">
            <a:noFill/>
          </a:ln>
        </p:spPr>
        <p:txBody>
          <a:bodyPr wrap="square" rtlCol="0">
            <a:spAutoFit/>
          </a:bodyPr>
          <a:lstStyle/>
          <a:p>
            <a:r>
              <a:rPr lang="de-DE" sz="1200" dirty="0" smtClean="0"/>
              <a:t>Produktionstermine wurden eingeplant, detaillierte Ansicht in der Feinterminierung -&gt; neues Register nach der Terminierung</a:t>
            </a:r>
            <a:endParaRPr lang="de-DE" sz="1200" dirty="0"/>
          </a:p>
        </p:txBody>
      </p:sp>
      <p:sp>
        <p:nvSpPr>
          <p:cNvPr id="16" name="Textfeld 15"/>
          <p:cNvSpPr txBox="1"/>
          <p:nvPr/>
        </p:nvSpPr>
        <p:spPr>
          <a:xfrm>
            <a:off x="6660291" y="3235936"/>
            <a:ext cx="1584220" cy="276999"/>
          </a:xfrm>
          <a:prstGeom prst="rect">
            <a:avLst/>
          </a:prstGeom>
          <a:solidFill>
            <a:srgbClr val="E4DCBA"/>
          </a:solidFill>
          <a:ln w="19050">
            <a:noFill/>
          </a:ln>
        </p:spPr>
        <p:txBody>
          <a:bodyPr wrap="square" rtlCol="0">
            <a:spAutoFit/>
          </a:bodyPr>
          <a:lstStyle/>
          <a:p>
            <a:r>
              <a:rPr lang="de-DE" sz="1200" dirty="0" smtClean="0"/>
              <a:t>nach Terminierung</a:t>
            </a:r>
            <a:endParaRPr lang="de-DE" sz="1200" dirty="0"/>
          </a:p>
        </p:txBody>
      </p:sp>
      <p:cxnSp>
        <p:nvCxnSpPr>
          <p:cNvPr id="7" name="Gerade Verbindung 6"/>
          <p:cNvCxnSpPr/>
          <p:nvPr/>
        </p:nvCxnSpPr>
        <p:spPr>
          <a:xfrm flipH="1" flipV="1">
            <a:off x="2112991" y="2923469"/>
            <a:ext cx="3852535"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2112991" y="2924930"/>
            <a:ext cx="0" cy="2209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19"/>
          <p:cNvCxnSpPr>
            <a:stCxn id="16" idx="1"/>
          </p:cNvCxnSpPr>
          <p:nvPr/>
        </p:nvCxnSpPr>
        <p:spPr>
          <a:xfrm flipH="1">
            <a:off x="6156223" y="3374436"/>
            <a:ext cx="504068" cy="153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6156220" y="3389824"/>
            <a:ext cx="0" cy="7592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25"/>
          <p:cNvCxnSpPr>
            <a:stCxn id="5" idx="3"/>
          </p:cNvCxnSpPr>
          <p:nvPr/>
        </p:nvCxnSpPr>
        <p:spPr>
          <a:xfrm>
            <a:off x="3491851" y="5338795"/>
            <a:ext cx="3786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flipH="1" flipV="1">
            <a:off x="3870492" y="3501010"/>
            <a:ext cx="2" cy="18377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3870492" y="3501010"/>
            <a:ext cx="19976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73" name="Gerade Verbindung mit Pfeil 3072"/>
          <p:cNvCxnSpPr/>
          <p:nvPr/>
        </p:nvCxnSpPr>
        <p:spPr>
          <a:xfrm>
            <a:off x="5868180" y="3501010"/>
            <a:ext cx="0" cy="6480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8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4858" y="4012463"/>
            <a:ext cx="629279" cy="1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3" name="Rechteck 3082"/>
          <p:cNvSpPr/>
          <p:nvPr/>
        </p:nvSpPr>
        <p:spPr>
          <a:xfrm>
            <a:off x="2627731" y="3825056"/>
            <a:ext cx="576080" cy="3206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84" name="Textfeld 3083"/>
          <p:cNvSpPr txBox="1"/>
          <p:nvPr/>
        </p:nvSpPr>
        <p:spPr>
          <a:xfrm>
            <a:off x="5965526" y="1386292"/>
            <a:ext cx="2663735" cy="461665"/>
          </a:xfrm>
          <a:prstGeom prst="rect">
            <a:avLst/>
          </a:prstGeom>
          <a:solidFill>
            <a:srgbClr val="E4DCBA"/>
          </a:solidFill>
          <a:ln w="19050">
            <a:noFill/>
          </a:ln>
        </p:spPr>
        <p:txBody>
          <a:bodyPr wrap="square" rtlCol="0">
            <a:spAutoFit/>
          </a:bodyPr>
          <a:lstStyle/>
          <a:p>
            <a:r>
              <a:rPr lang="de-DE" sz="1200" dirty="0" smtClean="0"/>
              <a:t>Planauftrag vor maschinellen Änderungen schützen -&gt; fixieren</a:t>
            </a:r>
            <a:endParaRPr lang="de-DE" sz="1200" dirty="0"/>
          </a:p>
        </p:txBody>
      </p:sp>
      <p:cxnSp>
        <p:nvCxnSpPr>
          <p:cNvPr id="3086" name="Gerade Verbindung 3085"/>
          <p:cNvCxnSpPr>
            <a:stCxn id="3084" idx="1"/>
          </p:cNvCxnSpPr>
          <p:nvPr/>
        </p:nvCxnSpPr>
        <p:spPr>
          <a:xfrm flipH="1" flipV="1">
            <a:off x="3870492" y="1617124"/>
            <a:ext cx="209503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88" name="Gerade Verbindung 3087"/>
          <p:cNvCxnSpPr/>
          <p:nvPr/>
        </p:nvCxnSpPr>
        <p:spPr>
          <a:xfrm>
            <a:off x="3870492" y="1617124"/>
            <a:ext cx="0" cy="5156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90" name="Gerade Verbindung 3089"/>
          <p:cNvCxnSpPr/>
          <p:nvPr/>
        </p:nvCxnSpPr>
        <p:spPr>
          <a:xfrm flipH="1">
            <a:off x="2893109" y="2132820"/>
            <a:ext cx="9773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92" name="Gerade Verbindung mit Pfeil 3091"/>
          <p:cNvCxnSpPr/>
          <p:nvPr/>
        </p:nvCxnSpPr>
        <p:spPr>
          <a:xfrm>
            <a:off x="2893107" y="2132820"/>
            <a:ext cx="0" cy="16366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Grafik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7" name="Textfeld 2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9" name="Textfeld 2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30" name="Textfeld 2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32" name="Textfeld 3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254</a:t>
            </a:r>
            <a:endParaRPr lang="de-DE" sz="1200" dirty="0"/>
          </a:p>
        </p:txBody>
      </p:sp>
      <p:sp>
        <p:nvSpPr>
          <p:cNvPr id="33" name="Rechteck 3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51" name="Textfeld 50"/>
          <p:cNvSpPr txBox="1"/>
          <p:nvPr/>
        </p:nvSpPr>
        <p:spPr>
          <a:xfrm>
            <a:off x="252000" y="540000"/>
            <a:ext cx="7955741" cy="338554"/>
          </a:xfrm>
          <a:prstGeom prst="rect">
            <a:avLst/>
          </a:prstGeom>
          <a:noFill/>
        </p:spPr>
        <p:txBody>
          <a:bodyPr wrap="square" rtlCol="0">
            <a:spAutoFit/>
          </a:bodyPr>
          <a:lstStyle/>
          <a:p>
            <a:r>
              <a:rPr lang="de-DE" sz="1600" b="1" dirty="0" smtClean="0"/>
              <a:t>Bedarfs-/</a:t>
            </a:r>
            <a:r>
              <a:rPr lang="de-DE" sz="1600" b="1" dirty="0" smtClean="0"/>
              <a:t>Bestandsliste - Terminierung im Planauftrag </a:t>
            </a:r>
            <a:endParaRPr lang="de-DE" sz="1600" b="1" dirty="0" smtClean="0"/>
          </a:p>
        </p:txBody>
      </p:sp>
      <p:sp>
        <p:nvSpPr>
          <p:cNvPr id="52" name="Textfeld 51"/>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
        <p:nvSpPr>
          <p:cNvPr id="6" name="Rechteck 5"/>
          <p:cNvSpPr/>
          <p:nvPr/>
        </p:nvSpPr>
        <p:spPr>
          <a:xfrm>
            <a:off x="424925" y="1386292"/>
            <a:ext cx="229030" cy="2308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9643155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252000" y="540000"/>
            <a:ext cx="7631061" cy="338554"/>
          </a:xfrm>
          <a:prstGeom prst="rect">
            <a:avLst/>
          </a:prstGeom>
          <a:noFill/>
        </p:spPr>
        <p:txBody>
          <a:bodyPr wrap="square" rtlCol="0">
            <a:spAutoFit/>
          </a:bodyPr>
          <a:lstStyle/>
          <a:p>
            <a:r>
              <a:rPr lang="de-DE" sz="1600" b="1" dirty="0" smtClean="0"/>
              <a:t>Bedarfs-/Bestandsliste - Kapazitätsplanung - Transaktion MD04</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6281580" cy="245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24" y="1412720"/>
            <a:ext cx="4381085" cy="103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0" y="4293121"/>
            <a:ext cx="2543805" cy="190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769" y="3789050"/>
            <a:ext cx="4139940" cy="264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1619590" y="2280355"/>
            <a:ext cx="792111" cy="2382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rade Verbindung mit Pfeil 3"/>
          <p:cNvCxnSpPr/>
          <p:nvPr/>
        </p:nvCxnSpPr>
        <p:spPr>
          <a:xfrm>
            <a:off x="2015645" y="2564880"/>
            <a:ext cx="0" cy="17282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2339690" y="3212971"/>
            <a:ext cx="216031" cy="2327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2169749" y="3789050"/>
            <a:ext cx="1754161" cy="461665"/>
          </a:xfrm>
          <a:prstGeom prst="rect">
            <a:avLst/>
          </a:prstGeom>
          <a:solidFill>
            <a:srgbClr val="E4DCBA"/>
          </a:solidFill>
          <a:ln w="19050">
            <a:noFill/>
          </a:ln>
        </p:spPr>
        <p:txBody>
          <a:bodyPr wrap="square" rtlCol="0">
            <a:spAutoFit/>
          </a:bodyPr>
          <a:lstStyle/>
          <a:p>
            <a:r>
              <a:rPr lang="de-DE" sz="1200" dirty="0" smtClean="0"/>
              <a:t>1. Sternchen für fixierten Planauftrag</a:t>
            </a:r>
            <a:endParaRPr lang="de-DE" sz="1200" dirty="0"/>
          </a:p>
        </p:txBody>
      </p:sp>
      <p:cxnSp>
        <p:nvCxnSpPr>
          <p:cNvPr id="16" name="Gerade Verbindung mit Pfeil 15"/>
          <p:cNvCxnSpPr/>
          <p:nvPr/>
        </p:nvCxnSpPr>
        <p:spPr>
          <a:xfrm flipV="1">
            <a:off x="2447705" y="3445700"/>
            <a:ext cx="0" cy="3433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6741615" y="2642784"/>
            <a:ext cx="2088291" cy="646331"/>
          </a:xfrm>
          <a:prstGeom prst="rect">
            <a:avLst/>
          </a:prstGeom>
          <a:solidFill>
            <a:srgbClr val="E4DCBA"/>
          </a:solidFill>
          <a:ln w="19050">
            <a:noFill/>
          </a:ln>
        </p:spPr>
        <p:txBody>
          <a:bodyPr wrap="square" rtlCol="0">
            <a:spAutoFit/>
          </a:bodyPr>
          <a:lstStyle/>
          <a:p>
            <a:r>
              <a:rPr lang="de-DE" sz="1200" dirty="0" smtClean="0"/>
              <a:t>Aus dem Planauftrag hol ich mir die Daten für die Feinplanung Kapazität</a:t>
            </a:r>
            <a:endParaRPr lang="de-DE" sz="1200" dirty="0"/>
          </a:p>
        </p:txBody>
      </p:sp>
      <p:sp>
        <p:nvSpPr>
          <p:cNvPr id="22" name="Rechteck 21"/>
          <p:cNvSpPr/>
          <p:nvPr/>
        </p:nvSpPr>
        <p:spPr>
          <a:xfrm>
            <a:off x="7524410" y="1684656"/>
            <a:ext cx="576081" cy="3041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9" name="Gerade Verbindung 18"/>
          <p:cNvCxnSpPr/>
          <p:nvPr/>
        </p:nvCxnSpPr>
        <p:spPr>
          <a:xfrm>
            <a:off x="2699741" y="3329334"/>
            <a:ext cx="15842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V="1">
            <a:off x="4283960" y="947538"/>
            <a:ext cx="0" cy="238179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4283960" y="947537"/>
            <a:ext cx="3501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a:off x="7785760" y="947538"/>
            <a:ext cx="0" cy="7371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27"/>
          <p:cNvCxnSpPr>
            <a:endCxn id="17" idx="0"/>
          </p:cNvCxnSpPr>
          <p:nvPr/>
        </p:nvCxnSpPr>
        <p:spPr>
          <a:xfrm>
            <a:off x="7785760" y="1988800"/>
            <a:ext cx="1" cy="6539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a:stCxn id="17" idx="2"/>
          </p:cNvCxnSpPr>
          <p:nvPr/>
        </p:nvCxnSpPr>
        <p:spPr>
          <a:xfrm flipH="1">
            <a:off x="7785760" y="3289115"/>
            <a:ext cx="1" cy="3282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96" name="Gerade Verbindung 4095"/>
          <p:cNvCxnSpPr/>
          <p:nvPr/>
        </p:nvCxnSpPr>
        <p:spPr>
          <a:xfrm flipH="1" flipV="1">
            <a:off x="4427981" y="3617374"/>
            <a:ext cx="3384469"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02" name="Gerade Verbindung 4101"/>
          <p:cNvCxnSpPr/>
          <p:nvPr/>
        </p:nvCxnSpPr>
        <p:spPr>
          <a:xfrm>
            <a:off x="4427980" y="3617374"/>
            <a:ext cx="0" cy="20439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04" name="Gerade Verbindung mit Pfeil 4103"/>
          <p:cNvCxnSpPr/>
          <p:nvPr/>
        </p:nvCxnSpPr>
        <p:spPr>
          <a:xfrm flipH="1">
            <a:off x="2555721" y="5661310"/>
            <a:ext cx="187226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06" name="Gerade Verbindung 4105"/>
          <p:cNvCxnSpPr/>
          <p:nvPr/>
        </p:nvCxnSpPr>
        <p:spPr>
          <a:xfrm>
            <a:off x="2555720" y="6193748"/>
            <a:ext cx="0" cy="2406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08" name="Gerade Verbindung 4107"/>
          <p:cNvCxnSpPr/>
          <p:nvPr/>
        </p:nvCxnSpPr>
        <p:spPr>
          <a:xfrm>
            <a:off x="2555722" y="6434402"/>
            <a:ext cx="20639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12" name="Gerade Verbindung 4111"/>
          <p:cNvCxnSpPr/>
          <p:nvPr/>
        </p:nvCxnSpPr>
        <p:spPr>
          <a:xfrm flipV="1">
            <a:off x="4619623" y="3912161"/>
            <a:ext cx="0" cy="25222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14" name="Gerade Verbindung mit Pfeil 4113"/>
          <p:cNvCxnSpPr/>
          <p:nvPr/>
        </p:nvCxnSpPr>
        <p:spPr>
          <a:xfrm>
            <a:off x="4619625" y="3912160"/>
            <a:ext cx="24114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Grafik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9" name="Textfeld 2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31" name="Textfeld 3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32" name="Textfeld 3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33" name="Textfeld 3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255</a:t>
            </a:r>
            <a:endParaRPr lang="de-DE" sz="1200" dirty="0"/>
          </a:p>
        </p:txBody>
      </p:sp>
      <p:sp>
        <p:nvSpPr>
          <p:cNvPr id="34" name="Rechteck 3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35" name="Textfeld 34"/>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152414067"/>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55340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689" y="2708901"/>
            <a:ext cx="6511531" cy="363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1187529" y="1542469"/>
            <a:ext cx="648091" cy="2861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rade Verbindung 3"/>
          <p:cNvCxnSpPr>
            <a:stCxn id="2" idx="2"/>
          </p:cNvCxnSpPr>
          <p:nvPr/>
        </p:nvCxnSpPr>
        <p:spPr>
          <a:xfrm>
            <a:off x="1511575" y="1828609"/>
            <a:ext cx="0" cy="102431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mit Pfeil 5"/>
          <p:cNvCxnSpPr/>
          <p:nvPr/>
        </p:nvCxnSpPr>
        <p:spPr>
          <a:xfrm>
            <a:off x="1511577" y="2852920"/>
            <a:ext cx="75610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4285343" y="1542469"/>
            <a:ext cx="790728" cy="2861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7547701" y="1542374"/>
            <a:ext cx="1224171" cy="276999"/>
          </a:xfrm>
          <a:prstGeom prst="rect">
            <a:avLst/>
          </a:prstGeom>
          <a:solidFill>
            <a:srgbClr val="E4DCBA"/>
          </a:solidFill>
          <a:ln w="19050">
            <a:noFill/>
          </a:ln>
        </p:spPr>
        <p:txBody>
          <a:bodyPr wrap="square" rtlCol="0">
            <a:spAutoFit/>
          </a:bodyPr>
          <a:lstStyle/>
          <a:p>
            <a:r>
              <a:rPr lang="de-DE" sz="1200" dirty="0" smtClean="0"/>
              <a:t>nächste Seite</a:t>
            </a:r>
            <a:endParaRPr lang="de-DE" sz="1200" dirty="0"/>
          </a:p>
        </p:txBody>
      </p:sp>
      <p:cxnSp>
        <p:nvCxnSpPr>
          <p:cNvPr id="17" name="Gerade Verbindung mit Pfeil 16"/>
          <p:cNvCxnSpPr>
            <a:stCxn id="16" idx="3"/>
          </p:cNvCxnSpPr>
          <p:nvPr/>
        </p:nvCxnSpPr>
        <p:spPr>
          <a:xfrm flipV="1">
            <a:off x="5076071" y="1676209"/>
            <a:ext cx="2448340" cy="93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256</a:t>
            </a:r>
            <a:endParaRPr lang="de-DE" sz="1200" dirty="0"/>
          </a:p>
        </p:txBody>
      </p: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0" name="Textfeld 19"/>
          <p:cNvSpPr txBox="1"/>
          <p:nvPr/>
        </p:nvSpPr>
        <p:spPr>
          <a:xfrm>
            <a:off x="252000" y="540000"/>
            <a:ext cx="7631061" cy="338554"/>
          </a:xfrm>
          <a:prstGeom prst="rect">
            <a:avLst/>
          </a:prstGeom>
          <a:noFill/>
        </p:spPr>
        <p:txBody>
          <a:bodyPr wrap="square" rtlCol="0">
            <a:spAutoFit/>
          </a:bodyPr>
          <a:lstStyle/>
          <a:p>
            <a:r>
              <a:rPr lang="de-DE" sz="1600" b="1" dirty="0" smtClean="0"/>
              <a:t>Bedarfs-/Bestandsliste - Kapazitätsplanung </a:t>
            </a:r>
            <a:r>
              <a:rPr lang="de-DE" sz="1600" b="1" dirty="0" smtClean="0"/>
              <a:t>über </a:t>
            </a:r>
            <a:r>
              <a:rPr lang="de-DE" sz="1600" b="1" dirty="0" smtClean="0"/>
              <a:t>Transaktion MD04</a:t>
            </a: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909554929"/>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8560483" cy="439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3134845" y="3546736"/>
            <a:ext cx="2013235" cy="3143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rade Verbindung mit Pfeil 3"/>
          <p:cNvCxnSpPr/>
          <p:nvPr/>
        </p:nvCxnSpPr>
        <p:spPr>
          <a:xfrm flipV="1">
            <a:off x="611451" y="5373271"/>
            <a:ext cx="0" cy="576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251400" y="5949351"/>
            <a:ext cx="936131" cy="276999"/>
          </a:xfrm>
          <a:prstGeom prst="rect">
            <a:avLst/>
          </a:prstGeom>
          <a:solidFill>
            <a:srgbClr val="E4DCBA"/>
          </a:solidFill>
          <a:ln w="19050">
            <a:noFill/>
          </a:ln>
        </p:spPr>
        <p:txBody>
          <a:bodyPr wrap="square" rtlCol="0">
            <a:spAutoFit/>
          </a:bodyPr>
          <a:lstStyle/>
          <a:p>
            <a:r>
              <a:rPr lang="de-DE" sz="1200" dirty="0" smtClean="0"/>
              <a:t>markieren</a:t>
            </a:r>
            <a:endParaRPr lang="de-DE" sz="1200" dirty="0"/>
          </a:p>
        </p:txBody>
      </p:sp>
      <p:sp>
        <p:nvSpPr>
          <p:cNvPr id="15" name="Textfeld 14"/>
          <p:cNvSpPr txBox="1"/>
          <p:nvPr/>
        </p:nvSpPr>
        <p:spPr>
          <a:xfrm>
            <a:off x="3673396" y="4149101"/>
            <a:ext cx="1246835" cy="307777"/>
          </a:xfrm>
          <a:prstGeom prst="rect">
            <a:avLst/>
          </a:prstGeom>
          <a:solidFill>
            <a:srgbClr val="E4DCBA"/>
          </a:solidFill>
          <a:ln w="19050">
            <a:noFill/>
          </a:ln>
        </p:spPr>
        <p:txBody>
          <a:bodyPr wrap="square" rtlCol="0">
            <a:spAutoFit/>
          </a:bodyPr>
          <a:lstStyle/>
          <a:p>
            <a:r>
              <a:rPr lang="de-DE" dirty="0" smtClean="0"/>
              <a:t>Nächste Seite</a:t>
            </a:r>
            <a:endParaRPr lang="de-DE" dirty="0"/>
          </a:p>
        </p:txBody>
      </p:sp>
      <p:cxnSp>
        <p:nvCxnSpPr>
          <p:cNvPr id="7" name="Gerade Verbindung mit Pfeil 6"/>
          <p:cNvCxnSpPr/>
          <p:nvPr/>
        </p:nvCxnSpPr>
        <p:spPr>
          <a:xfrm>
            <a:off x="4296813" y="3861060"/>
            <a:ext cx="0" cy="288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257</a:t>
            </a:r>
            <a:endParaRPr lang="de-DE" sz="1200" dirty="0"/>
          </a:p>
        </p:txBody>
      </p:sp>
      <p:sp>
        <p:nvSpPr>
          <p:cNvPr id="14" name="Rechteck 1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7" name="Textfeld 16"/>
          <p:cNvSpPr txBox="1"/>
          <p:nvPr/>
        </p:nvSpPr>
        <p:spPr>
          <a:xfrm>
            <a:off x="252000" y="540000"/>
            <a:ext cx="7631061" cy="338554"/>
          </a:xfrm>
          <a:prstGeom prst="rect">
            <a:avLst/>
          </a:prstGeom>
          <a:noFill/>
        </p:spPr>
        <p:txBody>
          <a:bodyPr wrap="square" rtlCol="0">
            <a:spAutoFit/>
          </a:bodyPr>
          <a:lstStyle/>
          <a:p>
            <a:r>
              <a:rPr lang="de-DE" sz="1600" b="1" dirty="0" smtClean="0"/>
              <a:t>Bedarfs-/Bestandsliste - Kapazitätsplanung </a:t>
            </a:r>
            <a:r>
              <a:rPr lang="de-DE" sz="1600" b="1" dirty="0" smtClean="0"/>
              <a:t> über </a:t>
            </a:r>
            <a:r>
              <a:rPr lang="de-DE" sz="1600" b="1" dirty="0" smtClean="0"/>
              <a:t>Transaktion MD04</a:t>
            </a: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429098479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618172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1763611" y="4839712"/>
            <a:ext cx="2057907" cy="276999"/>
          </a:xfrm>
          <a:prstGeom prst="rect">
            <a:avLst/>
          </a:prstGeom>
          <a:solidFill>
            <a:srgbClr val="E4DCBA"/>
          </a:solidFill>
          <a:ln w="19050">
            <a:noFill/>
          </a:ln>
        </p:spPr>
        <p:txBody>
          <a:bodyPr wrap="square" rtlCol="0">
            <a:spAutoFit/>
          </a:bodyPr>
          <a:lstStyle/>
          <a:p>
            <a:r>
              <a:rPr lang="de-DE" sz="1200" dirty="0" smtClean="0"/>
              <a:t>1. Grafikobjekt am 12.11.2015</a:t>
            </a:r>
            <a:endParaRPr lang="de-DE" sz="1200" dirty="0"/>
          </a:p>
        </p:txBody>
      </p:sp>
      <p:cxnSp>
        <p:nvCxnSpPr>
          <p:cNvPr id="4" name="Gerade Verbindung mit Pfeil 3"/>
          <p:cNvCxnSpPr/>
          <p:nvPr/>
        </p:nvCxnSpPr>
        <p:spPr>
          <a:xfrm flipV="1">
            <a:off x="3491851" y="4410805"/>
            <a:ext cx="0" cy="40042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363620" y="5589301"/>
            <a:ext cx="3457897" cy="276999"/>
          </a:xfrm>
          <a:prstGeom prst="rect">
            <a:avLst/>
          </a:prstGeom>
          <a:solidFill>
            <a:srgbClr val="E4DCBA"/>
          </a:solidFill>
          <a:ln w="19050">
            <a:noFill/>
          </a:ln>
        </p:spPr>
        <p:txBody>
          <a:bodyPr wrap="square" rtlCol="0">
            <a:spAutoFit/>
          </a:bodyPr>
          <a:lstStyle/>
          <a:p>
            <a:r>
              <a:rPr lang="de-DE" sz="1200" dirty="0" smtClean="0"/>
              <a:t>Markieren und einplanen (Pfeil nach oben Symbol) </a:t>
            </a:r>
            <a:endParaRPr lang="de-DE" sz="1200" dirty="0"/>
          </a:p>
        </p:txBody>
      </p:sp>
      <p:cxnSp>
        <p:nvCxnSpPr>
          <p:cNvPr id="6" name="Gerade Verbindung mit Pfeil 5"/>
          <p:cNvCxnSpPr/>
          <p:nvPr/>
        </p:nvCxnSpPr>
        <p:spPr>
          <a:xfrm flipV="1">
            <a:off x="539440" y="4410806"/>
            <a:ext cx="0" cy="11784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Ellipse 6"/>
          <p:cNvSpPr/>
          <p:nvPr/>
        </p:nvSpPr>
        <p:spPr>
          <a:xfrm>
            <a:off x="1763611" y="1444118"/>
            <a:ext cx="288040" cy="288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7" name="Gerade Verbindung mit Pfeil 16"/>
          <p:cNvCxnSpPr/>
          <p:nvPr/>
        </p:nvCxnSpPr>
        <p:spPr>
          <a:xfrm flipV="1">
            <a:off x="1907631" y="1772770"/>
            <a:ext cx="0" cy="28382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522" y="1124681"/>
            <a:ext cx="2052455" cy="926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685" y="2550323"/>
            <a:ext cx="2088291" cy="128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7601" y="4839712"/>
            <a:ext cx="5040700" cy="135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Gerade Verbindung 18"/>
          <p:cNvCxnSpPr/>
          <p:nvPr/>
        </p:nvCxnSpPr>
        <p:spPr>
          <a:xfrm flipV="1">
            <a:off x="1907631" y="947537"/>
            <a:ext cx="0" cy="4651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1907631" y="947537"/>
            <a:ext cx="6012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endCxn id="7171" idx="0"/>
          </p:cNvCxnSpPr>
          <p:nvPr/>
        </p:nvCxnSpPr>
        <p:spPr>
          <a:xfrm>
            <a:off x="7919831" y="947538"/>
            <a:ext cx="0" cy="1771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a:stCxn id="7171" idx="2"/>
          </p:cNvCxnSpPr>
          <p:nvPr/>
        </p:nvCxnSpPr>
        <p:spPr>
          <a:xfrm flipH="1">
            <a:off x="7937749" y="2051596"/>
            <a:ext cx="1" cy="49872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69" name="Gerade Verbindung mit Pfeil 7168"/>
          <p:cNvCxnSpPr>
            <a:stCxn id="7172" idx="2"/>
          </p:cNvCxnSpPr>
          <p:nvPr/>
        </p:nvCxnSpPr>
        <p:spPr>
          <a:xfrm>
            <a:off x="7919830" y="3831945"/>
            <a:ext cx="17919" cy="9792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Gerade Verbindung 4"/>
          <p:cNvCxnSpPr/>
          <p:nvPr/>
        </p:nvCxnSpPr>
        <p:spPr>
          <a:xfrm flipV="1">
            <a:off x="1475571" y="4611016"/>
            <a:ext cx="0" cy="9782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1475571" y="4611016"/>
            <a:ext cx="4320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Grafik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2" name="Textfeld 2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4" name="Textfeld 2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5" name="Textfeld 2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6" name="Textfeld 2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258</a:t>
            </a:r>
            <a:endParaRPr lang="de-DE" sz="1200" dirty="0"/>
          </a:p>
        </p:txBody>
      </p:sp>
      <p:sp>
        <p:nvSpPr>
          <p:cNvPr id="27" name="Rechteck 2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9" name="Textfeld 28"/>
          <p:cNvSpPr txBox="1"/>
          <p:nvPr/>
        </p:nvSpPr>
        <p:spPr>
          <a:xfrm>
            <a:off x="252000" y="540000"/>
            <a:ext cx="7631061" cy="338554"/>
          </a:xfrm>
          <a:prstGeom prst="rect">
            <a:avLst/>
          </a:prstGeom>
          <a:noFill/>
        </p:spPr>
        <p:txBody>
          <a:bodyPr wrap="square" rtlCol="0">
            <a:spAutoFit/>
          </a:bodyPr>
          <a:lstStyle/>
          <a:p>
            <a:r>
              <a:rPr lang="de-DE" sz="1600" b="1" dirty="0" smtClean="0"/>
              <a:t>Bedarfs-/Bestandsliste - Kapazitätsplanung </a:t>
            </a:r>
            <a:r>
              <a:rPr lang="de-DE" sz="1600" b="1" dirty="0" smtClean="0"/>
              <a:t> über </a:t>
            </a:r>
            <a:r>
              <a:rPr lang="de-DE" sz="1600" b="1" dirty="0" smtClean="0"/>
              <a:t>Transaktion MD04</a:t>
            </a:r>
          </a:p>
        </p:txBody>
      </p:sp>
      <p:sp>
        <p:nvSpPr>
          <p:cNvPr id="30" name="Textfeld 29"/>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1426945238"/>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2" y="1170000"/>
            <a:ext cx="8491588" cy="2909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438935" y="5020861"/>
            <a:ext cx="3645276" cy="276999"/>
          </a:xfrm>
          <a:prstGeom prst="rect">
            <a:avLst/>
          </a:prstGeom>
          <a:solidFill>
            <a:srgbClr val="E4DCBA"/>
          </a:solidFill>
          <a:ln w="19050">
            <a:noFill/>
          </a:ln>
        </p:spPr>
        <p:txBody>
          <a:bodyPr wrap="square" rtlCol="0">
            <a:spAutoFit/>
          </a:bodyPr>
          <a:lstStyle/>
          <a:p>
            <a:r>
              <a:rPr lang="de-DE" sz="1200" dirty="0"/>
              <a:t>2</a:t>
            </a:r>
            <a:r>
              <a:rPr lang="de-DE" sz="1200" dirty="0" smtClean="0"/>
              <a:t>. Sternchen erhalten -&gt; PL-AUF -&gt; Kapazität eingeplant</a:t>
            </a:r>
            <a:endParaRPr lang="de-DE" sz="1200" dirty="0"/>
          </a:p>
        </p:txBody>
      </p:sp>
      <p:cxnSp>
        <p:nvCxnSpPr>
          <p:cNvPr id="4" name="Gerade Verbindung mit Pfeil 3"/>
          <p:cNvCxnSpPr/>
          <p:nvPr/>
        </p:nvCxnSpPr>
        <p:spPr>
          <a:xfrm flipV="1">
            <a:off x="3563860" y="3724860"/>
            <a:ext cx="0" cy="1296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0" name="Textfeld 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1" name="Textfeld 1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259</a:t>
            </a:r>
            <a:endParaRPr lang="de-DE" sz="1200" dirty="0"/>
          </a:p>
        </p:txBody>
      </p:sp>
      <p:sp>
        <p:nvSpPr>
          <p:cNvPr id="12" name="Rechteck 1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4" name="Textfeld 13"/>
          <p:cNvSpPr txBox="1"/>
          <p:nvPr/>
        </p:nvSpPr>
        <p:spPr>
          <a:xfrm>
            <a:off x="252000" y="540000"/>
            <a:ext cx="7631061" cy="338554"/>
          </a:xfrm>
          <a:prstGeom prst="rect">
            <a:avLst/>
          </a:prstGeom>
          <a:noFill/>
        </p:spPr>
        <p:txBody>
          <a:bodyPr wrap="square" rtlCol="0">
            <a:spAutoFit/>
          </a:bodyPr>
          <a:lstStyle/>
          <a:p>
            <a:r>
              <a:rPr lang="de-DE" sz="1600" b="1" dirty="0" smtClean="0"/>
              <a:t>Bedarfs-/Bestandsliste - Kapazitätsplanung </a:t>
            </a:r>
            <a:r>
              <a:rPr lang="de-DE" sz="1600" b="1" dirty="0" smtClean="0"/>
              <a:t> über </a:t>
            </a:r>
            <a:r>
              <a:rPr lang="de-DE" sz="1600" b="1" dirty="0" smtClean="0"/>
              <a:t>Transaktion MD04</a:t>
            </a: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669784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001" y="1170000"/>
            <a:ext cx="7262830" cy="5265311"/>
          </a:xfrm>
          <a:prstGeom prst="rect">
            <a:avLst/>
          </a:prstGeom>
        </p:spPr>
      </p:pic>
      <p:sp>
        <p:nvSpPr>
          <p:cNvPr id="3" name="Textfeld 2"/>
          <p:cNvSpPr txBox="1"/>
          <p:nvPr/>
        </p:nvSpPr>
        <p:spPr>
          <a:xfrm>
            <a:off x="3484652" y="4065139"/>
            <a:ext cx="4030179" cy="253916"/>
          </a:xfrm>
          <a:prstGeom prst="rect">
            <a:avLst/>
          </a:prstGeom>
          <a:solidFill>
            <a:srgbClr val="E4DCBA"/>
          </a:solidFill>
        </p:spPr>
        <p:txBody>
          <a:bodyPr wrap="square" lIns="68580" tIns="34290" rIns="68580" bIns="34290" rtlCol="0">
            <a:spAutoFit/>
          </a:bodyPr>
          <a:lstStyle/>
          <a:p>
            <a:pPr algn="ctr"/>
            <a:r>
              <a:rPr lang="de-DE" sz="1200" dirty="0" smtClean="0"/>
              <a:t>E6D:Mandanten eintragen</a:t>
            </a:r>
            <a:endParaRPr lang="de-DE" sz="1200" dirty="0"/>
          </a:p>
        </p:txBody>
      </p:sp>
      <p:sp>
        <p:nvSpPr>
          <p:cNvPr id="6" name="Pfeil nach rechts 5"/>
          <p:cNvSpPr/>
          <p:nvPr/>
        </p:nvSpPr>
        <p:spPr>
          <a:xfrm>
            <a:off x="17189" y="1824200"/>
            <a:ext cx="264319" cy="292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de-DE" dirty="0"/>
          </a:p>
        </p:txBody>
      </p:sp>
      <p:sp>
        <p:nvSpPr>
          <p:cNvPr id="4" name="Textfeld 3"/>
          <p:cNvSpPr txBox="1"/>
          <p:nvPr/>
        </p:nvSpPr>
        <p:spPr>
          <a:xfrm>
            <a:off x="0" y="0"/>
            <a:ext cx="9143999" cy="461665"/>
          </a:xfrm>
          <a:prstGeom prst="rect">
            <a:avLst/>
          </a:prstGeom>
          <a:solidFill>
            <a:srgbClr val="00B0F0"/>
          </a:solidFill>
        </p:spPr>
        <p:txBody>
          <a:bodyPr wrap="square" rtlCol="0">
            <a:spAutoFit/>
          </a:bodyPr>
          <a:lstStyle/>
          <a:p>
            <a:pPr algn="ctr"/>
            <a:r>
              <a:rPr lang="de-DE" sz="2400" b="1" dirty="0" smtClean="0"/>
              <a:t>   Logische Komponenten pflegen</a:t>
            </a:r>
            <a:endParaRPr lang="de-DE" sz="2400" b="1" dirty="0"/>
          </a:p>
        </p:txBody>
      </p:sp>
      <p:sp>
        <p:nvSpPr>
          <p:cNvPr id="21" name="Pfeil nach oben 20"/>
          <p:cNvSpPr/>
          <p:nvPr/>
        </p:nvSpPr>
        <p:spPr>
          <a:xfrm>
            <a:off x="3679388" y="3884744"/>
            <a:ext cx="144020" cy="1440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Pfeil nach oben 21"/>
          <p:cNvSpPr/>
          <p:nvPr/>
        </p:nvSpPr>
        <p:spPr>
          <a:xfrm>
            <a:off x="4551935" y="3885263"/>
            <a:ext cx="144020" cy="1440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Pfeil nach oben 22"/>
          <p:cNvSpPr/>
          <p:nvPr/>
        </p:nvSpPr>
        <p:spPr>
          <a:xfrm>
            <a:off x="5211846" y="3884744"/>
            <a:ext cx="144020" cy="1440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Pfeil nach oben 23"/>
          <p:cNvSpPr/>
          <p:nvPr/>
        </p:nvSpPr>
        <p:spPr>
          <a:xfrm>
            <a:off x="5787926" y="3885263"/>
            <a:ext cx="144020" cy="1440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Pfeil nach oben 24"/>
          <p:cNvSpPr/>
          <p:nvPr/>
        </p:nvSpPr>
        <p:spPr>
          <a:xfrm>
            <a:off x="6291996" y="3885263"/>
            <a:ext cx="144020" cy="1440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Pfeil nach oben 25"/>
          <p:cNvSpPr/>
          <p:nvPr/>
        </p:nvSpPr>
        <p:spPr>
          <a:xfrm>
            <a:off x="6984968" y="3885263"/>
            <a:ext cx="144020" cy="1440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Pfeil nach oben 26"/>
          <p:cNvSpPr/>
          <p:nvPr/>
        </p:nvSpPr>
        <p:spPr>
          <a:xfrm>
            <a:off x="7338619" y="3885263"/>
            <a:ext cx="144020" cy="14402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26</a:t>
            </a:r>
            <a:endParaRPr lang="de-DE" sz="1200" dirty="0"/>
          </a:p>
        </p:txBody>
      </p:sp>
      <p:sp>
        <p:nvSpPr>
          <p:cNvPr id="19" name="Rechteck 18">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20" name="Textfeld 19"/>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Tree>
    <p:extLst>
      <p:ext uri="{BB962C8B-B14F-4D97-AF65-F5344CB8AC3E}">
        <p14:creationId xmlns:p14="http://schemas.microsoft.com/office/powerpoint/2010/main" val="128712255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920500" cy="338554"/>
          </a:xfrm>
          <a:prstGeom prst="rect">
            <a:avLst/>
          </a:prstGeom>
          <a:noFill/>
        </p:spPr>
        <p:txBody>
          <a:bodyPr wrap="square" rtlCol="0">
            <a:spAutoFit/>
          </a:bodyPr>
          <a:lstStyle/>
          <a:p>
            <a:r>
              <a:rPr lang="de-DE" sz="1600" b="1" dirty="0" smtClean="0"/>
              <a:t>Bedarfsplanung - Fertigungsauftrag aus Transaktion </a:t>
            </a:r>
            <a:r>
              <a:rPr lang="de-DE" sz="1600" b="1" dirty="0" smtClean="0"/>
              <a:t>MD04 anlegen</a:t>
            </a:r>
            <a:endParaRPr lang="de-DE" sz="1600" b="1" dirty="0" smtClean="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7380321" cy="3207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5140817"/>
            <a:ext cx="5207725" cy="67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940190" y="4611405"/>
            <a:ext cx="2984159" cy="461665"/>
          </a:xfrm>
          <a:prstGeom prst="rect">
            <a:avLst/>
          </a:prstGeom>
          <a:solidFill>
            <a:srgbClr val="E4DCBA"/>
          </a:solidFill>
          <a:ln w="19050">
            <a:noFill/>
          </a:ln>
        </p:spPr>
        <p:txBody>
          <a:bodyPr wrap="square" rtlCol="0">
            <a:spAutoFit/>
          </a:bodyPr>
          <a:lstStyle/>
          <a:p>
            <a:r>
              <a:rPr lang="de-DE" sz="1200" dirty="0" smtClean="0"/>
              <a:t>Der Planauftrag verschwindet und der Fertigungsauftrag erscheint in der MD04</a:t>
            </a:r>
            <a:endParaRPr lang="de-DE" sz="1200" dirty="0"/>
          </a:p>
        </p:txBody>
      </p:sp>
      <p:sp>
        <p:nvSpPr>
          <p:cNvPr id="3" name="Textfeld 2"/>
          <p:cNvSpPr txBox="1"/>
          <p:nvPr/>
        </p:nvSpPr>
        <p:spPr>
          <a:xfrm>
            <a:off x="1259540" y="3466885"/>
            <a:ext cx="1080151" cy="276999"/>
          </a:xfrm>
          <a:prstGeom prst="rect">
            <a:avLst/>
          </a:prstGeom>
          <a:solidFill>
            <a:srgbClr val="E4DCBA"/>
          </a:solidFill>
          <a:ln w="19050">
            <a:noFill/>
          </a:ln>
        </p:spPr>
        <p:txBody>
          <a:bodyPr wrap="square" rtlCol="0">
            <a:spAutoFit/>
          </a:bodyPr>
          <a:lstStyle/>
          <a:p>
            <a:r>
              <a:rPr lang="de-DE" sz="1200" dirty="0" smtClean="0"/>
              <a:t>Doppelklick</a:t>
            </a:r>
            <a:endParaRPr lang="de-DE" sz="1200" dirty="0"/>
          </a:p>
        </p:txBody>
      </p:sp>
      <p:cxnSp>
        <p:nvCxnSpPr>
          <p:cNvPr id="5" name="Gerade Verbindung mit Pfeil 4"/>
          <p:cNvCxnSpPr/>
          <p:nvPr/>
        </p:nvCxnSpPr>
        <p:spPr>
          <a:xfrm flipV="1">
            <a:off x="1907631" y="2924930"/>
            <a:ext cx="0" cy="5254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1907631" y="3743884"/>
            <a:ext cx="0" cy="8537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1907630" y="4597664"/>
            <a:ext cx="22323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7591847" y="5073070"/>
            <a:ext cx="0" cy="11312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flipH="1">
            <a:off x="2155411" y="6221885"/>
            <a:ext cx="54364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V="1">
            <a:off x="2155409" y="5700251"/>
            <a:ext cx="0" cy="5040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3870493" y="4088581"/>
            <a:ext cx="485479" cy="201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5" name="Gerade Verbindung mit Pfeil 14"/>
          <p:cNvCxnSpPr/>
          <p:nvPr/>
        </p:nvCxnSpPr>
        <p:spPr>
          <a:xfrm flipV="1">
            <a:off x="4139940" y="4278691"/>
            <a:ext cx="0" cy="3189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9" name="Textfeld 1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0" name="Textfeld 1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1" name="Textfeld 2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3" name="Textfeld 2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260</a:t>
            </a:r>
            <a:endParaRPr lang="de-DE" sz="1200" dirty="0"/>
          </a:p>
        </p:txBody>
      </p:sp>
      <p:sp>
        <p:nvSpPr>
          <p:cNvPr id="25" name="Rechteck 2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7" name="Textfeld 26"/>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56678490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955034" cy="338554"/>
          </a:xfrm>
          <a:prstGeom prst="rect">
            <a:avLst/>
          </a:prstGeom>
          <a:noFill/>
        </p:spPr>
        <p:txBody>
          <a:bodyPr wrap="square" rtlCol="0">
            <a:spAutoFit/>
          </a:bodyPr>
          <a:lstStyle/>
          <a:p>
            <a:r>
              <a:rPr lang="de-DE" sz="1600" b="1" dirty="0" smtClean="0"/>
              <a:t>Einkauf - Anfrage anlegen - Transaktion - ME41</a:t>
            </a:r>
          </a:p>
        </p:txBody>
      </p:sp>
      <p:sp>
        <p:nvSpPr>
          <p:cNvPr id="2" name="Textfeld 1"/>
          <p:cNvSpPr txBox="1"/>
          <p:nvPr/>
        </p:nvSpPr>
        <p:spPr>
          <a:xfrm>
            <a:off x="212494" y="1993234"/>
            <a:ext cx="8425171" cy="523220"/>
          </a:xfrm>
          <a:prstGeom prst="rect">
            <a:avLst/>
          </a:prstGeom>
          <a:noFill/>
        </p:spPr>
        <p:txBody>
          <a:bodyPr wrap="square" rtlCol="0">
            <a:spAutoFit/>
          </a:bodyPr>
          <a:lstStyle/>
          <a:p>
            <a:r>
              <a:rPr lang="de-DE" b="1" dirty="0" smtClean="0"/>
              <a:t>Zuerst beschaffe ich alle verbrauchsdisponierten Rohstoffe auf Lager.</a:t>
            </a:r>
          </a:p>
          <a:p>
            <a:endParaRPr lang="de-DE" b="1" dirty="0"/>
          </a:p>
        </p:txBody>
      </p:sp>
      <p:graphicFrame>
        <p:nvGraphicFramePr>
          <p:cNvPr id="3" name="Tabelle 2"/>
          <p:cNvGraphicFramePr>
            <a:graphicFrameLocks noGrp="1"/>
          </p:cNvGraphicFramePr>
          <p:nvPr>
            <p:extLst>
              <p:ext uri="{D42A27DB-BD31-4B8C-83A1-F6EECF244321}">
                <p14:modId xmlns:p14="http://schemas.microsoft.com/office/powerpoint/2010/main" val="1872258594"/>
              </p:ext>
            </p:extLst>
          </p:nvPr>
        </p:nvGraphicFramePr>
        <p:xfrm>
          <a:off x="217464" y="2394430"/>
          <a:ext cx="2266246" cy="3863340"/>
        </p:xfrm>
        <a:graphic>
          <a:graphicData uri="http://schemas.openxmlformats.org/drawingml/2006/table">
            <a:tbl>
              <a:tblPr>
                <a:tableStyleId>{5C22544A-7EE6-4342-B048-85BDC9FD1C3A}</a:tableStyleId>
              </a:tblPr>
              <a:tblGrid>
                <a:gridCol w="1774187"/>
                <a:gridCol w="492059"/>
              </a:tblGrid>
              <a:tr h="297180">
                <a:tc>
                  <a:txBody>
                    <a:bodyPr/>
                    <a:lstStyle/>
                    <a:p>
                      <a:pPr algn="l" fontAlgn="b"/>
                      <a:r>
                        <a:rPr lang="de-DE" sz="1000" u="none" strike="noStrike" dirty="0">
                          <a:effectLst/>
                        </a:rPr>
                        <a:t>Schutzschirm Ledlicht</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UH-RN9</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Fixierschraube 16x50</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UH-RP11</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Fixierschraube 18x40</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UH-RP12</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Fixierschraube 18x70</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UH-RP13</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Fixierschraube mit Ring 18x40</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UH-RP14</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Montageschraube 18x40</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UH-RP15</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Stiftschraube klein 20x80</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UH-RP16</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Stiftschraube groß 20x110</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UH-RP17</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Mutter M 18</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UH-RP18</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Unterlegscheibe</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UH-RP19</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Ledlicht mit Kabel</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UH-RP22</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Moosgummi</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UH-RP23</a:t>
                      </a:r>
                      <a:endParaRPr lang="de-DE" sz="1000" b="0" i="0" u="none" strike="noStrike" dirty="0">
                        <a:effectLst/>
                        <a:latin typeface="Arial"/>
                      </a:endParaRPr>
                    </a:p>
                  </a:txBody>
                  <a:tcPr marL="0" marR="0" marT="0" marB="0" anchor="b"/>
                </a:tc>
              </a:tr>
              <a:tr h="297180">
                <a:tc>
                  <a:txBody>
                    <a:bodyPr/>
                    <a:lstStyle/>
                    <a:p>
                      <a:pPr algn="l" fontAlgn="b"/>
                      <a:r>
                        <a:rPr lang="de-DE" sz="1000" u="none" strike="noStrike" dirty="0">
                          <a:effectLst/>
                        </a:rPr>
                        <a:t>Kabelklemme</a:t>
                      </a:r>
                      <a:endParaRPr lang="de-DE" sz="1000" b="0" i="0" u="none" strike="noStrike" dirty="0">
                        <a:effectLst/>
                        <a:latin typeface="Arial"/>
                      </a:endParaRPr>
                    </a:p>
                  </a:txBody>
                  <a:tcPr marL="0" marR="0" marT="0" marB="0" anchor="b"/>
                </a:tc>
                <a:tc>
                  <a:txBody>
                    <a:bodyPr/>
                    <a:lstStyle/>
                    <a:p>
                      <a:pPr algn="l" fontAlgn="b"/>
                      <a:r>
                        <a:rPr lang="de-DE" sz="1000" u="none" strike="noStrike" dirty="0">
                          <a:effectLst/>
                        </a:rPr>
                        <a:t>UH-RP24</a:t>
                      </a:r>
                      <a:endParaRPr lang="de-DE" sz="1000" b="0" i="0" u="none" strike="noStrike" dirty="0">
                        <a:effectLst/>
                        <a:latin typeface="Arial"/>
                      </a:endParaRPr>
                    </a:p>
                  </a:txBody>
                  <a:tcPr marL="0" marR="0" marT="0" marB="0" anchor="b"/>
                </a:tc>
              </a:tr>
            </a:tbl>
          </a:graphicData>
        </a:graphic>
      </p:graphicFrame>
      <p:sp>
        <p:nvSpPr>
          <p:cNvPr id="4" name="Textfeld 3"/>
          <p:cNvSpPr txBox="1"/>
          <p:nvPr/>
        </p:nvSpPr>
        <p:spPr>
          <a:xfrm>
            <a:off x="196104" y="5019138"/>
            <a:ext cx="2880400" cy="1384995"/>
          </a:xfrm>
          <a:prstGeom prst="rect">
            <a:avLst/>
          </a:prstGeom>
          <a:solidFill>
            <a:srgbClr val="E4DCBA"/>
          </a:solidFill>
          <a:ln w="19050">
            <a:noFill/>
          </a:ln>
        </p:spPr>
        <p:txBody>
          <a:bodyPr wrap="square" rtlCol="0">
            <a:spAutoFit/>
          </a:bodyPr>
          <a:lstStyle/>
          <a:p>
            <a:r>
              <a:rPr lang="de-DE" sz="1200" b="1" dirty="0"/>
              <a:t>Anfrage -&gt; </a:t>
            </a:r>
            <a:endParaRPr lang="de-DE" sz="1200" b="1" dirty="0" smtClean="0"/>
          </a:p>
          <a:p>
            <a:r>
              <a:rPr lang="de-DE" sz="1200" b="1" dirty="0" smtClean="0"/>
              <a:t>Angebot </a:t>
            </a:r>
            <a:r>
              <a:rPr lang="de-DE" sz="1200" b="1" dirty="0"/>
              <a:t>-&gt; </a:t>
            </a:r>
            <a:endParaRPr lang="de-DE" sz="1200" b="1" dirty="0" smtClean="0"/>
          </a:p>
          <a:p>
            <a:r>
              <a:rPr lang="de-DE" sz="1200" b="1" dirty="0" smtClean="0"/>
              <a:t>Preisspiegel Lieferantenauswahl</a:t>
            </a:r>
            <a:r>
              <a:rPr lang="de-DE" sz="1200" b="1" dirty="0"/>
              <a:t>) </a:t>
            </a:r>
            <a:r>
              <a:rPr lang="de-DE" sz="1200" b="1" dirty="0" smtClean="0"/>
              <a:t>-&gt;</a:t>
            </a:r>
          </a:p>
          <a:p>
            <a:r>
              <a:rPr lang="de-DE" sz="1200" b="1" dirty="0" smtClean="0"/>
              <a:t>Banf </a:t>
            </a:r>
            <a:r>
              <a:rPr lang="de-DE" sz="1200" b="1" dirty="0"/>
              <a:t>-&gt; </a:t>
            </a:r>
            <a:endParaRPr lang="de-DE" sz="1200" b="1" dirty="0" smtClean="0"/>
          </a:p>
          <a:p>
            <a:r>
              <a:rPr lang="de-DE" sz="1200" b="1" dirty="0" smtClean="0"/>
              <a:t>Bestellung -&gt;</a:t>
            </a:r>
          </a:p>
          <a:p>
            <a:r>
              <a:rPr lang="de-DE" sz="1200" b="1" dirty="0" smtClean="0"/>
              <a:t>Wareneingang -&gt;</a:t>
            </a:r>
          </a:p>
          <a:p>
            <a:r>
              <a:rPr lang="de-DE" sz="1200" b="1" dirty="0" smtClean="0"/>
              <a:t>Rechnungslegung</a:t>
            </a:r>
            <a:endParaRPr lang="de-DE" sz="1200" b="1" dirty="0"/>
          </a:p>
        </p:txBody>
      </p:sp>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502" y="2394430"/>
            <a:ext cx="2295551" cy="294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403" y="5413587"/>
            <a:ext cx="4591100" cy="99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6251879" y="3717041"/>
            <a:ext cx="1667952" cy="830997"/>
          </a:xfrm>
          <a:prstGeom prst="rect">
            <a:avLst/>
          </a:prstGeom>
          <a:solidFill>
            <a:srgbClr val="E4DCBA"/>
          </a:solidFill>
          <a:ln w="19050">
            <a:noFill/>
          </a:ln>
        </p:spPr>
        <p:txBody>
          <a:bodyPr wrap="square" rtlCol="0">
            <a:spAutoFit/>
          </a:bodyPr>
          <a:lstStyle/>
          <a:p>
            <a:r>
              <a:rPr lang="de-DE" sz="1200" dirty="0" smtClean="0"/>
              <a:t>Anfrage an:</a:t>
            </a:r>
          </a:p>
          <a:p>
            <a:r>
              <a:rPr lang="de-DE" sz="1200" dirty="0" smtClean="0"/>
              <a:t>UH-KLT1000</a:t>
            </a:r>
          </a:p>
          <a:p>
            <a:r>
              <a:rPr lang="de-DE" sz="1200" dirty="0" smtClean="0"/>
              <a:t>UH-KLT2000</a:t>
            </a:r>
          </a:p>
          <a:p>
            <a:r>
              <a:rPr lang="de-DE" sz="1200" dirty="0" smtClean="0"/>
              <a:t>1950 – CpD - Lieferant</a:t>
            </a:r>
            <a:endParaRPr lang="de-DE" sz="1200" dirty="0"/>
          </a:p>
        </p:txBody>
      </p:sp>
      <p:cxnSp>
        <p:nvCxnSpPr>
          <p:cNvPr id="8" name="Gerade Verbindung 7"/>
          <p:cNvCxnSpPr/>
          <p:nvPr/>
        </p:nvCxnSpPr>
        <p:spPr>
          <a:xfrm>
            <a:off x="6212636" y="2529290"/>
            <a:ext cx="5196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6732300" y="2529290"/>
            <a:ext cx="0" cy="10801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196104" y="1074550"/>
            <a:ext cx="8747145" cy="954107"/>
          </a:xfrm>
          <a:prstGeom prst="rect">
            <a:avLst/>
          </a:prstGeom>
          <a:solidFill>
            <a:schemeClr val="bg1"/>
          </a:solidFill>
          <a:ln w="19050">
            <a:noFill/>
          </a:ln>
        </p:spPr>
        <p:txBody>
          <a:bodyPr wrap="square" rtlCol="0">
            <a:spAutoFit/>
          </a:bodyPr>
          <a:lstStyle/>
          <a:p>
            <a:r>
              <a:rPr lang="de-DE" dirty="0" smtClean="0"/>
              <a:t>Bevor ich den Fertigungsauftrag  für das Fertigprodukt UH-FR1 abarbeiten kann, müssen alle untergeordneten Baugruppen und Komponenten (Rohstoffe) gefertigt bzw. beschafft worden sein. In unseren Fall müssen </a:t>
            </a:r>
            <a:r>
              <a:rPr lang="de-DE" dirty="0"/>
              <a:t>34 Planaufträge in Fertigungsaufträge und 61 </a:t>
            </a:r>
            <a:r>
              <a:rPr lang="de-DE" dirty="0" smtClean="0"/>
              <a:t>Bestellanforderungen in </a:t>
            </a:r>
            <a:r>
              <a:rPr lang="de-DE" dirty="0"/>
              <a:t>Bestellungen umgesetzt werden</a:t>
            </a:r>
            <a:r>
              <a:rPr lang="de-DE" dirty="0" smtClean="0"/>
              <a:t>.(</a:t>
            </a:r>
            <a:r>
              <a:rPr lang="de-DE" dirty="0"/>
              <a:t>insgesamt 120 </a:t>
            </a:r>
            <a:r>
              <a:rPr lang="de-DE" dirty="0" smtClean="0"/>
              <a:t>Sekundärbedarfe)</a:t>
            </a:r>
            <a:endParaRPr lang="de-DE" dirty="0"/>
          </a:p>
        </p:txBody>
      </p: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261</a:t>
            </a:r>
            <a:endParaRPr lang="de-DE" sz="1200" dirty="0"/>
          </a:p>
        </p:txBody>
      </p:sp>
      <p:sp>
        <p:nvSpPr>
          <p:cNvPr id="19" name="Rechteck 1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0" name="Textfeld 19"/>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120149919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5328740" cy="233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1248329" y="1399295"/>
            <a:ext cx="21603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2515054" y="924773"/>
            <a:ext cx="1559532" cy="276999"/>
          </a:xfrm>
          <a:prstGeom prst="rect">
            <a:avLst/>
          </a:prstGeom>
          <a:solidFill>
            <a:srgbClr val="E4DCBA"/>
          </a:solidFill>
          <a:ln w="19050">
            <a:noFill/>
          </a:ln>
        </p:spPr>
        <p:txBody>
          <a:bodyPr wrap="square" rtlCol="0">
            <a:spAutoFit/>
          </a:bodyPr>
          <a:lstStyle/>
          <a:p>
            <a:r>
              <a:rPr lang="de-DE" sz="1200" dirty="0" smtClean="0"/>
              <a:t>Lieferantenanschrift</a:t>
            </a:r>
            <a:endParaRPr lang="de-DE" sz="1200" dirty="0"/>
          </a:p>
        </p:txBody>
      </p:sp>
      <p:cxnSp>
        <p:nvCxnSpPr>
          <p:cNvPr id="16" name="Gerade Verbindung mit Pfeil 15"/>
          <p:cNvCxnSpPr>
            <a:endCxn id="3" idx="0"/>
          </p:cNvCxnSpPr>
          <p:nvPr/>
        </p:nvCxnSpPr>
        <p:spPr>
          <a:xfrm flipH="1">
            <a:off x="1356345" y="1070647"/>
            <a:ext cx="2036" cy="32864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87" y="3861061"/>
            <a:ext cx="1228589" cy="122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6"/>
          <p:cNvSpPr txBox="1"/>
          <p:nvPr/>
        </p:nvSpPr>
        <p:spPr>
          <a:xfrm>
            <a:off x="1464360" y="853868"/>
            <a:ext cx="1044145" cy="246221"/>
          </a:xfrm>
          <a:prstGeom prst="rect">
            <a:avLst/>
          </a:prstGeom>
          <a:noFill/>
        </p:spPr>
        <p:txBody>
          <a:bodyPr wrap="square" rtlCol="0">
            <a:spAutoFit/>
          </a:bodyPr>
          <a:lstStyle/>
          <a:p>
            <a:r>
              <a:rPr lang="de-DE" sz="1000" dirty="0" smtClean="0"/>
              <a:t>1. auswählen</a:t>
            </a:r>
            <a:endParaRPr lang="de-DE" sz="1000" dirty="0"/>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69" y="1170000"/>
            <a:ext cx="3172001" cy="231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feld 22"/>
          <p:cNvSpPr txBox="1"/>
          <p:nvPr/>
        </p:nvSpPr>
        <p:spPr>
          <a:xfrm>
            <a:off x="4387312" y="853868"/>
            <a:ext cx="2088291" cy="246221"/>
          </a:xfrm>
          <a:prstGeom prst="rect">
            <a:avLst/>
          </a:prstGeom>
          <a:noFill/>
        </p:spPr>
        <p:txBody>
          <a:bodyPr wrap="square" rtlCol="0">
            <a:spAutoFit/>
          </a:bodyPr>
          <a:lstStyle/>
          <a:p>
            <a:r>
              <a:rPr lang="de-DE" sz="1000" dirty="0" smtClean="0"/>
              <a:t>2. Lieferant auswählen</a:t>
            </a:r>
            <a:endParaRPr lang="de-DE" sz="1000" dirty="0"/>
          </a:p>
        </p:txBody>
      </p:sp>
      <p:sp>
        <p:nvSpPr>
          <p:cNvPr id="24" name="Rechteck 23"/>
          <p:cNvSpPr/>
          <p:nvPr/>
        </p:nvSpPr>
        <p:spPr>
          <a:xfrm>
            <a:off x="325924" y="4725181"/>
            <a:ext cx="636271"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11" y="5301260"/>
            <a:ext cx="3312460" cy="953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8248" y="3861061"/>
            <a:ext cx="1709733" cy="126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9920" y="3789050"/>
            <a:ext cx="3108251" cy="122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4586" y="5148837"/>
            <a:ext cx="4893585" cy="121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feld 31"/>
          <p:cNvSpPr txBox="1"/>
          <p:nvPr/>
        </p:nvSpPr>
        <p:spPr>
          <a:xfrm>
            <a:off x="153970" y="3619703"/>
            <a:ext cx="1768836" cy="246221"/>
          </a:xfrm>
          <a:prstGeom prst="rect">
            <a:avLst/>
          </a:prstGeom>
          <a:noFill/>
        </p:spPr>
        <p:txBody>
          <a:bodyPr wrap="square" rtlCol="0">
            <a:spAutoFit/>
          </a:bodyPr>
          <a:lstStyle/>
          <a:p>
            <a:r>
              <a:rPr lang="de-DE" sz="1000" dirty="0" smtClean="0"/>
              <a:t>3. Nachrichten überprüfen</a:t>
            </a:r>
            <a:endParaRPr lang="de-DE" sz="1000" dirty="0"/>
          </a:p>
        </p:txBody>
      </p:sp>
      <p:cxnSp>
        <p:nvCxnSpPr>
          <p:cNvPr id="26" name="Gerade Verbindung mit Pfeil 25"/>
          <p:cNvCxnSpPr/>
          <p:nvPr/>
        </p:nvCxnSpPr>
        <p:spPr>
          <a:xfrm>
            <a:off x="539440" y="4869201"/>
            <a:ext cx="0" cy="12241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2595811" y="3639873"/>
            <a:ext cx="1768836" cy="246221"/>
          </a:xfrm>
          <a:prstGeom prst="rect">
            <a:avLst/>
          </a:prstGeom>
          <a:noFill/>
        </p:spPr>
        <p:txBody>
          <a:bodyPr wrap="square" rtlCol="0">
            <a:spAutoFit/>
          </a:bodyPr>
          <a:lstStyle/>
          <a:p>
            <a:r>
              <a:rPr lang="de-DE" sz="1000" dirty="0"/>
              <a:t>4</a:t>
            </a:r>
            <a:r>
              <a:rPr lang="de-DE" sz="1000" dirty="0" smtClean="0"/>
              <a:t>. Nachrichten ausgeben</a:t>
            </a:r>
            <a:endParaRPr lang="de-DE" sz="1000" dirty="0"/>
          </a:p>
        </p:txBody>
      </p:sp>
      <p:sp>
        <p:nvSpPr>
          <p:cNvPr id="27" name="Rechteck 26"/>
          <p:cNvSpPr/>
          <p:nvPr/>
        </p:nvSpPr>
        <p:spPr>
          <a:xfrm>
            <a:off x="3185807" y="4995969"/>
            <a:ext cx="1178840" cy="1334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9" name="Gewinkelte Verbindung 28"/>
          <p:cNvCxnSpPr/>
          <p:nvPr/>
        </p:nvCxnSpPr>
        <p:spPr>
          <a:xfrm flipV="1">
            <a:off x="4364647" y="4005080"/>
            <a:ext cx="1431523" cy="1080150"/>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Ellipse 29"/>
          <p:cNvSpPr/>
          <p:nvPr/>
        </p:nvSpPr>
        <p:spPr>
          <a:xfrm>
            <a:off x="5859920" y="3886095"/>
            <a:ext cx="224291" cy="26300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Ellipse 39"/>
          <p:cNvSpPr/>
          <p:nvPr/>
        </p:nvSpPr>
        <p:spPr>
          <a:xfrm>
            <a:off x="4062795" y="6122899"/>
            <a:ext cx="224291" cy="26300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Rechteck 30"/>
          <p:cNvSpPr/>
          <p:nvPr/>
        </p:nvSpPr>
        <p:spPr>
          <a:xfrm>
            <a:off x="5959292" y="5391273"/>
            <a:ext cx="832245" cy="18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4" name="Gerade Verbindung 33"/>
          <p:cNvCxnSpPr/>
          <p:nvPr/>
        </p:nvCxnSpPr>
        <p:spPr>
          <a:xfrm>
            <a:off x="6084211" y="4005080"/>
            <a:ext cx="2912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p:nvCxnSpPr>
        <p:spPr>
          <a:xfrm>
            <a:off x="6375415" y="4005080"/>
            <a:ext cx="0" cy="13861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3" name="Grafik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38" name="Textfeld 3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39" name="Textfeld 3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41" name="Textfeld 4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42" name="Textfeld 4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262</a:t>
            </a:r>
            <a:endParaRPr lang="de-DE" sz="1200" dirty="0"/>
          </a:p>
        </p:txBody>
      </p:sp>
      <p:sp>
        <p:nvSpPr>
          <p:cNvPr id="43" name="Rechteck 4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1" action="ppaction://hlinksldjump"/>
              </a:rPr>
              <a:t>Inhaltsverzeichnis</a:t>
            </a:r>
            <a:endParaRPr lang="de-DE" dirty="0">
              <a:solidFill>
                <a:schemeClr val="tx1"/>
              </a:solidFill>
            </a:endParaRPr>
          </a:p>
        </p:txBody>
      </p:sp>
      <p:sp>
        <p:nvSpPr>
          <p:cNvPr id="44" name="Textfeld 43"/>
          <p:cNvSpPr txBox="1"/>
          <p:nvPr/>
        </p:nvSpPr>
        <p:spPr>
          <a:xfrm>
            <a:off x="252000" y="540000"/>
            <a:ext cx="7955034" cy="338554"/>
          </a:xfrm>
          <a:prstGeom prst="rect">
            <a:avLst/>
          </a:prstGeom>
          <a:noFill/>
        </p:spPr>
        <p:txBody>
          <a:bodyPr wrap="square" rtlCol="0">
            <a:spAutoFit/>
          </a:bodyPr>
          <a:lstStyle/>
          <a:p>
            <a:r>
              <a:rPr lang="de-DE" sz="1600" b="1" dirty="0" smtClean="0"/>
              <a:t>Einkauf - Anfrage anlegen - Transaktion - ME41</a:t>
            </a:r>
          </a:p>
        </p:txBody>
      </p:sp>
      <p:sp>
        <p:nvSpPr>
          <p:cNvPr id="45" name="Textfeld 44"/>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cxnSp>
        <p:nvCxnSpPr>
          <p:cNvPr id="3085" name="Gerade Verbindung 3084"/>
          <p:cNvCxnSpPr>
            <a:stCxn id="4" idx="1"/>
          </p:cNvCxnSpPr>
          <p:nvPr/>
        </p:nvCxnSpPr>
        <p:spPr>
          <a:xfrm flipH="1">
            <a:off x="1354307" y="1063273"/>
            <a:ext cx="1160747" cy="0"/>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090" name="Gerade Verbindung 3089"/>
          <p:cNvCxnSpPr>
            <a:stCxn id="4" idx="3"/>
          </p:cNvCxnSpPr>
          <p:nvPr/>
        </p:nvCxnSpPr>
        <p:spPr>
          <a:xfrm flipV="1">
            <a:off x="4074586" y="1063272"/>
            <a:ext cx="2585704" cy="1"/>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092" name="Gerade Verbindung mit Pfeil 3091"/>
          <p:cNvCxnSpPr/>
          <p:nvPr/>
        </p:nvCxnSpPr>
        <p:spPr>
          <a:xfrm>
            <a:off x="6660290" y="1063272"/>
            <a:ext cx="0" cy="2425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38447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244511" cy="338554"/>
          </a:xfrm>
          <a:prstGeom prst="rect">
            <a:avLst/>
          </a:prstGeom>
          <a:noFill/>
        </p:spPr>
        <p:txBody>
          <a:bodyPr wrap="square" rtlCol="0">
            <a:spAutoFit/>
          </a:bodyPr>
          <a:lstStyle/>
          <a:p>
            <a:r>
              <a:rPr lang="de-DE" sz="1600" b="1" dirty="0" smtClean="0"/>
              <a:t>Einkauf - Angebot pflegen - Transaktion ME47</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330" y="1170041"/>
            <a:ext cx="5685877" cy="229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10" y="3521621"/>
            <a:ext cx="3511497" cy="2884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00" y="1170040"/>
            <a:ext cx="2458205" cy="170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4704969" y="1392500"/>
            <a:ext cx="204211" cy="21603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380746" y="3539898"/>
            <a:ext cx="1895265" cy="461665"/>
          </a:xfrm>
          <a:prstGeom prst="rect">
            <a:avLst/>
          </a:prstGeom>
          <a:solidFill>
            <a:srgbClr val="E4DCBA"/>
          </a:solidFill>
          <a:ln w="19050">
            <a:noFill/>
          </a:ln>
        </p:spPr>
        <p:txBody>
          <a:bodyPr wrap="square" rtlCol="0">
            <a:spAutoFit/>
          </a:bodyPr>
          <a:lstStyle/>
          <a:p>
            <a:r>
              <a:rPr lang="de-DE" sz="1200" dirty="0"/>
              <a:t>a</a:t>
            </a:r>
            <a:r>
              <a:rPr lang="de-DE" sz="1200" dirty="0" smtClean="0"/>
              <a:t>lle markieren -&gt; anklicken Detailbild </a:t>
            </a:r>
          </a:p>
        </p:txBody>
      </p:sp>
      <p:sp>
        <p:nvSpPr>
          <p:cNvPr id="4" name="Textfeld 3"/>
          <p:cNvSpPr txBox="1"/>
          <p:nvPr/>
        </p:nvSpPr>
        <p:spPr>
          <a:xfrm>
            <a:off x="6922409" y="4149101"/>
            <a:ext cx="2114211" cy="646331"/>
          </a:xfrm>
          <a:prstGeom prst="rect">
            <a:avLst/>
          </a:prstGeom>
          <a:solidFill>
            <a:srgbClr val="E4DCBA"/>
          </a:solidFill>
          <a:ln w="19050">
            <a:noFill/>
          </a:ln>
        </p:spPr>
        <p:txBody>
          <a:bodyPr wrap="square" rtlCol="0">
            <a:spAutoFit/>
          </a:bodyPr>
          <a:lstStyle/>
          <a:p>
            <a:r>
              <a:rPr lang="de-DE" sz="1200" dirty="0"/>
              <a:t>Kennzeichen InfoUpdate setzen, damit der Infosatz </a:t>
            </a:r>
          </a:p>
          <a:p>
            <a:r>
              <a:rPr lang="de-DE" sz="1200" dirty="0" smtClean="0"/>
              <a:t>automatisch </a:t>
            </a:r>
            <a:r>
              <a:rPr lang="de-DE" sz="1200" dirty="0"/>
              <a:t>aktualisiert wird</a:t>
            </a:r>
          </a:p>
        </p:txBody>
      </p:sp>
      <p:cxnSp>
        <p:nvCxnSpPr>
          <p:cNvPr id="16" name="Gerade Verbindung 15"/>
          <p:cNvCxnSpPr>
            <a:stCxn id="3" idx="3"/>
          </p:cNvCxnSpPr>
          <p:nvPr/>
        </p:nvCxnSpPr>
        <p:spPr>
          <a:xfrm>
            <a:off x="2276011" y="3770731"/>
            <a:ext cx="576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V="1">
            <a:off x="2852091" y="947537"/>
            <a:ext cx="0" cy="28231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2852091" y="947537"/>
            <a:ext cx="19633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4815405" y="947538"/>
            <a:ext cx="0" cy="4054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7812451" y="4795432"/>
            <a:ext cx="0" cy="11539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H="1">
            <a:off x="6372251" y="5949350"/>
            <a:ext cx="14402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7" name="Textfeld 1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1" name="Textfeld 2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3" name="Textfeld 2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263</a:t>
            </a:r>
            <a:endParaRPr lang="de-DE" sz="1200" dirty="0"/>
          </a:p>
        </p:txBody>
      </p:sp>
      <p:sp>
        <p:nvSpPr>
          <p:cNvPr id="25" name="Rechteck 2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8" name="Textfeld 27"/>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48640006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1" y="540000"/>
            <a:ext cx="7790861" cy="338554"/>
          </a:xfrm>
          <a:prstGeom prst="rect">
            <a:avLst/>
          </a:prstGeom>
          <a:noFill/>
        </p:spPr>
        <p:txBody>
          <a:bodyPr wrap="square" rtlCol="0">
            <a:spAutoFit/>
          </a:bodyPr>
          <a:lstStyle/>
          <a:p>
            <a:r>
              <a:rPr lang="de-DE" sz="1600" b="1" dirty="0" smtClean="0"/>
              <a:t>Einkauf - Preisspiegel - ME49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225" y="1170000"/>
            <a:ext cx="3708515" cy="2954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6054" y="2251636"/>
            <a:ext cx="1752417" cy="539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1" y="1170000"/>
            <a:ext cx="1593344" cy="139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02" y="2736863"/>
            <a:ext cx="4697415" cy="362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5090811" y="1381026"/>
            <a:ext cx="225883" cy="2477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winkelte Verbindung 3"/>
          <p:cNvCxnSpPr/>
          <p:nvPr/>
        </p:nvCxnSpPr>
        <p:spPr>
          <a:xfrm flipV="1">
            <a:off x="1833189" y="1469598"/>
            <a:ext cx="3170872" cy="1035440"/>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5210240" y="4135156"/>
            <a:ext cx="3600500" cy="830997"/>
          </a:xfrm>
          <a:prstGeom prst="rect">
            <a:avLst/>
          </a:prstGeom>
          <a:solidFill>
            <a:srgbClr val="E4DCBA"/>
          </a:solidFill>
          <a:ln w="19050">
            <a:noFill/>
          </a:ln>
        </p:spPr>
        <p:txBody>
          <a:bodyPr wrap="square" rtlCol="0">
            <a:spAutoFit/>
          </a:bodyPr>
          <a:lstStyle/>
          <a:p>
            <a:r>
              <a:rPr lang="de-DE" sz="1200" dirty="0" smtClean="0"/>
              <a:t>Bestes Angebot von Tool Time AG -&gt; Bestellung</a:t>
            </a:r>
          </a:p>
          <a:p>
            <a:r>
              <a:rPr lang="de-DE" sz="1200" dirty="0" smtClean="0"/>
              <a:t>Absagen an Firma Fritsch und Werkzeug Schneider -&gt; Doppelklick auf das Angebot -&gt; Absagekennzeichen setzen -&gt; Nachricht versenden</a:t>
            </a:r>
            <a:endParaRPr lang="de-DE" sz="1200" dirty="0"/>
          </a:p>
        </p:txBody>
      </p:sp>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6694" y="5013220"/>
            <a:ext cx="3407295" cy="77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6101" y="5870213"/>
            <a:ext cx="3675859" cy="46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1880009" y="6095067"/>
            <a:ext cx="720100" cy="3483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 Verbindung 13"/>
          <p:cNvCxnSpPr/>
          <p:nvPr/>
        </p:nvCxnSpPr>
        <p:spPr>
          <a:xfrm>
            <a:off x="5004061" y="4629565"/>
            <a:ext cx="2160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5004060" y="4629566"/>
            <a:ext cx="0" cy="16496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H="1" flipV="1">
            <a:off x="2600108" y="6269248"/>
            <a:ext cx="2403952" cy="99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14"/>
          <p:cNvCxnSpPr>
            <a:stCxn id="5" idx="3"/>
          </p:cNvCxnSpPr>
          <p:nvPr/>
        </p:nvCxnSpPr>
        <p:spPr>
          <a:xfrm>
            <a:off x="8810740" y="4550655"/>
            <a:ext cx="2160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9036620" y="4550654"/>
            <a:ext cx="0" cy="8517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a:endCxn id="2054" idx="3"/>
          </p:cNvCxnSpPr>
          <p:nvPr/>
        </p:nvCxnSpPr>
        <p:spPr>
          <a:xfrm flipH="1">
            <a:off x="8723989" y="5402443"/>
            <a:ext cx="31263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5316692" y="5589301"/>
            <a:ext cx="551488"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1" name="Gerade Verbindung 30"/>
          <p:cNvCxnSpPr>
            <a:stCxn id="25" idx="3"/>
          </p:cNvCxnSpPr>
          <p:nvPr/>
        </p:nvCxnSpPr>
        <p:spPr>
          <a:xfrm>
            <a:off x="5868181" y="5661310"/>
            <a:ext cx="4320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9" name="Gerade Verbindung mit Pfeil 2048"/>
          <p:cNvCxnSpPr/>
          <p:nvPr/>
        </p:nvCxnSpPr>
        <p:spPr>
          <a:xfrm>
            <a:off x="6300240" y="5661310"/>
            <a:ext cx="0" cy="20890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3" name="Textfeld 2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4" name="Textfeld 2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6" name="Textfeld 2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7" name="Textfeld 2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264</a:t>
            </a:r>
            <a:endParaRPr lang="de-DE" sz="1200" dirty="0"/>
          </a:p>
        </p:txBody>
      </p:sp>
      <p:sp>
        <p:nvSpPr>
          <p:cNvPr id="8" name="Textfeld 7"/>
          <p:cNvSpPr txBox="1"/>
          <p:nvPr/>
        </p:nvSpPr>
        <p:spPr>
          <a:xfrm>
            <a:off x="3995920" y="1223377"/>
            <a:ext cx="769915" cy="246221"/>
          </a:xfrm>
          <a:prstGeom prst="rect">
            <a:avLst/>
          </a:prstGeom>
          <a:noFill/>
        </p:spPr>
        <p:txBody>
          <a:bodyPr wrap="square" rtlCol="0">
            <a:spAutoFit/>
          </a:bodyPr>
          <a:lstStyle/>
          <a:p>
            <a:r>
              <a:rPr lang="de-DE" sz="1000" dirty="0" smtClean="0"/>
              <a:t>ausführen</a:t>
            </a:r>
            <a:endParaRPr lang="de-DE" sz="1000" dirty="0"/>
          </a:p>
        </p:txBody>
      </p:sp>
      <p:sp>
        <p:nvSpPr>
          <p:cNvPr id="29" name="Rechteck 2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0" action="ppaction://hlinksldjump"/>
              </a:rPr>
              <a:t>Inhaltsverzeichnis</a:t>
            </a:r>
            <a:endParaRPr lang="de-DE" dirty="0">
              <a:solidFill>
                <a:schemeClr val="tx1"/>
              </a:solidFill>
            </a:endParaRPr>
          </a:p>
        </p:txBody>
      </p:sp>
      <p:sp>
        <p:nvSpPr>
          <p:cNvPr id="34" name="Textfeld 33"/>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98003368"/>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0" y="540000"/>
            <a:ext cx="7921100" cy="338554"/>
          </a:xfrm>
          <a:prstGeom prst="rect">
            <a:avLst/>
          </a:prstGeom>
          <a:noFill/>
        </p:spPr>
        <p:txBody>
          <a:bodyPr wrap="square" rtlCol="0">
            <a:spAutoFit/>
          </a:bodyPr>
          <a:lstStyle/>
          <a:p>
            <a:r>
              <a:rPr lang="de-DE" sz="1600" b="1" dirty="0" smtClean="0"/>
              <a:t>Einkauf - Bestellung anlegen - Transaktion ME21N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2880400" cy="89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0" y="2088132"/>
            <a:ext cx="7435069" cy="4389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80" y="1170001"/>
            <a:ext cx="2311661" cy="67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501570" y="1170000"/>
            <a:ext cx="2808391" cy="461665"/>
          </a:xfrm>
          <a:prstGeom prst="rect">
            <a:avLst/>
          </a:prstGeom>
          <a:solidFill>
            <a:srgbClr val="E4DCBA"/>
          </a:solidFill>
          <a:ln w="19050">
            <a:noFill/>
          </a:ln>
        </p:spPr>
        <p:txBody>
          <a:bodyPr wrap="square" rtlCol="0">
            <a:spAutoFit/>
          </a:bodyPr>
          <a:lstStyle/>
          <a:p>
            <a:r>
              <a:rPr lang="de-DE" sz="1200" dirty="0" smtClean="0"/>
              <a:t>Belegdaten aus Anfrage markieren  und übernehmen</a:t>
            </a:r>
            <a:endParaRPr lang="de-DE" sz="1200" dirty="0"/>
          </a:p>
        </p:txBody>
      </p:sp>
      <p:sp>
        <p:nvSpPr>
          <p:cNvPr id="3" name="Rechteck 2"/>
          <p:cNvSpPr/>
          <p:nvPr/>
        </p:nvSpPr>
        <p:spPr>
          <a:xfrm>
            <a:off x="372416" y="3861061"/>
            <a:ext cx="815115" cy="12241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Ellipse 3"/>
          <p:cNvSpPr/>
          <p:nvPr/>
        </p:nvSpPr>
        <p:spPr>
          <a:xfrm>
            <a:off x="523287" y="3501010"/>
            <a:ext cx="229031" cy="21603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 Verbindung 5"/>
          <p:cNvCxnSpPr/>
          <p:nvPr/>
        </p:nvCxnSpPr>
        <p:spPr>
          <a:xfrm>
            <a:off x="3870494" y="1631665"/>
            <a:ext cx="0" cy="13652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H="1">
            <a:off x="637801" y="2996940"/>
            <a:ext cx="32326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637801" y="2996940"/>
            <a:ext cx="0" cy="5040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265</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1685818899"/>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6984370" cy="338554"/>
          </a:xfrm>
          <a:prstGeom prst="rect">
            <a:avLst/>
          </a:prstGeom>
          <a:noFill/>
        </p:spPr>
        <p:txBody>
          <a:bodyPr wrap="square" rtlCol="0">
            <a:spAutoFit/>
          </a:bodyPr>
          <a:lstStyle/>
          <a:p>
            <a:r>
              <a:rPr lang="de-DE" sz="1600" b="1" dirty="0" smtClean="0"/>
              <a:t>Einkauf - Wareneingang zur Bestellung - MIGO_GR</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50" y="2537137"/>
            <a:ext cx="8188103" cy="3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380" y="1170000"/>
            <a:ext cx="2762251"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00" y="1170000"/>
            <a:ext cx="2731843" cy="1326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347829" y="1170000"/>
            <a:ext cx="2376331" cy="646331"/>
          </a:xfrm>
          <a:prstGeom prst="rect">
            <a:avLst/>
          </a:prstGeom>
          <a:solidFill>
            <a:srgbClr val="E4DCBA"/>
          </a:solidFill>
          <a:ln w="19050">
            <a:noFill/>
          </a:ln>
        </p:spPr>
        <p:txBody>
          <a:bodyPr wrap="square" rtlCol="0">
            <a:spAutoFit/>
          </a:bodyPr>
          <a:lstStyle/>
          <a:p>
            <a:r>
              <a:rPr lang="de-DE" sz="1200" dirty="0" smtClean="0"/>
              <a:t>Auf Vollständigkeit prüfen ok Zeichen setzen – vor buchen noch mal prüfen</a:t>
            </a:r>
            <a:endParaRPr lang="de-DE" sz="1200" dirty="0"/>
          </a:p>
        </p:txBody>
      </p:sp>
      <p:sp>
        <p:nvSpPr>
          <p:cNvPr id="3" name="Rechteck 2"/>
          <p:cNvSpPr/>
          <p:nvPr/>
        </p:nvSpPr>
        <p:spPr>
          <a:xfrm>
            <a:off x="1979640" y="2834956"/>
            <a:ext cx="1002273" cy="2081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4"/>
          <p:cNvCxnSpPr/>
          <p:nvPr/>
        </p:nvCxnSpPr>
        <p:spPr>
          <a:xfrm flipH="1">
            <a:off x="2483711" y="1404522"/>
            <a:ext cx="8641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4" name="Textfeld 1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266</a:t>
            </a:r>
            <a:endParaRPr lang="de-DE" sz="1200" dirty="0"/>
          </a:p>
        </p:txBody>
      </p:sp>
      <p:sp>
        <p:nvSpPr>
          <p:cNvPr id="15" name="Rechteck 1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cxnSp>
        <p:nvCxnSpPr>
          <p:cNvPr id="17" name="Gerade Verbindung mit Pfeil 16"/>
          <p:cNvCxnSpPr/>
          <p:nvPr/>
        </p:nvCxnSpPr>
        <p:spPr>
          <a:xfrm>
            <a:off x="2483711" y="1404522"/>
            <a:ext cx="0" cy="14304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87448110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2" y="540000"/>
            <a:ext cx="7849088" cy="338554"/>
          </a:xfrm>
          <a:prstGeom prst="rect">
            <a:avLst/>
          </a:prstGeom>
          <a:noFill/>
        </p:spPr>
        <p:txBody>
          <a:bodyPr wrap="square" rtlCol="0">
            <a:spAutoFit/>
          </a:bodyPr>
          <a:lstStyle/>
          <a:p>
            <a:r>
              <a:rPr lang="de-DE" sz="1600" b="1" dirty="0" smtClean="0"/>
              <a:t>Eingangsrechnung zur Bestellung - Transaktion MIRO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2" y="1170000"/>
            <a:ext cx="6156425" cy="4355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696" y="5589299"/>
            <a:ext cx="282892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70" y="1170000"/>
            <a:ext cx="2520351" cy="113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1547581" y="5811648"/>
            <a:ext cx="1944271" cy="276999"/>
          </a:xfrm>
          <a:prstGeom prst="rect">
            <a:avLst/>
          </a:prstGeom>
          <a:solidFill>
            <a:srgbClr val="E4DCBA"/>
          </a:solidFill>
          <a:ln w="19050">
            <a:noFill/>
          </a:ln>
        </p:spPr>
        <p:txBody>
          <a:bodyPr wrap="square" rtlCol="0">
            <a:spAutoFit/>
          </a:bodyPr>
          <a:lstStyle/>
          <a:p>
            <a:r>
              <a:rPr lang="de-DE" sz="1200" dirty="0" smtClean="0"/>
              <a:t>Haken für okay setzen</a:t>
            </a:r>
            <a:endParaRPr lang="de-DE" sz="1200" dirty="0"/>
          </a:p>
        </p:txBody>
      </p:sp>
      <p:cxnSp>
        <p:nvCxnSpPr>
          <p:cNvPr id="4" name="Gerade Verbindung mit Pfeil 3"/>
          <p:cNvCxnSpPr/>
          <p:nvPr/>
        </p:nvCxnSpPr>
        <p:spPr>
          <a:xfrm flipV="1">
            <a:off x="2843760" y="5013220"/>
            <a:ext cx="0" cy="79842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267</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55501903"/>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0" y="540000"/>
            <a:ext cx="7849090" cy="338554"/>
          </a:xfrm>
          <a:prstGeom prst="rect">
            <a:avLst/>
          </a:prstGeom>
          <a:noFill/>
        </p:spPr>
        <p:txBody>
          <a:bodyPr wrap="square" rtlCol="0">
            <a:spAutoFit/>
          </a:bodyPr>
          <a:lstStyle/>
          <a:p>
            <a:r>
              <a:rPr lang="de-DE" sz="1600" b="1" dirty="0" smtClean="0"/>
              <a:t>Logistik - Materialanalyse Bestand - Transaktion MC.9</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3429001"/>
            <a:ext cx="533400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11" y="1170000"/>
            <a:ext cx="57912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000" y="1170000"/>
            <a:ext cx="2828925"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6330640" y="4881562"/>
            <a:ext cx="2664371" cy="461665"/>
          </a:xfrm>
          <a:prstGeom prst="rect">
            <a:avLst/>
          </a:prstGeom>
          <a:solidFill>
            <a:srgbClr val="E4DCBA"/>
          </a:solidFill>
          <a:ln w="19050">
            <a:noFill/>
          </a:ln>
        </p:spPr>
        <p:txBody>
          <a:bodyPr wrap="square" rtlCol="0">
            <a:spAutoFit/>
          </a:bodyPr>
          <a:lstStyle/>
          <a:p>
            <a:r>
              <a:rPr lang="de-DE" sz="1200" dirty="0" smtClean="0"/>
              <a:t>Werksbestand Rohstoffe Werk 1250 - Materiallager</a:t>
            </a:r>
            <a:endParaRPr lang="de-DE" sz="1200" dirty="0"/>
          </a:p>
        </p:txBody>
      </p:sp>
      <p:cxnSp>
        <p:nvCxnSpPr>
          <p:cNvPr id="4" name="Gerade Verbindung mit Pfeil 3"/>
          <p:cNvCxnSpPr>
            <a:stCxn id="2" idx="1"/>
          </p:cNvCxnSpPr>
          <p:nvPr/>
        </p:nvCxnSpPr>
        <p:spPr>
          <a:xfrm flipH="1" flipV="1">
            <a:off x="4283960" y="5112394"/>
            <a:ext cx="2046680"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hteck 4"/>
          <p:cNvSpPr/>
          <p:nvPr/>
        </p:nvSpPr>
        <p:spPr>
          <a:xfrm>
            <a:off x="3261326" y="4881562"/>
            <a:ext cx="1008140" cy="1355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268</a:t>
            </a:r>
            <a:endParaRPr lang="de-DE" sz="1200" dirty="0"/>
          </a:p>
        </p:txBody>
      </p:sp>
      <p:sp>
        <p:nvSpPr>
          <p:cNvPr id="24" name="Rechteck 2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6" name="Textfeld 15"/>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600264628"/>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p:cNvSpPr txBox="1"/>
          <p:nvPr/>
        </p:nvSpPr>
        <p:spPr>
          <a:xfrm>
            <a:off x="251400" y="540000"/>
            <a:ext cx="7921100" cy="338554"/>
          </a:xfrm>
          <a:prstGeom prst="rect">
            <a:avLst/>
          </a:prstGeom>
          <a:noFill/>
        </p:spPr>
        <p:txBody>
          <a:bodyPr wrap="square" rtlCol="0">
            <a:spAutoFit/>
          </a:bodyPr>
          <a:lstStyle/>
          <a:p>
            <a:r>
              <a:rPr lang="de-DE" sz="1600" b="1" dirty="0" smtClean="0"/>
              <a:t>Bedarfsplanung - Planauftrag umsetzen </a:t>
            </a:r>
            <a:r>
              <a:rPr lang="de-DE" sz="1600" b="1" dirty="0" smtClean="0"/>
              <a:t>CO41 / MD15</a:t>
            </a:r>
            <a:endParaRPr lang="de-DE" sz="1600" b="1" dirty="0" smtClean="0"/>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2214955" cy="2239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446" y="1170000"/>
            <a:ext cx="4648225" cy="334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Gerade Verbindung 19"/>
          <p:cNvCxnSpPr/>
          <p:nvPr/>
        </p:nvCxnSpPr>
        <p:spPr>
          <a:xfrm>
            <a:off x="2538364" y="3326400"/>
            <a:ext cx="6654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V="1">
            <a:off x="3203811" y="1236232"/>
            <a:ext cx="0" cy="20901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3203811" y="1236232"/>
            <a:ext cx="10081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366" y="4467050"/>
            <a:ext cx="2167023" cy="132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211950" y="5516360"/>
            <a:ext cx="3653919" cy="276999"/>
          </a:xfrm>
          <a:prstGeom prst="rect">
            <a:avLst/>
          </a:prstGeom>
          <a:solidFill>
            <a:srgbClr val="E4DCBA"/>
          </a:solidFill>
          <a:ln>
            <a:solidFill>
              <a:schemeClr val="accent6">
                <a:lumMod val="20000"/>
                <a:lumOff val="80000"/>
              </a:schemeClr>
            </a:solidFill>
          </a:ln>
        </p:spPr>
        <p:txBody>
          <a:bodyPr wrap="square" rtlCol="0">
            <a:spAutoFit/>
          </a:bodyPr>
          <a:lstStyle/>
          <a:p>
            <a:r>
              <a:rPr lang="de-DE" sz="1200" dirty="0" smtClean="0"/>
              <a:t>analog zur Sammelumsetzung Planaufträge durchführen</a:t>
            </a:r>
            <a:endParaRPr lang="de-DE" sz="1200" dirty="0"/>
          </a:p>
        </p:txBody>
      </p:sp>
      <p:cxnSp>
        <p:nvCxnSpPr>
          <p:cNvPr id="4" name="Gerade Verbindung mit Pfeil 3"/>
          <p:cNvCxnSpPr>
            <a:endCxn id="2" idx="1"/>
          </p:cNvCxnSpPr>
          <p:nvPr/>
        </p:nvCxnSpPr>
        <p:spPr>
          <a:xfrm>
            <a:off x="2418424" y="5654860"/>
            <a:ext cx="1793526"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269</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3" name="Textfeld 22"/>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7153054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416430" cy="532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0" y="0"/>
            <a:ext cx="9143999" cy="461665"/>
          </a:xfrm>
          <a:prstGeom prst="rect">
            <a:avLst/>
          </a:prstGeom>
          <a:solidFill>
            <a:srgbClr val="00B0F0"/>
          </a:solidFill>
        </p:spPr>
        <p:txBody>
          <a:bodyPr wrap="square" rtlCol="0">
            <a:spAutoFit/>
          </a:bodyPr>
          <a:lstStyle/>
          <a:p>
            <a:pPr algn="ctr"/>
            <a:r>
              <a:rPr lang="de-DE" sz="2400" b="1" dirty="0" smtClean="0"/>
              <a:t>   Logische Komponenten pflegen</a:t>
            </a:r>
            <a:endParaRPr lang="de-DE" sz="2400" b="1" dirty="0"/>
          </a:p>
        </p:txBody>
      </p:sp>
      <p:sp>
        <p:nvSpPr>
          <p:cNvPr id="2" name="Textfeld 1"/>
          <p:cNvSpPr txBox="1"/>
          <p:nvPr/>
        </p:nvSpPr>
        <p:spPr>
          <a:xfrm>
            <a:off x="3472367" y="4250177"/>
            <a:ext cx="4178534" cy="276999"/>
          </a:xfrm>
          <a:prstGeom prst="rect">
            <a:avLst/>
          </a:prstGeom>
          <a:solidFill>
            <a:srgbClr val="E4DCBA"/>
          </a:solidFill>
        </p:spPr>
        <p:txBody>
          <a:bodyPr wrap="square" rtlCol="0">
            <a:spAutoFit/>
          </a:bodyPr>
          <a:lstStyle/>
          <a:p>
            <a:pPr algn="ctr"/>
            <a:r>
              <a:rPr lang="de-DE" sz="1200" dirty="0" smtClean="0"/>
              <a:t>Einträge vorgenommen</a:t>
            </a:r>
            <a:endParaRPr lang="de-DE" sz="1200" dirty="0"/>
          </a:p>
        </p:txBody>
      </p:sp>
      <p:sp>
        <p:nvSpPr>
          <p:cNvPr id="3" name="Pfeil nach oben 2"/>
          <p:cNvSpPr/>
          <p:nvPr/>
        </p:nvSpPr>
        <p:spPr>
          <a:xfrm>
            <a:off x="3546882" y="4080158"/>
            <a:ext cx="222491" cy="17001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Pfeil nach oben 12"/>
          <p:cNvSpPr/>
          <p:nvPr/>
        </p:nvSpPr>
        <p:spPr>
          <a:xfrm>
            <a:off x="4197636" y="4080158"/>
            <a:ext cx="222491" cy="17001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Pfeil nach oben 13"/>
          <p:cNvSpPr/>
          <p:nvPr/>
        </p:nvSpPr>
        <p:spPr>
          <a:xfrm>
            <a:off x="5113765" y="4080157"/>
            <a:ext cx="222491" cy="17001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Pfeil nach oben 14"/>
          <p:cNvSpPr/>
          <p:nvPr/>
        </p:nvSpPr>
        <p:spPr>
          <a:xfrm>
            <a:off x="5750999" y="4080156"/>
            <a:ext cx="222491" cy="17001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Pfeil nach oben 15"/>
          <p:cNvSpPr/>
          <p:nvPr/>
        </p:nvSpPr>
        <p:spPr>
          <a:xfrm>
            <a:off x="6176598" y="4080155"/>
            <a:ext cx="222491" cy="17001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Pfeil nach oben 21"/>
          <p:cNvSpPr/>
          <p:nvPr/>
        </p:nvSpPr>
        <p:spPr>
          <a:xfrm>
            <a:off x="6789319" y="4080154"/>
            <a:ext cx="222491" cy="17001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Pfeil nach oben 22"/>
          <p:cNvSpPr/>
          <p:nvPr/>
        </p:nvSpPr>
        <p:spPr>
          <a:xfrm>
            <a:off x="7479239" y="4080153"/>
            <a:ext cx="222491" cy="17001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7" name="Grafik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1" name="Textfeld 2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27</a:t>
            </a:r>
            <a:endParaRPr lang="de-DE" sz="1200" dirty="0"/>
          </a:p>
        </p:txBody>
      </p:sp>
      <p:sp>
        <p:nvSpPr>
          <p:cNvPr id="20" name="Rechteck 19">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25" name="Textfeld 24"/>
          <p:cNvSpPr txBox="1"/>
          <p:nvPr/>
        </p:nvSpPr>
        <p:spPr>
          <a:xfrm>
            <a:off x="252000" y="540000"/>
            <a:ext cx="3378379" cy="338554"/>
          </a:xfrm>
          <a:prstGeom prst="rect">
            <a:avLst/>
          </a:prstGeom>
          <a:noFill/>
          <a:ln w="19050">
            <a:noFill/>
          </a:ln>
        </p:spPr>
        <p:txBody>
          <a:bodyPr wrap="square" rtlCol="0">
            <a:spAutoFit/>
          </a:bodyPr>
          <a:lstStyle/>
          <a:p>
            <a:r>
              <a:rPr lang="de-DE" sz="1600" b="1" dirty="0" smtClean="0"/>
              <a:t>Transaktion SMSY</a:t>
            </a:r>
            <a:endParaRPr lang="de-DE" sz="1600" b="1" dirty="0"/>
          </a:p>
        </p:txBody>
      </p:sp>
      <p:sp>
        <p:nvSpPr>
          <p:cNvPr id="5" name="Pfeil nach rechts 4"/>
          <p:cNvSpPr/>
          <p:nvPr/>
        </p:nvSpPr>
        <p:spPr>
          <a:xfrm>
            <a:off x="55749" y="1788750"/>
            <a:ext cx="203629" cy="21603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26686704"/>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7777080" cy="496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09264" y="6158851"/>
            <a:ext cx="5544771" cy="276999"/>
          </a:xfrm>
          <a:prstGeom prst="rect">
            <a:avLst/>
          </a:prstGeom>
          <a:solidFill>
            <a:srgbClr val="E4DCBA"/>
          </a:solidFill>
          <a:ln w="19050">
            <a:noFill/>
          </a:ln>
        </p:spPr>
        <p:txBody>
          <a:bodyPr wrap="square" rtlCol="0">
            <a:spAutoFit/>
          </a:bodyPr>
          <a:lstStyle/>
          <a:p>
            <a:r>
              <a:rPr lang="de-DE" sz="1200" dirty="0" smtClean="0"/>
              <a:t>Alle relevanten Planaufträge markieren -&gt; anschließend umsetzen</a:t>
            </a:r>
            <a:endParaRPr lang="de-DE" sz="1200" dirty="0"/>
          </a:p>
        </p:txBody>
      </p:sp>
      <p:cxnSp>
        <p:nvCxnSpPr>
          <p:cNvPr id="4" name="Gerade Verbindung 3"/>
          <p:cNvCxnSpPr>
            <a:stCxn id="2" idx="1"/>
          </p:cNvCxnSpPr>
          <p:nvPr/>
        </p:nvCxnSpPr>
        <p:spPr>
          <a:xfrm flipH="1">
            <a:off x="696462" y="6297351"/>
            <a:ext cx="1812802" cy="153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mit Pfeil 5"/>
          <p:cNvCxnSpPr/>
          <p:nvPr/>
        </p:nvCxnSpPr>
        <p:spPr>
          <a:xfrm flipV="1">
            <a:off x="696460" y="6084930"/>
            <a:ext cx="0" cy="2278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V="1">
            <a:off x="1331551" y="6084930"/>
            <a:ext cx="0" cy="2278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270</a:t>
            </a:r>
            <a:endParaRPr lang="de-DE" sz="1200" dirty="0"/>
          </a:p>
        </p:txBody>
      </p:sp>
      <p:sp>
        <p:nvSpPr>
          <p:cNvPr id="15" name="Rechteck 1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6" name="Textfeld 15"/>
          <p:cNvSpPr txBox="1"/>
          <p:nvPr/>
        </p:nvSpPr>
        <p:spPr>
          <a:xfrm>
            <a:off x="251400" y="540000"/>
            <a:ext cx="7921100" cy="338554"/>
          </a:xfrm>
          <a:prstGeom prst="rect">
            <a:avLst/>
          </a:prstGeom>
          <a:noFill/>
        </p:spPr>
        <p:txBody>
          <a:bodyPr wrap="square" rtlCol="0">
            <a:spAutoFit/>
          </a:bodyPr>
          <a:lstStyle/>
          <a:p>
            <a:r>
              <a:rPr lang="de-DE" sz="1600" b="1" dirty="0" smtClean="0"/>
              <a:t>Bedarfsplanung - Planauftrag umsetzen CO41</a:t>
            </a:r>
          </a:p>
        </p:txBody>
      </p:sp>
      <p:sp>
        <p:nvSpPr>
          <p:cNvPr id="17" name="Textfeld 16"/>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150788059"/>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0" y="540000"/>
            <a:ext cx="8613408" cy="338554"/>
          </a:xfrm>
          <a:prstGeom prst="rect">
            <a:avLst/>
          </a:prstGeom>
          <a:noFill/>
        </p:spPr>
        <p:txBody>
          <a:bodyPr wrap="square" rtlCol="0">
            <a:spAutoFit/>
          </a:bodyPr>
          <a:lstStyle/>
          <a:p>
            <a:r>
              <a:rPr lang="de-DE" sz="1600" b="1" dirty="0" smtClean="0"/>
              <a:t>Einkauf - Banf - Lieferanten zuordnen ME57</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2604221" cy="211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157" y="1170000"/>
            <a:ext cx="4680651" cy="405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Gerade Verbindung 5"/>
          <p:cNvCxnSpPr/>
          <p:nvPr/>
        </p:nvCxnSpPr>
        <p:spPr>
          <a:xfrm>
            <a:off x="2855622" y="3212970"/>
            <a:ext cx="6362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H="1" flipV="1">
            <a:off x="3491852" y="1268700"/>
            <a:ext cx="1" cy="19442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3491852" y="1268700"/>
            <a:ext cx="69230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271</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7" name="Textfeld 16"/>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1234496274"/>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4385865" cy="395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2660" y="1619978"/>
            <a:ext cx="4162632" cy="379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076070" y="1170000"/>
            <a:ext cx="3672511" cy="276999"/>
          </a:xfrm>
          <a:prstGeom prst="rect">
            <a:avLst/>
          </a:prstGeom>
          <a:solidFill>
            <a:srgbClr val="E4DCBA"/>
          </a:solidFill>
          <a:ln w="19050">
            <a:noFill/>
          </a:ln>
        </p:spPr>
        <p:txBody>
          <a:bodyPr wrap="square" rtlCol="0">
            <a:spAutoFit/>
          </a:bodyPr>
          <a:lstStyle/>
          <a:p>
            <a:r>
              <a:rPr lang="de-DE" sz="1200" dirty="0" smtClean="0"/>
              <a:t>Material markieren -&gt; automatisch zuordnen anklicken</a:t>
            </a:r>
            <a:endParaRPr lang="de-DE" sz="1200" dirty="0"/>
          </a:p>
        </p:txBody>
      </p:sp>
      <p:sp>
        <p:nvSpPr>
          <p:cNvPr id="3" name="Rechteck 2"/>
          <p:cNvSpPr/>
          <p:nvPr/>
        </p:nvSpPr>
        <p:spPr>
          <a:xfrm>
            <a:off x="630075" y="1401678"/>
            <a:ext cx="995140" cy="2270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4"/>
          <p:cNvCxnSpPr/>
          <p:nvPr/>
        </p:nvCxnSpPr>
        <p:spPr>
          <a:xfrm flipV="1">
            <a:off x="6732300" y="947538"/>
            <a:ext cx="0" cy="177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flipH="1">
            <a:off x="1127646" y="947537"/>
            <a:ext cx="56046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1127645" y="947537"/>
            <a:ext cx="0" cy="4541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20"/>
          <p:cNvCxnSpPr>
            <a:stCxn id="3" idx="2"/>
          </p:cNvCxnSpPr>
          <p:nvPr/>
        </p:nvCxnSpPr>
        <p:spPr>
          <a:xfrm>
            <a:off x="1127646" y="1628748"/>
            <a:ext cx="32283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4355971" y="1628748"/>
            <a:ext cx="0" cy="20882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4355971" y="3717040"/>
            <a:ext cx="43206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6001" y="5508001"/>
            <a:ext cx="1908435" cy="94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Grafik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272</a:t>
            </a:r>
            <a:endParaRPr lang="de-DE" sz="1200" dirty="0"/>
          </a:p>
        </p:txBody>
      </p: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2" name="Textfeld 21"/>
          <p:cNvSpPr txBox="1"/>
          <p:nvPr/>
        </p:nvSpPr>
        <p:spPr>
          <a:xfrm>
            <a:off x="251400" y="540000"/>
            <a:ext cx="8613408" cy="338554"/>
          </a:xfrm>
          <a:prstGeom prst="rect">
            <a:avLst/>
          </a:prstGeom>
          <a:noFill/>
        </p:spPr>
        <p:txBody>
          <a:bodyPr wrap="square" rtlCol="0">
            <a:spAutoFit/>
          </a:bodyPr>
          <a:lstStyle/>
          <a:p>
            <a:r>
              <a:rPr lang="de-DE" sz="1600" b="1" dirty="0" smtClean="0"/>
              <a:t>Einkauf - Banf - Lieferanten zuordnen ME57</a:t>
            </a:r>
          </a:p>
        </p:txBody>
      </p:sp>
      <p:sp>
        <p:nvSpPr>
          <p:cNvPr id="23" name="Textfeld 22"/>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921254410"/>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0" y="540000"/>
            <a:ext cx="8353160" cy="338554"/>
          </a:xfrm>
          <a:prstGeom prst="rect">
            <a:avLst/>
          </a:prstGeom>
          <a:noFill/>
        </p:spPr>
        <p:txBody>
          <a:bodyPr wrap="square" rtlCol="0">
            <a:spAutoFit/>
          </a:bodyPr>
          <a:lstStyle/>
          <a:p>
            <a:r>
              <a:rPr lang="de-DE" sz="1600" b="1" dirty="0" smtClean="0"/>
              <a:t>Einkauf - Banf - Bestellung anlegen ME58</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2448340" cy="213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10" y="1170000"/>
            <a:ext cx="4248591" cy="222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0" y="3501011"/>
            <a:ext cx="4777957" cy="293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322" y="4457361"/>
            <a:ext cx="1862527" cy="167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4067931" y="4653170"/>
            <a:ext cx="270037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5160967" y="4373627"/>
            <a:ext cx="1746243" cy="307777"/>
          </a:xfrm>
          <a:prstGeom prst="rect">
            <a:avLst/>
          </a:prstGeom>
          <a:noFill/>
        </p:spPr>
        <p:txBody>
          <a:bodyPr wrap="square" rtlCol="0">
            <a:spAutoFit/>
          </a:bodyPr>
          <a:lstStyle/>
          <a:p>
            <a:r>
              <a:rPr lang="de-DE" sz="1000" dirty="0" smtClean="0"/>
              <a:t>Doppelklick</a:t>
            </a:r>
            <a:r>
              <a:rPr lang="de-DE" dirty="0" smtClean="0"/>
              <a:t> </a:t>
            </a:r>
            <a:r>
              <a:rPr lang="de-DE" sz="1000" dirty="0" smtClean="0"/>
              <a:t>auf die Zeile</a:t>
            </a:r>
            <a:endParaRPr lang="de-DE" sz="1000" dirty="0"/>
          </a:p>
        </p:txBody>
      </p:sp>
      <p:cxnSp>
        <p:nvCxnSpPr>
          <p:cNvPr id="6" name="Gerade Verbindung 5"/>
          <p:cNvCxnSpPr/>
          <p:nvPr/>
        </p:nvCxnSpPr>
        <p:spPr>
          <a:xfrm>
            <a:off x="2699741" y="3196558"/>
            <a:ext cx="5040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flipV="1">
            <a:off x="3203811" y="1324299"/>
            <a:ext cx="0" cy="18722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3203811" y="1324298"/>
            <a:ext cx="136818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6034087" y="3351140"/>
            <a:ext cx="0" cy="5099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5029357" y="3861060"/>
            <a:ext cx="100473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273</a:t>
            </a:r>
            <a:endParaRPr lang="de-DE" sz="1200" dirty="0"/>
          </a:p>
        </p:txBody>
      </p:sp>
      <p:sp>
        <p:nvSpPr>
          <p:cNvPr id="23" name="Rechteck 2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664721071"/>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8658835" cy="475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79236" y="4093684"/>
            <a:ext cx="1960454" cy="1754326"/>
          </a:xfrm>
          <a:prstGeom prst="rect">
            <a:avLst/>
          </a:prstGeom>
          <a:solidFill>
            <a:srgbClr val="E4DCBA"/>
          </a:solidFill>
          <a:ln w="19050">
            <a:noFill/>
          </a:ln>
        </p:spPr>
        <p:txBody>
          <a:bodyPr wrap="square" rtlCol="0">
            <a:spAutoFit/>
          </a:bodyPr>
          <a:lstStyle/>
          <a:p>
            <a:r>
              <a:rPr lang="de-DE" sz="1200" dirty="0" smtClean="0"/>
              <a:t>Banf markieren und übernehmen anklicken. Es kommt eine Warnmeldung wegen den Lieferdatum -&gt; diese kann ignoriert werden, da Termin nach Absprache mit Lieferanten eingehalten werden kann. Planlieferzeit verkürzt.</a:t>
            </a:r>
            <a:endParaRPr lang="de-DE" sz="1200" dirty="0"/>
          </a:p>
        </p:txBody>
      </p:sp>
      <p:cxnSp>
        <p:nvCxnSpPr>
          <p:cNvPr id="4" name="Gerade Verbindung mit Pfeil 3"/>
          <p:cNvCxnSpPr/>
          <p:nvPr/>
        </p:nvCxnSpPr>
        <p:spPr>
          <a:xfrm>
            <a:off x="1409040" y="3717040"/>
            <a:ext cx="0" cy="4320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Ellipse 5"/>
          <p:cNvSpPr/>
          <p:nvPr/>
        </p:nvSpPr>
        <p:spPr>
          <a:xfrm>
            <a:off x="552440" y="2492871"/>
            <a:ext cx="288040" cy="288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 Verbindung mit Pfeil 13"/>
          <p:cNvCxnSpPr/>
          <p:nvPr/>
        </p:nvCxnSpPr>
        <p:spPr>
          <a:xfrm flipV="1">
            <a:off x="696460" y="2780910"/>
            <a:ext cx="0" cy="13681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242581" y="6021360"/>
            <a:ext cx="8658835" cy="276999"/>
          </a:xfrm>
          <a:prstGeom prst="rect">
            <a:avLst/>
          </a:prstGeom>
          <a:solidFill>
            <a:srgbClr val="E4DCBA"/>
          </a:solidFill>
          <a:ln w="19050">
            <a:noFill/>
          </a:ln>
        </p:spPr>
        <p:txBody>
          <a:bodyPr wrap="square" rtlCol="0">
            <a:spAutoFit/>
          </a:bodyPr>
          <a:lstStyle/>
          <a:p>
            <a:pPr algn="ctr"/>
            <a:r>
              <a:rPr lang="de-DE" sz="1200" dirty="0" smtClean="0"/>
              <a:t>Analog bei den 3 anderen Lieferanten bestellen -&gt; Beachte bei Lieferwerk 1200 auf Umlagerung umstellen</a:t>
            </a:r>
            <a:endParaRPr lang="de-DE" sz="1200" dirty="0"/>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274</a:t>
            </a:r>
            <a:endParaRPr lang="de-DE" sz="1200" dirty="0"/>
          </a:p>
        </p:txBody>
      </p: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7" name="Textfeld 16"/>
          <p:cNvSpPr txBox="1"/>
          <p:nvPr/>
        </p:nvSpPr>
        <p:spPr>
          <a:xfrm>
            <a:off x="251400" y="540000"/>
            <a:ext cx="8353160" cy="338554"/>
          </a:xfrm>
          <a:prstGeom prst="rect">
            <a:avLst/>
          </a:prstGeom>
          <a:noFill/>
        </p:spPr>
        <p:txBody>
          <a:bodyPr wrap="square" rtlCol="0">
            <a:spAutoFit/>
          </a:bodyPr>
          <a:lstStyle/>
          <a:p>
            <a:r>
              <a:rPr lang="de-DE" sz="1600" b="1" dirty="0" smtClean="0"/>
              <a:t>Einkauf - Banf - Bestellung anlegen ME58</a:t>
            </a: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804362729"/>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70" y="1988800"/>
            <a:ext cx="5686425"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2000" y="1170000"/>
            <a:ext cx="3456483" cy="276999"/>
          </a:xfrm>
          <a:prstGeom prst="rect">
            <a:avLst/>
          </a:prstGeom>
          <a:solidFill>
            <a:srgbClr val="E4DCBA"/>
          </a:solidFill>
          <a:ln w="19050">
            <a:noFill/>
          </a:ln>
        </p:spPr>
        <p:txBody>
          <a:bodyPr wrap="square" rtlCol="0">
            <a:spAutoFit/>
          </a:bodyPr>
          <a:lstStyle/>
          <a:p>
            <a:pPr algn="ctr"/>
            <a:r>
              <a:rPr lang="de-DE" sz="1200" dirty="0" smtClean="0"/>
              <a:t>Alle Banfen wurden zu Bestellungen</a:t>
            </a:r>
            <a:endParaRPr lang="de-DE" sz="1200" dirty="0"/>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275</a:t>
            </a:r>
            <a:endParaRPr lang="de-DE" sz="1200" dirty="0"/>
          </a:p>
        </p:txBody>
      </p:sp>
      <p:sp>
        <p:nvSpPr>
          <p:cNvPr id="11" name="Rechteck 1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2" name="Textfeld 11"/>
          <p:cNvSpPr txBox="1"/>
          <p:nvPr/>
        </p:nvSpPr>
        <p:spPr>
          <a:xfrm>
            <a:off x="251400" y="540000"/>
            <a:ext cx="8353160" cy="338554"/>
          </a:xfrm>
          <a:prstGeom prst="rect">
            <a:avLst/>
          </a:prstGeom>
          <a:noFill/>
        </p:spPr>
        <p:txBody>
          <a:bodyPr wrap="square" rtlCol="0">
            <a:spAutoFit/>
          </a:bodyPr>
          <a:lstStyle/>
          <a:p>
            <a:r>
              <a:rPr lang="de-DE" sz="1600" b="1" dirty="0" smtClean="0"/>
              <a:t>Einkauf - Banf - Bestellung anlegen ME58</a:t>
            </a:r>
          </a:p>
        </p:txBody>
      </p:sp>
      <p:sp>
        <p:nvSpPr>
          <p:cNvPr id="13" name="Textfeld 12"/>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789446940"/>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91" y="1988800"/>
            <a:ext cx="8734220" cy="404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252000" y="540000"/>
            <a:ext cx="7249009" cy="338554"/>
          </a:xfrm>
          <a:prstGeom prst="rect">
            <a:avLst/>
          </a:prstGeom>
          <a:noFill/>
        </p:spPr>
        <p:txBody>
          <a:bodyPr wrap="square" rtlCol="0">
            <a:spAutoFit/>
          </a:bodyPr>
          <a:lstStyle/>
          <a:p>
            <a:r>
              <a:rPr lang="de-DE" sz="1600" b="1" dirty="0" smtClean="0"/>
              <a:t>Bedarfs-/Bestandsliste - Transaktion MD04</a:t>
            </a:r>
          </a:p>
        </p:txBody>
      </p:sp>
      <p:sp>
        <p:nvSpPr>
          <p:cNvPr id="2" name="Textfeld 1"/>
          <p:cNvSpPr txBox="1"/>
          <p:nvPr/>
        </p:nvSpPr>
        <p:spPr>
          <a:xfrm>
            <a:off x="251400" y="1170000"/>
            <a:ext cx="8687710" cy="276999"/>
          </a:xfrm>
          <a:prstGeom prst="rect">
            <a:avLst/>
          </a:prstGeom>
          <a:solidFill>
            <a:srgbClr val="E4DCBA"/>
          </a:solidFill>
          <a:ln w="19050">
            <a:noFill/>
          </a:ln>
        </p:spPr>
        <p:txBody>
          <a:bodyPr wrap="square" rtlCol="0">
            <a:spAutoFit/>
          </a:bodyPr>
          <a:lstStyle/>
          <a:p>
            <a:pPr algn="ctr"/>
            <a:r>
              <a:rPr lang="de-DE" sz="1200" b="1" dirty="0" smtClean="0">
                <a:hlinkClick r:id="rId4" action="ppaction://hlinksldjump"/>
              </a:rPr>
              <a:t>Aus den Sekundärbedarfen sind Reservierungen geworden -&gt; s. Vergleich mit Seite 252</a:t>
            </a:r>
            <a:endParaRPr lang="de-DE" sz="1200" b="1" dirty="0"/>
          </a:p>
        </p:txBody>
      </p:sp>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7" name="Textfeld 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276</a:t>
            </a:r>
            <a:endParaRPr lang="de-DE" sz="1200" dirty="0"/>
          </a:p>
        </p:txBody>
      </p:sp>
      <p:sp>
        <p:nvSpPr>
          <p:cNvPr id="10" name="Rechteck 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1" name="Textfeld 10"/>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481879845"/>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0" y="540000"/>
            <a:ext cx="7417030" cy="338554"/>
          </a:xfrm>
          <a:prstGeom prst="rect">
            <a:avLst/>
          </a:prstGeom>
          <a:noFill/>
        </p:spPr>
        <p:txBody>
          <a:bodyPr wrap="square" rtlCol="0">
            <a:spAutoFit/>
          </a:bodyPr>
          <a:lstStyle/>
          <a:p>
            <a:r>
              <a:rPr lang="de-DE" sz="1600" b="1" dirty="0" smtClean="0"/>
              <a:t>Warenbewegung/ Massenbearbeitung Transaktion MIGO/COHV</a:t>
            </a:r>
          </a:p>
        </p:txBody>
      </p:sp>
      <p:sp>
        <p:nvSpPr>
          <p:cNvPr id="2" name="Textfeld 1"/>
          <p:cNvSpPr txBox="1"/>
          <p:nvPr/>
        </p:nvSpPr>
        <p:spPr>
          <a:xfrm>
            <a:off x="252000" y="1170000"/>
            <a:ext cx="8520185" cy="461665"/>
          </a:xfrm>
          <a:prstGeom prst="rect">
            <a:avLst/>
          </a:prstGeom>
          <a:solidFill>
            <a:srgbClr val="E4DCBA"/>
          </a:solidFill>
          <a:ln w="19050">
            <a:noFill/>
          </a:ln>
        </p:spPr>
        <p:txBody>
          <a:bodyPr wrap="square" rtlCol="0">
            <a:spAutoFit/>
          </a:bodyPr>
          <a:lstStyle/>
          <a:p>
            <a:r>
              <a:rPr lang="de-DE" sz="1200" dirty="0" smtClean="0"/>
              <a:t>Es müssen noch die Wareneingänge zu den Bestellungen und die Endrückmeldungen der Fertigungsaufträge zu den untergeordneten Baugruppen erfolgen</a:t>
            </a:r>
            <a:endParaRPr lang="de-DE" sz="1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988801"/>
            <a:ext cx="2138408" cy="76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836" y="2018520"/>
            <a:ext cx="6061765" cy="1634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251400" y="2835732"/>
            <a:ext cx="2138408" cy="830997"/>
          </a:xfrm>
          <a:prstGeom prst="rect">
            <a:avLst/>
          </a:prstGeom>
          <a:solidFill>
            <a:srgbClr val="E4DCBA"/>
          </a:solidFill>
          <a:ln w="19050">
            <a:noFill/>
          </a:ln>
        </p:spPr>
        <p:txBody>
          <a:bodyPr wrap="square" rtlCol="0">
            <a:spAutoFit/>
          </a:bodyPr>
          <a:lstStyle/>
          <a:p>
            <a:r>
              <a:rPr lang="de-DE" sz="1200" dirty="0" smtClean="0"/>
              <a:t>Da ich die Wareneingänge bereits gebucht habe, enthält der Beleg kein wählbare Position</a:t>
            </a:r>
            <a:endParaRPr lang="de-DE" sz="1200"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9" y="4149101"/>
            <a:ext cx="2134219" cy="154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0835" y="3911001"/>
            <a:ext cx="3234360" cy="253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Gewinkelte Verbindung 16"/>
          <p:cNvCxnSpPr/>
          <p:nvPr/>
        </p:nvCxnSpPr>
        <p:spPr>
          <a:xfrm flipV="1">
            <a:off x="2389809" y="2204830"/>
            <a:ext cx="441027" cy="432060"/>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2279552" y="5596950"/>
            <a:ext cx="2205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V="1">
            <a:off x="2500064" y="4149100"/>
            <a:ext cx="0" cy="14478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a:off x="2500064" y="4149100"/>
            <a:ext cx="33077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277</a:t>
            </a:r>
            <a:endParaRPr lang="de-DE" sz="1200" dirty="0"/>
          </a:p>
        </p:txBody>
      </p:sp>
      <p:sp>
        <p:nvSpPr>
          <p:cNvPr id="19" name="Rechteck 1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0" name="Textfeld 19"/>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556581719"/>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1402" y="540000"/>
            <a:ext cx="8065118" cy="338554"/>
          </a:xfrm>
          <a:prstGeom prst="rect">
            <a:avLst/>
          </a:prstGeom>
          <a:noFill/>
        </p:spPr>
        <p:txBody>
          <a:bodyPr wrap="square" rtlCol="0">
            <a:spAutoFit/>
          </a:bodyPr>
          <a:lstStyle/>
          <a:p>
            <a:r>
              <a:rPr lang="de-DE" sz="1600" b="1" dirty="0" smtClean="0"/>
              <a:t>Steuerung - Massenbearbeitung - Transaktion COHV</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8065120" cy="465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967" y="3068952"/>
            <a:ext cx="2031324" cy="96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2" y="5839795"/>
            <a:ext cx="7200999" cy="57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2058100" y="1628750"/>
            <a:ext cx="792111" cy="3197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278</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4" name="Textfeld 13"/>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126666394"/>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252000" y="540000"/>
            <a:ext cx="8289901" cy="338554"/>
          </a:xfrm>
          <a:prstGeom prst="rect">
            <a:avLst/>
          </a:prstGeom>
          <a:noFill/>
        </p:spPr>
        <p:txBody>
          <a:bodyPr wrap="square" rtlCol="0">
            <a:spAutoFit/>
          </a:bodyPr>
          <a:lstStyle/>
          <a:p>
            <a:r>
              <a:rPr lang="de-DE" sz="1600" b="1" dirty="0" smtClean="0"/>
              <a:t>Bedarfs-/ Bestandsliste erweitern - Transaktion MD04</a:t>
            </a:r>
          </a:p>
        </p:txBody>
      </p:sp>
      <p:sp>
        <p:nvSpPr>
          <p:cNvPr id="2" name="Textfeld 1"/>
          <p:cNvSpPr txBox="1"/>
          <p:nvPr/>
        </p:nvSpPr>
        <p:spPr>
          <a:xfrm>
            <a:off x="242013" y="1170000"/>
            <a:ext cx="8650588" cy="461665"/>
          </a:xfrm>
          <a:prstGeom prst="rect">
            <a:avLst/>
          </a:prstGeom>
          <a:solidFill>
            <a:srgbClr val="E4DCBA"/>
          </a:solidFill>
          <a:ln w="19050">
            <a:noFill/>
          </a:ln>
        </p:spPr>
        <p:txBody>
          <a:bodyPr wrap="square" rtlCol="0">
            <a:spAutoFit/>
          </a:bodyPr>
          <a:lstStyle/>
          <a:p>
            <a:r>
              <a:rPr lang="de-DE" sz="1200" dirty="0" smtClean="0"/>
              <a:t>Wer schneller arbeiten will und mehrere Funktionen aus der MD04 heraus zu nutzen will, kann sich ein Navigationsprofil auswählen (Pflege im Customizing) und Favoriten pflegen -&gt; somit stehen 10 weiter Funktionen in der MD04 zur Verfügung</a:t>
            </a:r>
            <a:endParaRPr lang="de-DE"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92" y="1986296"/>
            <a:ext cx="5651785" cy="253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717" y="2276841"/>
            <a:ext cx="2671883" cy="224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914" y="4624180"/>
            <a:ext cx="1756505" cy="186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762" y="5373271"/>
            <a:ext cx="2811247" cy="92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46" y="4611047"/>
            <a:ext cx="1922101" cy="186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Grafik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279</a:t>
            </a:r>
            <a:endParaRPr lang="de-DE" sz="1200" dirty="0"/>
          </a:p>
        </p:txBody>
      </p:sp>
      <p:sp>
        <p:nvSpPr>
          <p:cNvPr id="15" name="Rechteck 1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cxnSp>
        <p:nvCxnSpPr>
          <p:cNvPr id="4" name="Gerade Verbindung mit Pfeil 3"/>
          <p:cNvCxnSpPr/>
          <p:nvPr/>
        </p:nvCxnSpPr>
        <p:spPr>
          <a:xfrm>
            <a:off x="2843762" y="1586345"/>
            <a:ext cx="0" cy="3999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8611402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50" y="2492870"/>
            <a:ext cx="2640808" cy="136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2592359" cy="88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feil nach unten 2"/>
          <p:cNvSpPr/>
          <p:nvPr/>
        </p:nvSpPr>
        <p:spPr>
          <a:xfrm>
            <a:off x="236102" y="2106566"/>
            <a:ext cx="143703" cy="58949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357587" y="2155786"/>
            <a:ext cx="1190592" cy="276999"/>
          </a:xfrm>
          <a:prstGeom prst="rect">
            <a:avLst/>
          </a:prstGeom>
          <a:solidFill>
            <a:srgbClr val="E4DCBA"/>
          </a:solidFill>
        </p:spPr>
        <p:txBody>
          <a:bodyPr wrap="square" rtlCol="0">
            <a:spAutoFit/>
          </a:bodyPr>
          <a:lstStyle/>
          <a:p>
            <a:r>
              <a:rPr lang="de-DE" sz="1200" dirty="0" smtClean="0"/>
              <a:t>neu anlegen</a:t>
            </a:r>
            <a:endParaRPr lang="de-DE" sz="1200"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817" y="1170000"/>
            <a:ext cx="6026761" cy="456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aus den Solution Manager 7.1 (SPRO_ADMIN)</a:t>
            </a:r>
            <a:r>
              <a:rPr lang="de-DE" sz="1600" b="1" dirty="0" smtClean="0"/>
              <a:t>    </a:t>
            </a:r>
            <a:endParaRPr lang="de-DE" b="1" dirty="0"/>
          </a:p>
        </p:txBody>
      </p:sp>
      <p:sp>
        <p:nvSpPr>
          <p:cNvPr id="9" name="Abgerundetes Rechteck 8"/>
          <p:cNvSpPr/>
          <p:nvPr/>
        </p:nvSpPr>
        <p:spPr>
          <a:xfrm>
            <a:off x="3203810" y="2941469"/>
            <a:ext cx="1080150" cy="23547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28</a:t>
            </a:r>
            <a:endParaRPr lang="de-DE" sz="1200"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Rechteck 14">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5600" y="4554000"/>
            <a:ext cx="3211347" cy="1058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feld 15"/>
          <p:cNvSpPr txBox="1"/>
          <p:nvPr/>
        </p:nvSpPr>
        <p:spPr>
          <a:xfrm>
            <a:off x="252000" y="540000"/>
            <a:ext cx="9144000" cy="338554"/>
          </a:xfrm>
          <a:prstGeom prst="rect">
            <a:avLst/>
          </a:prstGeom>
          <a:noFill/>
        </p:spPr>
        <p:txBody>
          <a:bodyPr wrap="square" rtlCol="0">
            <a:spAutoFit/>
          </a:bodyPr>
          <a:lstStyle/>
          <a:p>
            <a:r>
              <a:rPr lang="de-DE" sz="1600" b="1" dirty="0" smtClean="0"/>
              <a:t>Sicht allgemeine Daten - Mussfelder eintragen</a:t>
            </a:r>
            <a:endParaRPr lang="de-DE" sz="1600" b="1" dirty="0"/>
          </a:p>
        </p:txBody>
      </p:sp>
    </p:spTree>
    <p:extLst>
      <p:ext uri="{BB962C8B-B14F-4D97-AF65-F5344CB8AC3E}">
        <p14:creationId xmlns:p14="http://schemas.microsoft.com/office/powerpoint/2010/main" val="376851376"/>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139160" cy="338554"/>
          </a:xfrm>
          <a:prstGeom prst="rect">
            <a:avLst/>
          </a:prstGeom>
          <a:noFill/>
        </p:spPr>
        <p:txBody>
          <a:bodyPr wrap="square" rtlCol="0">
            <a:spAutoFit/>
          </a:bodyPr>
          <a:lstStyle/>
          <a:p>
            <a:r>
              <a:rPr lang="de-DE" sz="1600" b="1" dirty="0" smtClean="0"/>
              <a:t>Fertigungsauftrag - Transaktion CO01 bzw. CO02</a:t>
            </a:r>
          </a:p>
        </p:txBody>
      </p:sp>
      <p:sp>
        <p:nvSpPr>
          <p:cNvPr id="8" name="Textfeld 7"/>
          <p:cNvSpPr txBox="1"/>
          <p:nvPr/>
        </p:nvSpPr>
        <p:spPr>
          <a:xfrm>
            <a:off x="252000" y="1170000"/>
            <a:ext cx="8520185" cy="276999"/>
          </a:xfrm>
          <a:prstGeom prst="rect">
            <a:avLst/>
          </a:prstGeom>
          <a:solidFill>
            <a:srgbClr val="E4DCBA"/>
          </a:solidFill>
          <a:ln w="19050">
            <a:noFill/>
          </a:ln>
        </p:spPr>
        <p:txBody>
          <a:bodyPr wrap="square" rtlCol="0">
            <a:spAutoFit/>
          </a:bodyPr>
          <a:lstStyle/>
          <a:p>
            <a:r>
              <a:rPr lang="de-DE" sz="1200" dirty="0" smtClean="0"/>
              <a:t>Nun sind alle Voraussetzungen erfüllt, um den Fertigungsauftrag zu bearbeiten</a:t>
            </a:r>
            <a:endParaRPr lang="de-DE" sz="1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66" y="1628750"/>
            <a:ext cx="7741012" cy="208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6876320" y="4149101"/>
            <a:ext cx="2016280" cy="646331"/>
          </a:xfrm>
          <a:prstGeom prst="rect">
            <a:avLst/>
          </a:prstGeom>
          <a:solidFill>
            <a:srgbClr val="E4DCBA"/>
          </a:solidFill>
          <a:ln w="19050">
            <a:noFill/>
          </a:ln>
        </p:spPr>
        <p:txBody>
          <a:bodyPr wrap="square" rtlCol="0">
            <a:spAutoFit/>
          </a:bodyPr>
          <a:lstStyle/>
          <a:p>
            <a:r>
              <a:rPr lang="de-DE" sz="1200" dirty="0" smtClean="0"/>
              <a:t>Hier erscheinen die vorher festgelegten Favoriten und das Navigationsprofil</a:t>
            </a:r>
            <a:endParaRPr lang="de-DE" sz="1200" dirty="0"/>
          </a:p>
        </p:txBody>
      </p:sp>
      <p:cxnSp>
        <p:nvCxnSpPr>
          <p:cNvPr id="4" name="Gerade Verbindung 3"/>
          <p:cNvCxnSpPr/>
          <p:nvPr/>
        </p:nvCxnSpPr>
        <p:spPr>
          <a:xfrm flipV="1">
            <a:off x="8775775" y="2060811"/>
            <a:ext cx="0" cy="20882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mit Pfeil 5"/>
          <p:cNvCxnSpPr/>
          <p:nvPr/>
        </p:nvCxnSpPr>
        <p:spPr>
          <a:xfrm flipH="1">
            <a:off x="7979477" y="2060810"/>
            <a:ext cx="79629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9" y="4437141"/>
            <a:ext cx="4680651" cy="115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Gerade Verbindung mit Pfeil 14"/>
          <p:cNvCxnSpPr/>
          <p:nvPr/>
        </p:nvCxnSpPr>
        <p:spPr>
          <a:xfrm>
            <a:off x="1979640" y="3501011"/>
            <a:ext cx="0" cy="9361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2393258" y="5287570"/>
            <a:ext cx="256225" cy="2920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p:cNvSpPr txBox="1"/>
          <p:nvPr/>
        </p:nvSpPr>
        <p:spPr>
          <a:xfrm>
            <a:off x="2147949" y="6113108"/>
            <a:ext cx="895935" cy="276999"/>
          </a:xfrm>
          <a:prstGeom prst="rect">
            <a:avLst/>
          </a:prstGeom>
          <a:solidFill>
            <a:srgbClr val="E4DCBA"/>
          </a:solidFill>
          <a:ln w="19050">
            <a:noFill/>
          </a:ln>
        </p:spPr>
        <p:txBody>
          <a:bodyPr wrap="square" rtlCol="0">
            <a:spAutoFit/>
          </a:bodyPr>
          <a:lstStyle/>
          <a:p>
            <a:r>
              <a:rPr lang="de-DE" sz="1200" dirty="0" smtClean="0"/>
              <a:t>anklicken</a:t>
            </a:r>
            <a:endParaRPr lang="de-DE" sz="1200" dirty="0"/>
          </a:p>
        </p:txBody>
      </p:sp>
      <p:cxnSp>
        <p:nvCxnSpPr>
          <p:cNvPr id="19" name="Gerade Verbindung mit Pfeil 18"/>
          <p:cNvCxnSpPr/>
          <p:nvPr/>
        </p:nvCxnSpPr>
        <p:spPr>
          <a:xfrm flipH="1" flipV="1">
            <a:off x="2521368" y="5593349"/>
            <a:ext cx="3" cy="5197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pic>
        <p:nvPicPr>
          <p:cNvPr id="24" name="Grafik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5" name="Textfeld 2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6" name="Textfeld 2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7" name="Textfeld 2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8" name="Textfeld 2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280</a:t>
            </a:r>
            <a:endParaRPr lang="de-DE" sz="1200" dirty="0"/>
          </a:p>
        </p:txBody>
      </p:sp>
      <p:sp>
        <p:nvSpPr>
          <p:cNvPr id="29" name="Rechteck 2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Tree>
    <p:extLst>
      <p:ext uri="{BB962C8B-B14F-4D97-AF65-F5344CB8AC3E}">
        <p14:creationId xmlns:p14="http://schemas.microsoft.com/office/powerpoint/2010/main" val="3889929733"/>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2" y="540000"/>
            <a:ext cx="7968726" cy="338554"/>
          </a:xfrm>
          <a:prstGeom prst="rect">
            <a:avLst/>
          </a:prstGeom>
          <a:noFill/>
        </p:spPr>
        <p:txBody>
          <a:bodyPr wrap="square" rtlCol="0">
            <a:spAutoFit/>
          </a:bodyPr>
          <a:lstStyle/>
          <a:p>
            <a:r>
              <a:rPr lang="de-DE" sz="1600" b="1" dirty="0" smtClean="0"/>
              <a:t>Fertigungsauftrag - Transaktion CO01 bzw. CO02</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7777080" cy="529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433" y="1196690"/>
            <a:ext cx="1622475" cy="137979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740" y="3759684"/>
            <a:ext cx="1877387" cy="834394"/>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Gerade Verbindung mit Pfeil 18"/>
          <p:cNvCxnSpPr/>
          <p:nvPr/>
        </p:nvCxnSpPr>
        <p:spPr>
          <a:xfrm>
            <a:off x="4139942" y="2132820"/>
            <a:ext cx="314149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winkelte Verbindung 20"/>
          <p:cNvCxnSpPr/>
          <p:nvPr/>
        </p:nvCxnSpPr>
        <p:spPr>
          <a:xfrm>
            <a:off x="2795935" y="2318480"/>
            <a:ext cx="432060" cy="288040"/>
          </a:xfrm>
          <a:prstGeom prst="bentConnector3">
            <a:avLst>
              <a:gd name="adj1" fmla="val 5470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3227995" y="2459746"/>
            <a:ext cx="3384471" cy="276999"/>
          </a:xfrm>
          <a:prstGeom prst="rect">
            <a:avLst/>
          </a:prstGeom>
          <a:solidFill>
            <a:srgbClr val="E4DCBA"/>
          </a:solidFill>
          <a:ln w="19050">
            <a:noFill/>
          </a:ln>
        </p:spPr>
        <p:txBody>
          <a:bodyPr wrap="square" rtlCol="0">
            <a:spAutoFit/>
          </a:bodyPr>
          <a:lstStyle/>
          <a:p>
            <a:r>
              <a:rPr lang="de-DE" sz="1200" dirty="0"/>
              <a:t>v</a:t>
            </a:r>
            <a:r>
              <a:rPr lang="de-DE" sz="1200" dirty="0" smtClean="0"/>
              <a:t>oreingestellt im Fertigungssteuerungsprofil</a:t>
            </a:r>
            <a:endParaRPr lang="de-DE" sz="1200" dirty="0"/>
          </a:p>
        </p:txBody>
      </p:sp>
      <p:cxnSp>
        <p:nvCxnSpPr>
          <p:cNvPr id="24" name="Gerade Verbindung mit Pfeil 23"/>
          <p:cNvCxnSpPr/>
          <p:nvPr/>
        </p:nvCxnSpPr>
        <p:spPr>
          <a:xfrm>
            <a:off x="6804311" y="2132820"/>
            <a:ext cx="0" cy="16268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6342740" y="5229250"/>
            <a:ext cx="2261821" cy="461665"/>
          </a:xfrm>
          <a:prstGeom prst="rect">
            <a:avLst/>
          </a:prstGeom>
          <a:solidFill>
            <a:srgbClr val="E4DCBA"/>
          </a:solidFill>
          <a:ln w="19050">
            <a:noFill/>
          </a:ln>
        </p:spPr>
        <p:txBody>
          <a:bodyPr wrap="square" rtlCol="0">
            <a:spAutoFit/>
          </a:bodyPr>
          <a:lstStyle/>
          <a:p>
            <a:r>
              <a:rPr lang="de-DE" sz="1200" dirty="0" smtClean="0"/>
              <a:t>Vom Anwender ausgeführte Arbeitsschritte</a:t>
            </a:r>
            <a:endParaRPr lang="de-DE" sz="1200" dirty="0"/>
          </a:p>
        </p:txBody>
      </p:sp>
      <p:cxnSp>
        <p:nvCxnSpPr>
          <p:cNvPr id="28" name="Gerade Verbindung mit Pfeil 27"/>
          <p:cNvCxnSpPr/>
          <p:nvPr/>
        </p:nvCxnSpPr>
        <p:spPr>
          <a:xfrm flipV="1">
            <a:off x="6804311" y="4594078"/>
            <a:ext cx="0" cy="6351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2341390" y="2520000"/>
            <a:ext cx="2160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72" name="Gerade Verbindung 3071"/>
          <p:cNvCxnSpPr/>
          <p:nvPr/>
        </p:nvCxnSpPr>
        <p:spPr>
          <a:xfrm>
            <a:off x="2557420" y="2520000"/>
            <a:ext cx="0" cy="5489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81" name="Gerade Verbindung 3080"/>
          <p:cNvCxnSpPr/>
          <p:nvPr/>
        </p:nvCxnSpPr>
        <p:spPr>
          <a:xfrm>
            <a:off x="2557420" y="3068950"/>
            <a:ext cx="38868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83" name="Gerade Verbindung mit Pfeil 3082"/>
          <p:cNvCxnSpPr/>
          <p:nvPr/>
        </p:nvCxnSpPr>
        <p:spPr>
          <a:xfrm>
            <a:off x="6444260" y="3068950"/>
            <a:ext cx="0" cy="6907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7" name="Textfeld 1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3" name="Textfeld 2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281</a:t>
            </a:r>
            <a:endParaRPr lang="de-DE" sz="1200" dirty="0"/>
          </a:p>
        </p:txBody>
      </p:sp>
      <p:sp>
        <p:nvSpPr>
          <p:cNvPr id="26" name="Rechteck 2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7" name="Textfeld 26"/>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924975481"/>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999330" cy="338554"/>
          </a:xfrm>
          <a:prstGeom prst="rect">
            <a:avLst/>
          </a:prstGeom>
          <a:noFill/>
        </p:spPr>
        <p:txBody>
          <a:bodyPr wrap="square" rtlCol="0">
            <a:spAutoFit/>
          </a:bodyPr>
          <a:lstStyle/>
          <a:p>
            <a:r>
              <a:rPr lang="de-DE" sz="1600" b="1" dirty="0" smtClean="0"/>
              <a:t>Fertigungsauftrag </a:t>
            </a:r>
            <a:r>
              <a:rPr lang="de-DE" sz="1600" b="1" dirty="0"/>
              <a:t>k</a:t>
            </a:r>
            <a:r>
              <a:rPr lang="de-DE" sz="1600" b="1" dirty="0" smtClean="0"/>
              <a:t>ommissionieren - Transaktion CO27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2178875" cy="18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01" y="1170000"/>
            <a:ext cx="3061351" cy="214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6560770" y="1170000"/>
            <a:ext cx="2304320" cy="461665"/>
          </a:xfrm>
          <a:prstGeom prst="rect">
            <a:avLst/>
          </a:prstGeom>
          <a:solidFill>
            <a:srgbClr val="E4DCBA"/>
          </a:solidFill>
          <a:ln w="19050">
            <a:noFill/>
          </a:ln>
        </p:spPr>
        <p:txBody>
          <a:bodyPr wrap="square" rtlCol="0">
            <a:spAutoFit/>
          </a:bodyPr>
          <a:lstStyle/>
          <a:p>
            <a:r>
              <a:rPr lang="de-DE" sz="1200" dirty="0" smtClean="0"/>
              <a:t>Es kann auch mit der Transaktion COHV gearbeitet werden</a:t>
            </a:r>
            <a:endParaRPr lang="de-DE" sz="1200" dirty="0"/>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9" y="3861061"/>
            <a:ext cx="7561051" cy="245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Gerade Verbindung 5"/>
          <p:cNvCxnSpPr/>
          <p:nvPr/>
        </p:nvCxnSpPr>
        <p:spPr>
          <a:xfrm>
            <a:off x="2051649" y="2852920"/>
            <a:ext cx="6480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V="1">
            <a:off x="2699740" y="1268700"/>
            <a:ext cx="0" cy="15842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2699741" y="1268700"/>
            <a:ext cx="43206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372413" y="3356991"/>
            <a:ext cx="8520187" cy="276999"/>
          </a:xfrm>
          <a:prstGeom prst="rect">
            <a:avLst/>
          </a:prstGeom>
          <a:solidFill>
            <a:srgbClr val="E4DCBA"/>
          </a:solidFill>
          <a:ln w="19050">
            <a:noFill/>
          </a:ln>
        </p:spPr>
        <p:txBody>
          <a:bodyPr wrap="square" rtlCol="0">
            <a:spAutoFit/>
          </a:bodyPr>
          <a:lstStyle/>
          <a:p>
            <a:r>
              <a:rPr lang="de-DE" sz="1200" dirty="0" smtClean="0"/>
              <a:t>Alle markieren dann kommissionieren und abschließend auffrischen. Im FE-Auftrag erscheint die neue Statusmeldung WABE</a:t>
            </a:r>
            <a:endParaRPr lang="de-DE" sz="1200" dirty="0"/>
          </a:p>
        </p:txBody>
      </p:sp>
      <p:sp>
        <p:nvSpPr>
          <p:cNvPr id="18" name="Rechteck 17"/>
          <p:cNvSpPr/>
          <p:nvPr/>
        </p:nvSpPr>
        <p:spPr>
          <a:xfrm>
            <a:off x="282289" y="4077090"/>
            <a:ext cx="97725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p:cNvSpPr/>
          <p:nvPr/>
        </p:nvSpPr>
        <p:spPr>
          <a:xfrm>
            <a:off x="245180" y="4581161"/>
            <a:ext cx="222251"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3" name="Gerade Verbindung mit Pfeil 22"/>
          <p:cNvCxnSpPr/>
          <p:nvPr/>
        </p:nvCxnSpPr>
        <p:spPr>
          <a:xfrm>
            <a:off x="696460" y="3664768"/>
            <a:ext cx="0" cy="4123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0" name="Textfeld 1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1" name="Textfeld 2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2" name="Textfeld 2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282</a:t>
            </a:r>
            <a:endParaRPr lang="de-DE" sz="1200" dirty="0"/>
          </a:p>
        </p:txBody>
      </p:sp>
      <p:sp>
        <p:nvSpPr>
          <p:cNvPr id="25" name="Rechteck 2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6" name="Textfeld 25"/>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64939665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1" y="540000"/>
            <a:ext cx="7777079" cy="338554"/>
          </a:xfrm>
          <a:prstGeom prst="rect">
            <a:avLst/>
          </a:prstGeom>
          <a:noFill/>
        </p:spPr>
        <p:txBody>
          <a:bodyPr wrap="square" rtlCol="0">
            <a:spAutoFit/>
          </a:bodyPr>
          <a:lstStyle/>
          <a:p>
            <a:r>
              <a:rPr lang="de-DE" sz="1600" b="1" dirty="0" smtClean="0"/>
              <a:t>Fertigungsauftrag rückmelden - Transaktion CO15</a:t>
            </a:r>
          </a:p>
        </p:txBody>
      </p:sp>
      <p:sp>
        <p:nvSpPr>
          <p:cNvPr id="14" name="Textfeld 13"/>
          <p:cNvSpPr txBox="1"/>
          <p:nvPr/>
        </p:nvSpPr>
        <p:spPr>
          <a:xfrm>
            <a:off x="6458927" y="1173364"/>
            <a:ext cx="2304320" cy="461665"/>
          </a:xfrm>
          <a:prstGeom prst="rect">
            <a:avLst/>
          </a:prstGeom>
          <a:solidFill>
            <a:srgbClr val="E4DCBA"/>
          </a:solidFill>
          <a:ln w="19050">
            <a:noFill/>
          </a:ln>
        </p:spPr>
        <p:txBody>
          <a:bodyPr wrap="square" rtlCol="0">
            <a:spAutoFit/>
          </a:bodyPr>
          <a:lstStyle/>
          <a:p>
            <a:r>
              <a:rPr lang="de-DE" sz="1200" dirty="0" smtClean="0"/>
              <a:t>Es kann auch mit der Transaktion COHV gearbeitet werden</a:t>
            </a:r>
            <a:endParaRPr lang="de-DE" sz="1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2138180" cy="222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794" y="1170000"/>
            <a:ext cx="1604207" cy="277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23" y="2420860"/>
            <a:ext cx="5775624" cy="388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00" y="4293121"/>
            <a:ext cx="1800251" cy="209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4"/>
          <p:cNvCxnSpPr/>
          <p:nvPr/>
        </p:nvCxnSpPr>
        <p:spPr>
          <a:xfrm>
            <a:off x="1835621" y="3329570"/>
            <a:ext cx="720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flipV="1">
            <a:off x="2555720" y="1308892"/>
            <a:ext cx="0" cy="202067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2555720" y="1308892"/>
            <a:ext cx="41207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3635871" y="1403196"/>
            <a:ext cx="0" cy="10176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7020341" y="3573021"/>
            <a:ext cx="1080151"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2" name="Gerade Verbindung 21"/>
          <p:cNvCxnSpPr/>
          <p:nvPr/>
        </p:nvCxnSpPr>
        <p:spPr>
          <a:xfrm>
            <a:off x="8028480" y="3717041"/>
            <a:ext cx="0" cy="11521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H="1">
            <a:off x="2074549" y="4869200"/>
            <a:ext cx="595393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1" name="Textfeld 2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283</a:t>
            </a:r>
            <a:endParaRPr lang="de-DE" sz="1200" dirty="0"/>
          </a:p>
        </p:txBody>
      </p:sp>
      <p:sp>
        <p:nvSpPr>
          <p:cNvPr id="25" name="Rechteck 24"/>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7" name="Textfeld 26"/>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4252486623"/>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4968691" cy="5318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252000" y="540000"/>
            <a:ext cx="7920500" cy="338554"/>
          </a:xfrm>
          <a:prstGeom prst="rect">
            <a:avLst/>
          </a:prstGeom>
          <a:noFill/>
        </p:spPr>
        <p:txBody>
          <a:bodyPr wrap="square" rtlCol="0">
            <a:spAutoFit/>
          </a:bodyPr>
          <a:lstStyle/>
          <a:p>
            <a:r>
              <a:rPr lang="de-DE" sz="1600" b="1" dirty="0" smtClean="0"/>
              <a:t>Fertigungsauftrag rückmelden - Transaktion CO15</a:t>
            </a:r>
          </a:p>
        </p:txBody>
      </p:sp>
      <p:sp>
        <p:nvSpPr>
          <p:cNvPr id="2" name="Textfeld 1"/>
          <p:cNvSpPr txBox="1"/>
          <p:nvPr/>
        </p:nvSpPr>
        <p:spPr>
          <a:xfrm>
            <a:off x="5587086" y="2988684"/>
            <a:ext cx="3377525" cy="3046988"/>
          </a:xfrm>
          <a:prstGeom prst="rect">
            <a:avLst/>
          </a:prstGeom>
          <a:solidFill>
            <a:srgbClr val="E4DCBA"/>
          </a:solidFill>
          <a:ln w="19050">
            <a:noFill/>
          </a:ln>
        </p:spPr>
        <p:txBody>
          <a:bodyPr wrap="square" rtlCol="0">
            <a:spAutoFit/>
          </a:bodyPr>
          <a:lstStyle/>
          <a:p>
            <a:r>
              <a:rPr lang="de-DE" sz="1200" dirty="0" smtClean="0"/>
              <a:t>Rückmeldung Vorgang 10</a:t>
            </a:r>
          </a:p>
          <a:p>
            <a:r>
              <a:rPr lang="de-DE" sz="1200" dirty="0" smtClean="0"/>
              <a:t>Da ich Rückmeldung zum Vorgang 10 getätigt habe, muss ich die restlichen Vorgänge auch auf diese Weise rückmelden.</a:t>
            </a:r>
          </a:p>
          <a:p>
            <a:r>
              <a:rPr lang="de-DE" sz="1200" dirty="0" smtClean="0"/>
              <a:t>Ich kann den FE-Auftrag auch auf Auftragskopfebene rückmelden -&gt; dies ist gleichbedeutend einer Meilensteinrückmeldung am Ende des Auftrages. </a:t>
            </a:r>
            <a:r>
              <a:rPr lang="de-DE" sz="1200" dirty="0"/>
              <a:t>Die Rückmeldung erfolgt unmittelbar vor Eingang des Produktes in das Lager für Enderzeugnisse oder an der Rampe unmittelbar vor der Lieferung an Kunden. </a:t>
            </a:r>
            <a:r>
              <a:rPr lang="de-DE" sz="1200" dirty="0" smtClean="0"/>
              <a:t>Eine Kombination aus Rückmeldungen auf Auftragskopfebene und Vorgangsebene ist </a:t>
            </a:r>
            <a:r>
              <a:rPr lang="de-DE" sz="1200" dirty="0" smtClean="0">
                <a:solidFill>
                  <a:srgbClr val="FF0000"/>
                </a:solidFill>
              </a:rPr>
              <a:t>nicht</a:t>
            </a:r>
            <a:r>
              <a:rPr lang="de-DE" sz="1200" dirty="0" smtClean="0"/>
              <a:t> möglich.</a:t>
            </a:r>
          </a:p>
          <a:p>
            <a:endParaRPr lang="de-DE" sz="1200" dirty="0" smtClean="0"/>
          </a:p>
          <a:p>
            <a:r>
              <a:rPr lang="de-DE" sz="1200" dirty="0" smtClean="0"/>
              <a:t>Der FE-Auftrag erhält den Status TRÜC</a:t>
            </a:r>
          </a:p>
          <a:p>
            <a:endParaRPr lang="de-DE" sz="1200" dirty="0"/>
          </a:p>
        </p:txBody>
      </p:sp>
      <p:sp>
        <p:nvSpPr>
          <p:cNvPr id="3" name="Rechteck 2"/>
          <p:cNvSpPr/>
          <p:nvPr/>
        </p:nvSpPr>
        <p:spPr>
          <a:xfrm>
            <a:off x="331800" y="2604686"/>
            <a:ext cx="1353771" cy="1762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331801" y="3783717"/>
            <a:ext cx="1013705" cy="1762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p:cNvSpPr txBox="1"/>
          <p:nvPr/>
        </p:nvSpPr>
        <p:spPr>
          <a:xfrm>
            <a:off x="6660291" y="1177810"/>
            <a:ext cx="2304320" cy="461665"/>
          </a:xfrm>
          <a:prstGeom prst="rect">
            <a:avLst/>
          </a:prstGeom>
          <a:solidFill>
            <a:srgbClr val="E4DCBA"/>
          </a:solidFill>
          <a:ln w="19050">
            <a:noFill/>
          </a:ln>
        </p:spPr>
        <p:txBody>
          <a:bodyPr wrap="square" rtlCol="0">
            <a:spAutoFit/>
          </a:bodyPr>
          <a:lstStyle/>
          <a:p>
            <a:r>
              <a:rPr lang="de-DE" sz="1200" dirty="0" smtClean="0"/>
              <a:t>Es kann auch mit der Transaktion COHV gearbeitet werden</a:t>
            </a:r>
            <a:endParaRPr lang="de-DE" sz="1200"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023" y="2043328"/>
            <a:ext cx="2170555" cy="78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Gerade Verbindung 6"/>
          <p:cNvCxnSpPr/>
          <p:nvPr/>
        </p:nvCxnSpPr>
        <p:spPr>
          <a:xfrm flipH="1">
            <a:off x="1115520" y="3140960"/>
            <a:ext cx="44715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V="1">
            <a:off x="1115520" y="2780911"/>
            <a:ext cx="0" cy="3600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284</a:t>
            </a:r>
            <a:endParaRPr lang="de-DE" sz="1200" dirty="0"/>
          </a:p>
        </p:txBody>
      </p:sp>
      <p:sp>
        <p:nvSpPr>
          <p:cNvPr id="19" name="Rechteck 1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0" name="Textfeld 19"/>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76560137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71" y="1556741"/>
            <a:ext cx="77343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46" y="3284981"/>
            <a:ext cx="872490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1401" y="1170000"/>
            <a:ext cx="8661345" cy="276999"/>
          </a:xfrm>
          <a:prstGeom prst="rect">
            <a:avLst/>
          </a:prstGeom>
          <a:solidFill>
            <a:srgbClr val="E4DCBA"/>
          </a:solidFill>
          <a:ln w="19050">
            <a:noFill/>
          </a:ln>
        </p:spPr>
        <p:txBody>
          <a:bodyPr wrap="square" rtlCol="0">
            <a:spAutoFit/>
          </a:bodyPr>
          <a:lstStyle/>
          <a:p>
            <a:r>
              <a:rPr lang="de-DE" sz="1200" dirty="0" smtClean="0"/>
              <a:t>Nach Teilrückmeldung Vorgang 10</a:t>
            </a:r>
            <a:endParaRPr lang="de-DE" sz="1200" dirty="0"/>
          </a:p>
        </p:txBody>
      </p:sp>
      <p:sp>
        <p:nvSpPr>
          <p:cNvPr id="3" name="Rechteck 2"/>
          <p:cNvSpPr/>
          <p:nvPr/>
        </p:nvSpPr>
        <p:spPr>
          <a:xfrm>
            <a:off x="1835620" y="2708901"/>
            <a:ext cx="288040"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p:cNvSpPr/>
          <p:nvPr/>
        </p:nvSpPr>
        <p:spPr>
          <a:xfrm>
            <a:off x="5694269" y="5234611"/>
            <a:ext cx="360051"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285</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4" name="Textfeld 13"/>
          <p:cNvSpPr txBox="1"/>
          <p:nvPr/>
        </p:nvSpPr>
        <p:spPr>
          <a:xfrm>
            <a:off x="252000" y="540000"/>
            <a:ext cx="7920500" cy="338554"/>
          </a:xfrm>
          <a:prstGeom prst="rect">
            <a:avLst/>
          </a:prstGeom>
          <a:noFill/>
        </p:spPr>
        <p:txBody>
          <a:bodyPr wrap="square" rtlCol="0">
            <a:spAutoFit/>
          </a:bodyPr>
          <a:lstStyle/>
          <a:p>
            <a:r>
              <a:rPr lang="de-DE" sz="1600" b="1" dirty="0" smtClean="0"/>
              <a:t>Fertigungsauftrag rückmelden - Transaktion CO15</a:t>
            </a: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1990552000"/>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81" y="1628750"/>
            <a:ext cx="2279947" cy="216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251401" y="1170000"/>
            <a:ext cx="8768020" cy="276999"/>
          </a:xfrm>
          <a:prstGeom prst="rect">
            <a:avLst/>
          </a:prstGeom>
          <a:solidFill>
            <a:srgbClr val="E4DCBA"/>
          </a:solidFill>
          <a:ln w="19050">
            <a:noFill/>
          </a:ln>
        </p:spPr>
        <p:txBody>
          <a:bodyPr wrap="square" rtlCol="0">
            <a:spAutoFit/>
          </a:bodyPr>
          <a:lstStyle/>
          <a:p>
            <a:r>
              <a:rPr lang="de-DE" sz="1200" dirty="0" smtClean="0"/>
              <a:t>Endrückmeldung</a:t>
            </a:r>
            <a:endParaRPr lang="de-DE" sz="1200"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40" y="1628750"/>
            <a:ext cx="6319680" cy="177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402641" y="3717041"/>
            <a:ext cx="5616780" cy="461665"/>
          </a:xfrm>
          <a:prstGeom prst="rect">
            <a:avLst/>
          </a:prstGeom>
          <a:solidFill>
            <a:srgbClr val="E4DCBA"/>
          </a:solidFill>
          <a:ln w="19050">
            <a:noFill/>
          </a:ln>
        </p:spPr>
        <p:txBody>
          <a:bodyPr wrap="square" rtlCol="0">
            <a:spAutoFit/>
          </a:bodyPr>
          <a:lstStyle/>
          <a:p>
            <a:r>
              <a:rPr lang="de-DE" sz="1200" dirty="0" smtClean="0"/>
              <a:t>Auftragsnummer eintragen -&gt; Enter drücken -&gt; Auswahlbild erscheint -&gt; letzten Vorgang wählen, damit sind die vorangegangenen Vorgänge auch rückgemeldet</a:t>
            </a:r>
            <a:endParaRPr lang="de-DE" sz="1200" dirty="0"/>
          </a:p>
        </p:txBody>
      </p:sp>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0" y="4514000"/>
            <a:ext cx="4245312" cy="1924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4572001" y="3212971"/>
            <a:ext cx="4320601" cy="1865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mit Pfeil 4"/>
          <p:cNvCxnSpPr/>
          <p:nvPr/>
        </p:nvCxnSpPr>
        <p:spPr>
          <a:xfrm flipV="1">
            <a:off x="3995920" y="2514117"/>
            <a:ext cx="0" cy="12029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V="1">
            <a:off x="7236371" y="3399483"/>
            <a:ext cx="0" cy="3175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1008685" y="3681035"/>
            <a:ext cx="136537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7" name="Gerade Verbindung 16"/>
          <p:cNvCxnSpPr/>
          <p:nvPr/>
        </p:nvCxnSpPr>
        <p:spPr>
          <a:xfrm flipV="1">
            <a:off x="2123660" y="1988801"/>
            <a:ext cx="0" cy="16922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2123660" y="1988800"/>
            <a:ext cx="57608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hteck 23"/>
          <p:cNvSpPr/>
          <p:nvPr/>
        </p:nvSpPr>
        <p:spPr>
          <a:xfrm>
            <a:off x="1259542" y="5608552"/>
            <a:ext cx="100658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1" name="Gerade Verbindung 20"/>
          <p:cNvCxnSpPr>
            <a:stCxn id="3" idx="1"/>
          </p:cNvCxnSpPr>
          <p:nvPr/>
        </p:nvCxnSpPr>
        <p:spPr>
          <a:xfrm flipH="1">
            <a:off x="2843762" y="3306226"/>
            <a:ext cx="17282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2843760" y="3306226"/>
            <a:ext cx="0" cy="12077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3820" y="4653170"/>
            <a:ext cx="2895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6" name="Gerade Verbindung 25"/>
          <p:cNvCxnSpPr/>
          <p:nvPr/>
        </p:nvCxnSpPr>
        <p:spPr>
          <a:xfrm flipV="1">
            <a:off x="1691369" y="5388545"/>
            <a:ext cx="0" cy="2200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1691370" y="5397416"/>
            <a:ext cx="31686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flipV="1">
            <a:off x="4860040" y="4869202"/>
            <a:ext cx="0" cy="5282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92" name="Gerade Verbindung mit Pfeil 8191"/>
          <p:cNvCxnSpPr/>
          <p:nvPr/>
        </p:nvCxnSpPr>
        <p:spPr>
          <a:xfrm>
            <a:off x="4860041" y="4869200"/>
            <a:ext cx="126378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93" name="Textfeld 8192"/>
          <p:cNvSpPr txBox="1"/>
          <p:nvPr/>
        </p:nvSpPr>
        <p:spPr>
          <a:xfrm>
            <a:off x="4635409" y="5484338"/>
            <a:ext cx="4384011" cy="830997"/>
          </a:xfrm>
          <a:prstGeom prst="rect">
            <a:avLst/>
          </a:prstGeom>
          <a:solidFill>
            <a:srgbClr val="E4DCBA"/>
          </a:solidFill>
          <a:ln w="19050">
            <a:noFill/>
          </a:ln>
        </p:spPr>
        <p:txBody>
          <a:bodyPr wrap="square" rtlCol="0">
            <a:spAutoFit/>
          </a:bodyPr>
          <a:lstStyle/>
          <a:p>
            <a:r>
              <a:rPr lang="de-DE" sz="1200" dirty="0" smtClean="0"/>
              <a:t>Der FE-Auftrag erhält den Status RÜCK und GLFT da im Fertigungssteuerungsprofil der automatische Wareneingang gepflegt wurde. Außerdem verschwindet der FE-Auftrag aus der MD04</a:t>
            </a:r>
            <a:endParaRPr lang="de-DE" sz="1200" dirty="0"/>
          </a:p>
        </p:txBody>
      </p:sp>
      <p:cxnSp>
        <p:nvCxnSpPr>
          <p:cNvPr id="8200" name="Gerade Verbindung mit Pfeil 8199"/>
          <p:cNvCxnSpPr/>
          <p:nvPr/>
        </p:nvCxnSpPr>
        <p:spPr>
          <a:xfrm>
            <a:off x="7452400" y="5300871"/>
            <a:ext cx="0" cy="1753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Grafik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9" name="Textfeld 2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31" name="Textfeld 3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32" name="Textfeld 3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33" name="Textfeld 3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286</a:t>
            </a:r>
            <a:endParaRPr lang="de-DE" sz="1200" dirty="0"/>
          </a:p>
        </p:txBody>
      </p:sp>
      <p:sp>
        <p:nvSpPr>
          <p:cNvPr id="34" name="Rechteck 33"/>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35" name="Textfeld 34"/>
          <p:cNvSpPr txBox="1"/>
          <p:nvPr/>
        </p:nvSpPr>
        <p:spPr>
          <a:xfrm>
            <a:off x="252000" y="540000"/>
            <a:ext cx="7920500" cy="338554"/>
          </a:xfrm>
          <a:prstGeom prst="rect">
            <a:avLst/>
          </a:prstGeom>
          <a:noFill/>
        </p:spPr>
        <p:txBody>
          <a:bodyPr wrap="square" rtlCol="0">
            <a:spAutoFit/>
          </a:bodyPr>
          <a:lstStyle/>
          <a:p>
            <a:r>
              <a:rPr lang="de-DE" sz="1600" b="1" dirty="0" smtClean="0"/>
              <a:t>Fertigungsauftrag rückmelden - Transaktion </a:t>
            </a:r>
            <a:r>
              <a:rPr lang="de-DE" sz="1600" b="1" dirty="0" smtClean="0"/>
              <a:t>CO1F</a:t>
            </a:r>
            <a:endParaRPr lang="de-DE" sz="1600" b="1" dirty="0" smtClean="0"/>
          </a:p>
        </p:txBody>
      </p:sp>
      <p:sp>
        <p:nvSpPr>
          <p:cNvPr id="36" name="Textfeld 35"/>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242129243"/>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6984971" cy="26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1" y="4005080"/>
            <a:ext cx="7849091" cy="123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322" y="5589301"/>
            <a:ext cx="63627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236372" y="5840988"/>
            <a:ext cx="864120" cy="276999"/>
          </a:xfrm>
          <a:prstGeom prst="rect">
            <a:avLst/>
          </a:prstGeom>
          <a:solidFill>
            <a:srgbClr val="E4DCBA"/>
          </a:solidFill>
          <a:ln w="19050">
            <a:noFill/>
          </a:ln>
        </p:spPr>
        <p:txBody>
          <a:bodyPr wrap="square" rtlCol="0">
            <a:spAutoFit/>
          </a:bodyPr>
          <a:lstStyle/>
          <a:p>
            <a:pPr algn="ctr"/>
            <a:r>
              <a:rPr lang="de-DE" sz="1200" dirty="0" smtClean="0"/>
              <a:t>MD04</a:t>
            </a:r>
            <a:endParaRPr lang="de-DE" sz="1200" dirty="0"/>
          </a:p>
        </p:txBody>
      </p:sp>
      <p:cxnSp>
        <p:nvCxnSpPr>
          <p:cNvPr id="4" name="Gerade Verbindung mit Pfeil 3"/>
          <p:cNvCxnSpPr/>
          <p:nvPr/>
        </p:nvCxnSpPr>
        <p:spPr>
          <a:xfrm flipH="1">
            <a:off x="6568016" y="5979487"/>
            <a:ext cx="668356"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hteck 5"/>
          <p:cNvSpPr/>
          <p:nvPr/>
        </p:nvSpPr>
        <p:spPr>
          <a:xfrm>
            <a:off x="5004060" y="4149101"/>
            <a:ext cx="648091" cy="10953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p:cNvSpPr/>
          <p:nvPr/>
        </p:nvSpPr>
        <p:spPr>
          <a:xfrm>
            <a:off x="1619591" y="2132820"/>
            <a:ext cx="57608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17"/>
          <p:cNvSpPr/>
          <p:nvPr/>
        </p:nvSpPr>
        <p:spPr>
          <a:xfrm>
            <a:off x="2987780" y="3636447"/>
            <a:ext cx="756107"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287</a:t>
            </a:r>
            <a:endParaRPr lang="de-DE" sz="1200" dirty="0"/>
          </a:p>
        </p:txBody>
      </p:sp>
      <p:sp>
        <p:nvSpPr>
          <p:cNvPr id="16" name="Rechteck 15"/>
          <p:cNvSpPr/>
          <p:nvPr/>
        </p:nvSpPr>
        <p:spPr>
          <a:xfrm>
            <a:off x="2987779" y="3240000"/>
            <a:ext cx="882714"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4427980" y="3005798"/>
            <a:ext cx="3096429" cy="461665"/>
          </a:xfrm>
          <a:prstGeom prst="rect">
            <a:avLst/>
          </a:prstGeom>
          <a:solidFill>
            <a:srgbClr val="E4DCBA"/>
          </a:solidFill>
        </p:spPr>
        <p:txBody>
          <a:bodyPr wrap="square" rtlCol="0">
            <a:spAutoFit/>
          </a:bodyPr>
          <a:lstStyle/>
          <a:p>
            <a:r>
              <a:rPr lang="de-DE" sz="1200" dirty="0" smtClean="0"/>
              <a:t>MIGO entfällt, automatischer Waren-eingang im Fertigungssteuerungsprofil eingestellt</a:t>
            </a:r>
            <a:endParaRPr lang="de-DE" sz="1200" dirty="0"/>
          </a:p>
        </p:txBody>
      </p:sp>
      <p:sp>
        <p:nvSpPr>
          <p:cNvPr id="19" name="Rechteck 18"/>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0" name="Textfeld 19"/>
          <p:cNvSpPr txBox="1"/>
          <p:nvPr/>
        </p:nvSpPr>
        <p:spPr>
          <a:xfrm>
            <a:off x="252000" y="540000"/>
            <a:ext cx="7920500" cy="338554"/>
          </a:xfrm>
          <a:prstGeom prst="rect">
            <a:avLst/>
          </a:prstGeom>
          <a:noFill/>
        </p:spPr>
        <p:txBody>
          <a:bodyPr wrap="square" rtlCol="0">
            <a:spAutoFit/>
          </a:bodyPr>
          <a:lstStyle/>
          <a:p>
            <a:r>
              <a:rPr lang="de-DE" sz="1600" b="1" dirty="0" smtClean="0"/>
              <a:t>Fertigungsauftrag rückmelden - Transaktion </a:t>
            </a:r>
            <a:r>
              <a:rPr lang="de-DE" sz="1600" b="1" dirty="0" smtClean="0"/>
              <a:t>CO01/02</a:t>
            </a:r>
            <a:endParaRPr lang="de-DE" sz="1600" b="1" dirty="0" smtClean="0"/>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888019490"/>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858125" cy="338554"/>
          </a:xfrm>
          <a:prstGeom prst="rect">
            <a:avLst/>
          </a:prstGeom>
          <a:noFill/>
        </p:spPr>
        <p:txBody>
          <a:bodyPr wrap="square" rtlCol="0">
            <a:spAutoFit/>
          </a:bodyPr>
          <a:lstStyle/>
          <a:p>
            <a:r>
              <a:rPr lang="de-DE" sz="1600" b="1" dirty="0" smtClean="0"/>
              <a:t>Fertigungsauftrag - Kosten - Transaktion CO01 oder CO02</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7858125"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3131800" y="2946830"/>
            <a:ext cx="666683"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hteck 2"/>
          <p:cNvSpPr/>
          <p:nvPr/>
        </p:nvSpPr>
        <p:spPr>
          <a:xfrm>
            <a:off x="372416" y="4178706"/>
            <a:ext cx="4271595" cy="11521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4920230" y="4293121"/>
            <a:ext cx="4079751" cy="461665"/>
          </a:xfrm>
          <a:prstGeom prst="rect">
            <a:avLst/>
          </a:prstGeom>
          <a:solidFill>
            <a:srgbClr val="E4DCBA"/>
          </a:solidFill>
          <a:ln w="19050">
            <a:noFill/>
          </a:ln>
        </p:spPr>
        <p:txBody>
          <a:bodyPr wrap="square" rtlCol="0">
            <a:spAutoFit/>
          </a:bodyPr>
          <a:lstStyle/>
          <a:p>
            <a:r>
              <a:rPr lang="de-DE" sz="1200" dirty="0" smtClean="0"/>
              <a:t>Kommt aus den auftragsabhängigen Parametern</a:t>
            </a:r>
          </a:p>
          <a:p>
            <a:r>
              <a:rPr lang="de-DE" sz="1200" dirty="0"/>
              <a:t>d</a:t>
            </a:r>
            <a:r>
              <a:rPr lang="de-DE" sz="1200" dirty="0" smtClean="0"/>
              <a:t>es Customizings -&gt; Registerkarte -&gt; Kostenrechnung</a:t>
            </a:r>
            <a:endParaRPr lang="de-DE" sz="1200"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288</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cxnSp>
        <p:nvCxnSpPr>
          <p:cNvPr id="6" name="Gerade Verbindung mit Pfeil 5"/>
          <p:cNvCxnSpPr/>
          <p:nvPr/>
        </p:nvCxnSpPr>
        <p:spPr>
          <a:xfrm flipH="1">
            <a:off x="4644011" y="4523953"/>
            <a:ext cx="27621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4252292419"/>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5328740" cy="186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281" y="3212971"/>
            <a:ext cx="6024505" cy="315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4521455" y="2002078"/>
            <a:ext cx="413016" cy="1080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rade Verbindung 3"/>
          <p:cNvCxnSpPr/>
          <p:nvPr/>
        </p:nvCxnSpPr>
        <p:spPr>
          <a:xfrm>
            <a:off x="4934472" y="2056086"/>
            <a:ext cx="10885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mit Pfeil 5"/>
          <p:cNvCxnSpPr/>
          <p:nvPr/>
        </p:nvCxnSpPr>
        <p:spPr>
          <a:xfrm>
            <a:off x="6022998" y="2056086"/>
            <a:ext cx="0" cy="121089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289</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4" name="Textfeld 13"/>
          <p:cNvSpPr txBox="1"/>
          <p:nvPr/>
        </p:nvSpPr>
        <p:spPr>
          <a:xfrm>
            <a:off x="252000" y="540000"/>
            <a:ext cx="7858125" cy="338554"/>
          </a:xfrm>
          <a:prstGeom prst="rect">
            <a:avLst/>
          </a:prstGeom>
          <a:noFill/>
        </p:spPr>
        <p:txBody>
          <a:bodyPr wrap="square" rtlCol="0">
            <a:spAutoFit/>
          </a:bodyPr>
          <a:lstStyle/>
          <a:p>
            <a:r>
              <a:rPr lang="de-DE" sz="1600" b="1" dirty="0" smtClean="0"/>
              <a:t>Fertigungsauftrag - Kosten - Transaktion CO01 oder CO02</a:t>
            </a:r>
          </a:p>
        </p:txBody>
      </p:sp>
      <p:sp>
        <p:nvSpPr>
          <p:cNvPr id="15" name="Textfeld 14"/>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2850182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0"/>
            <a:ext cx="9143999" cy="461665"/>
          </a:xfrm>
          <a:prstGeom prst="rect">
            <a:avLst/>
          </a:prstGeom>
          <a:solidFill>
            <a:srgbClr val="00B0F0"/>
          </a:solidFill>
        </p:spPr>
        <p:txBody>
          <a:bodyPr wrap="square" rtlCol="0">
            <a:spAutoFit/>
          </a:bodyPr>
          <a:lstStyle/>
          <a:p>
            <a:pPr algn="ctr"/>
            <a:r>
              <a:rPr lang="de-DE" sz="2400" b="1" dirty="0" smtClean="0"/>
              <a:t>   Neues Projekt </a:t>
            </a:r>
            <a:r>
              <a:rPr lang="de-DE" sz="2400" b="1" dirty="0"/>
              <a:t>anlegen (SPRO_ADMIN</a:t>
            </a:r>
            <a:r>
              <a:rPr lang="de-DE" sz="2400" b="1" dirty="0" smtClean="0"/>
              <a:t>)</a:t>
            </a:r>
            <a:endParaRPr lang="de-DE"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6984370" cy="527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1547581" y="2420860"/>
            <a:ext cx="504071"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Abgerundetes Rechteck 8"/>
          <p:cNvSpPr/>
          <p:nvPr/>
        </p:nvSpPr>
        <p:spPr>
          <a:xfrm>
            <a:off x="372416" y="3661759"/>
            <a:ext cx="1175165"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7" name="Textfeld 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29</a:t>
            </a:r>
            <a:endParaRPr lang="de-DE" sz="1200" dirty="0"/>
          </a:p>
        </p:txBody>
      </p:sp>
      <p:sp>
        <p:nvSpPr>
          <p:cNvPr id="13" name="Rechteck 12">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4" name="Textfeld 13"/>
          <p:cNvSpPr txBox="1"/>
          <p:nvPr/>
        </p:nvSpPr>
        <p:spPr>
          <a:xfrm>
            <a:off x="251999" y="540000"/>
            <a:ext cx="8906981" cy="338554"/>
          </a:xfrm>
          <a:prstGeom prst="rect">
            <a:avLst/>
          </a:prstGeom>
          <a:noFill/>
        </p:spPr>
        <p:txBody>
          <a:bodyPr wrap="square" rtlCol="0">
            <a:spAutoFit/>
          </a:bodyPr>
          <a:lstStyle/>
          <a:p>
            <a:r>
              <a:rPr lang="de-DE" sz="1600" b="1" dirty="0" smtClean="0"/>
              <a:t>Sicht Umfang/Vorlagenauswahl - Es wird keine Vorlage verwendet</a:t>
            </a:r>
            <a:endParaRPr lang="de-DE" sz="1600" b="1" dirty="0"/>
          </a:p>
        </p:txBody>
      </p:sp>
    </p:spTree>
    <p:extLst>
      <p:ext uri="{BB962C8B-B14F-4D97-AF65-F5344CB8AC3E}">
        <p14:creationId xmlns:p14="http://schemas.microsoft.com/office/powerpoint/2010/main" val="764525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307213" cy="338554"/>
          </a:xfrm>
          <a:prstGeom prst="rect">
            <a:avLst/>
          </a:prstGeom>
          <a:noFill/>
        </p:spPr>
        <p:txBody>
          <a:bodyPr wrap="square" rtlCol="0">
            <a:spAutoFit/>
          </a:bodyPr>
          <a:lstStyle/>
          <a:p>
            <a:r>
              <a:rPr lang="de-DE" sz="1600" b="1" dirty="0" smtClean="0"/>
              <a:t>FE-Auftrag - Bestandsübersicht - Transaktion MMBE</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3610995" cy="122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4445" y="1170000"/>
            <a:ext cx="5057049" cy="208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74028" y="2692696"/>
            <a:ext cx="2948667" cy="461665"/>
          </a:xfrm>
          <a:prstGeom prst="rect">
            <a:avLst/>
          </a:prstGeom>
          <a:solidFill>
            <a:srgbClr val="E4DCBA"/>
          </a:solidFill>
          <a:ln w="19050">
            <a:noFill/>
          </a:ln>
        </p:spPr>
        <p:txBody>
          <a:bodyPr wrap="square" rtlCol="0">
            <a:spAutoFit/>
          </a:bodyPr>
          <a:lstStyle/>
          <a:p>
            <a:r>
              <a:rPr lang="de-DE" sz="1200" dirty="0" smtClean="0"/>
              <a:t>Unsere 5 gefertigten Industrieroboter </a:t>
            </a:r>
          </a:p>
          <a:p>
            <a:r>
              <a:rPr lang="de-DE" sz="1200" dirty="0" smtClean="0"/>
              <a:t>sind im Messelager angekommen!</a:t>
            </a:r>
            <a:endParaRPr lang="de-DE" sz="1200" dirty="0"/>
          </a:p>
        </p:txBody>
      </p:sp>
      <p:sp>
        <p:nvSpPr>
          <p:cNvPr id="5" name="Textfeld 4"/>
          <p:cNvSpPr txBox="1"/>
          <p:nvPr/>
        </p:nvSpPr>
        <p:spPr>
          <a:xfrm>
            <a:off x="274029" y="3429000"/>
            <a:ext cx="8016115" cy="461665"/>
          </a:xfrm>
          <a:prstGeom prst="rect">
            <a:avLst/>
          </a:prstGeom>
          <a:solidFill>
            <a:srgbClr val="E4DCBA"/>
          </a:solidFill>
          <a:ln w="19050">
            <a:noFill/>
          </a:ln>
        </p:spPr>
        <p:txBody>
          <a:bodyPr wrap="square" rtlCol="0">
            <a:spAutoFit/>
          </a:bodyPr>
          <a:lstStyle/>
          <a:p>
            <a:r>
              <a:rPr lang="de-DE" sz="1200" dirty="0" smtClean="0"/>
              <a:t>Ich möchte diese 5 Industrieroboter für Messeausstellungen nutzen und nicht mit anderen Bestellungen verrechnen, deshalb Umbuchung in den gesperrten Bestand mit MB1B -&gt; Bewegungsart 344</a:t>
            </a:r>
            <a:endParaRPr lang="de-DE" sz="12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02" y="4861914"/>
            <a:ext cx="3633423" cy="142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5654" y="4154576"/>
            <a:ext cx="4945839" cy="50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5654" y="4779535"/>
            <a:ext cx="2623837" cy="74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5653" y="5599367"/>
            <a:ext cx="4289080" cy="81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Gerade Verbindung mit Pfeil 15"/>
          <p:cNvCxnSpPr/>
          <p:nvPr/>
        </p:nvCxnSpPr>
        <p:spPr>
          <a:xfrm>
            <a:off x="1748361" y="3952220"/>
            <a:ext cx="0" cy="90969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7005212" y="4927156"/>
            <a:ext cx="2016280" cy="1015663"/>
          </a:xfrm>
          <a:prstGeom prst="rect">
            <a:avLst/>
          </a:prstGeom>
          <a:solidFill>
            <a:srgbClr val="E4DCBA"/>
          </a:solidFill>
          <a:ln w="57150">
            <a:solidFill>
              <a:srgbClr val="FF0000"/>
            </a:solidFill>
          </a:ln>
        </p:spPr>
        <p:txBody>
          <a:bodyPr wrap="square" rtlCol="0">
            <a:spAutoFit/>
          </a:bodyPr>
          <a:lstStyle/>
          <a:p>
            <a:r>
              <a:rPr lang="de-DE" sz="1000" dirty="0" smtClean="0"/>
              <a:t>Damit der gesperrte Bestand nicht dispositiv zur Verfügung steht, habe ich im Customizing in den Werksparametern Produktion die verfügbaren Bestände geändert</a:t>
            </a:r>
          </a:p>
          <a:p>
            <a:r>
              <a:rPr lang="de-DE" sz="1000" dirty="0" smtClean="0"/>
              <a:t> (Haken raus)</a:t>
            </a:r>
            <a:endParaRPr lang="de-DE" dirty="0"/>
          </a:p>
        </p:txBody>
      </p:sp>
      <p:cxnSp>
        <p:nvCxnSpPr>
          <p:cNvPr id="19" name="Gerade Verbindung 18"/>
          <p:cNvCxnSpPr/>
          <p:nvPr/>
        </p:nvCxnSpPr>
        <p:spPr>
          <a:xfrm>
            <a:off x="8892600" y="5942818"/>
            <a:ext cx="0" cy="3487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H="1">
            <a:off x="8364733" y="6291570"/>
            <a:ext cx="52786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6732301" y="6117194"/>
            <a:ext cx="720100" cy="2921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8" name="Grafi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0" name="Textfeld 1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3" name="Textfeld 2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4" name="Textfeld 2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5" name="Textfeld 2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290</a:t>
            </a:r>
            <a:endParaRPr lang="de-DE" sz="1200" dirty="0"/>
          </a:p>
        </p:txBody>
      </p:sp>
      <p:sp>
        <p:nvSpPr>
          <p:cNvPr id="26" name="Rechteck 2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0" action="ppaction://hlinksldjump"/>
              </a:rPr>
              <a:t>Inhaltsverzeichnis</a:t>
            </a:r>
            <a:endParaRPr lang="de-DE" dirty="0">
              <a:solidFill>
                <a:schemeClr val="tx1"/>
              </a:solidFill>
            </a:endParaRPr>
          </a:p>
        </p:txBody>
      </p:sp>
      <p:sp>
        <p:nvSpPr>
          <p:cNvPr id="27" name="Textfeld 26"/>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4127320179"/>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981803" cy="338554"/>
          </a:xfrm>
          <a:prstGeom prst="rect">
            <a:avLst/>
          </a:prstGeom>
          <a:noFill/>
        </p:spPr>
        <p:txBody>
          <a:bodyPr wrap="square" rtlCol="0">
            <a:spAutoFit/>
          </a:bodyPr>
          <a:lstStyle/>
          <a:p>
            <a:r>
              <a:rPr lang="de-DE" sz="1600" b="1" dirty="0" smtClean="0"/>
              <a:t>Vertrieb - Kundenauftrag - Transaktion VA01</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1707959" cy="132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07" y="2636891"/>
            <a:ext cx="7324579" cy="3730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101" y="1170000"/>
            <a:ext cx="3549987" cy="246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Gewinkelte Verbindung 15"/>
          <p:cNvCxnSpPr/>
          <p:nvPr/>
        </p:nvCxnSpPr>
        <p:spPr>
          <a:xfrm flipV="1">
            <a:off x="1728160" y="1340982"/>
            <a:ext cx="3456480" cy="1071566"/>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flipH="1">
            <a:off x="4571999" y="1916790"/>
            <a:ext cx="7201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4571999" y="1916790"/>
            <a:ext cx="0" cy="7201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5004061" y="4365130"/>
            <a:ext cx="3888540" cy="461665"/>
          </a:xfrm>
          <a:prstGeom prst="rect">
            <a:avLst/>
          </a:prstGeom>
          <a:solidFill>
            <a:srgbClr val="E4DCBA"/>
          </a:solidFill>
          <a:ln w="19050">
            <a:noFill/>
          </a:ln>
        </p:spPr>
        <p:txBody>
          <a:bodyPr wrap="square" rtlCol="0">
            <a:spAutoFit/>
          </a:bodyPr>
          <a:lstStyle/>
          <a:p>
            <a:r>
              <a:rPr lang="de-DE" sz="1200" dirty="0" smtClean="0"/>
              <a:t>Um Einteilungen vorzunehmen auf Positionsdetail klicken oder Doppelklick auf Zeile</a:t>
            </a:r>
            <a:endParaRPr lang="de-DE" sz="1200" dirty="0"/>
          </a:p>
        </p:txBody>
      </p:sp>
      <p:sp>
        <p:nvSpPr>
          <p:cNvPr id="24" name="Rechteck 23"/>
          <p:cNvSpPr/>
          <p:nvPr/>
        </p:nvSpPr>
        <p:spPr>
          <a:xfrm>
            <a:off x="262708" y="6181862"/>
            <a:ext cx="7315443"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6" name="Gerade Verbindung mit Pfeil 25"/>
          <p:cNvCxnSpPr/>
          <p:nvPr/>
        </p:nvCxnSpPr>
        <p:spPr>
          <a:xfrm>
            <a:off x="5292100" y="4888351"/>
            <a:ext cx="0" cy="12935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291</a:t>
            </a:r>
            <a:endParaRPr lang="de-DE" sz="1200" dirty="0"/>
          </a:p>
        </p:txBody>
      </p: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9" name="Textfeld 18"/>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1633571800"/>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509" y="5949350"/>
            <a:ext cx="1812405" cy="46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00" y="1170000"/>
            <a:ext cx="6962005" cy="244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6"/>
          <p:cNvSpPr txBox="1"/>
          <p:nvPr/>
        </p:nvSpPr>
        <p:spPr>
          <a:xfrm>
            <a:off x="7331595" y="2060811"/>
            <a:ext cx="1440200" cy="830997"/>
          </a:xfrm>
          <a:prstGeom prst="rect">
            <a:avLst/>
          </a:prstGeom>
          <a:solidFill>
            <a:srgbClr val="E4DCBA"/>
          </a:solidFill>
          <a:ln w="19050">
            <a:noFill/>
          </a:ln>
        </p:spPr>
        <p:txBody>
          <a:bodyPr wrap="square" rtlCol="0">
            <a:spAutoFit/>
          </a:bodyPr>
          <a:lstStyle/>
          <a:p>
            <a:r>
              <a:rPr lang="de-DE" sz="1200" dirty="0" smtClean="0"/>
              <a:t>Einteilungen - monatlich 25 Stück vom 04.01.2016 - 01.12.2017</a:t>
            </a:r>
            <a:endParaRPr lang="de-DE" sz="12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07" y="4077091"/>
            <a:ext cx="6962005" cy="1707662"/>
          </a:xfrm>
          <a:prstGeom prst="rect">
            <a:avLst/>
          </a:prstGeom>
          <a:solidFill>
            <a:srgbClr val="E4DCBA"/>
          </a:solidFill>
          <a:ln>
            <a:noFill/>
          </a:ln>
          <a:effectLst/>
          <a:extLst/>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292</a:t>
            </a:r>
            <a:endParaRPr lang="de-DE" sz="1200" dirty="0"/>
          </a:p>
        </p:txBody>
      </p:sp>
      <p:sp>
        <p:nvSpPr>
          <p:cNvPr id="13" name="Rechteck 1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4" name="Textfeld 13"/>
          <p:cNvSpPr txBox="1"/>
          <p:nvPr/>
        </p:nvSpPr>
        <p:spPr>
          <a:xfrm>
            <a:off x="252000" y="540000"/>
            <a:ext cx="7981803" cy="338554"/>
          </a:xfrm>
          <a:prstGeom prst="rect">
            <a:avLst/>
          </a:prstGeom>
          <a:noFill/>
        </p:spPr>
        <p:txBody>
          <a:bodyPr wrap="square" rtlCol="0">
            <a:spAutoFit/>
          </a:bodyPr>
          <a:lstStyle/>
          <a:p>
            <a:r>
              <a:rPr lang="de-DE" sz="1600" b="1" dirty="0" smtClean="0"/>
              <a:t>Vertrieb - Kundenauftrag - Transaktion VA01</a:t>
            </a:r>
          </a:p>
        </p:txBody>
      </p:sp>
      <p:sp>
        <p:nvSpPr>
          <p:cNvPr id="18" name="Textfeld 17"/>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1646515044"/>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8296549" cy="338554"/>
          </a:xfrm>
          <a:prstGeom prst="rect">
            <a:avLst/>
          </a:prstGeom>
          <a:noFill/>
        </p:spPr>
        <p:txBody>
          <a:bodyPr wrap="square" rtlCol="0">
            <a:spAutoFit/>
          </a:bodyPr>
          <a:lstStyle/>
          <a:p>
            <a:r>
              <a:rPr lang="de-DE" sz="1600" b="1" dirty="0" smtClean="0"/>
              <a:t>Bedarfs-/Bestandsliste - Transaktion MD04</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2" y="1556741"/>
            <a:ext cx="4536629" cy="222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51402" y="1170000"/>
            <a:ext cx="8641199" cy="276999"/>
          </a:xfrm>
          <a:prstGeom prst="rect">
            <a:avLst/>
          </a:prstGeom>
          <a:solidFill>
            <a:srgbClr val="E4DCBA"/>
          </a:solidFill>
          <a:ln w="19050">
            <a:noFill/>
          </a:ln>
        </p:spPr>
        <p:txBody>
          <a:bodyPr wrap="square" rtlCol="0">
            <a:spAutoFit/>
          </a:bodyPr>
          <a:lstStyle/>
          <a:p>
            <a:r>
              <a:rPr lang="de-DE" sz="1200" dirty="0" smtClean="0"/>
              <a:t>Bedarfs- / Bestandsliste nach Erfassen des Kundenauftrages</a:t>
            </a:r>
            <a:endParaRPr lang="de-DE" sz="1200" dirty="0"/>
          </a:p>
        </p:txBody>
      </p:sp>
      <p:sp>
        <p:nvSpPr>
          <p:cNvPr id="3" name="Textfeld 2"/>
          <p:cNvSpPr txBox="1"/>
          <p:nvPr/>
        </p:nvSpPr>
        <p:spPr>
          <a:xfrm>
            <a:off x="5285281" y="2827391"/>
            <a:ext cx="3600500" cy="830997"/>
          </a:xfrm>
          <a:prstGeom prst="rect">
            <a:avLst/>
          </a:prstGeom>
          <a:solidFill>
            <a:srgbClr val="E4DCBA"/>
          </a:solidFill>
          <a:ln w="19050">
            <a:noFill/>
          </a:ln>
        </p:spPr>
        <p:txBody>
          <a:bodyPr wrap="square" rtlCol="0">
            <a:spAutoFit/>
          </a:bodyPr>
          <a:lstStyle/>
          <a:p>
            <a:r>
              <a:rPr lang="de-DE" sz="1200" dirty="0" smtClean="0"/>
              <a:t>5 Stück Industrieroboter wurden gefertigt und lagern im Messelager ( gesperrter Bestand).</a:t>
            </a:r>
          </a:p>
          <a:p>
            <a:r>
              <a:rPr lang="de-DE" sz="1200" dirty="0" smtClean="0"/>
              <a:t>Ich habe den Kundenauftrag (Strategie 20) über 600 Stück Industrieroboter erfasst.</a:t>
            </a:r>
            <a:endParaRPr lang="de-DE" sz="1200" dirty="0"/>
          </a:p>
        </p:txBody>
      </p:sp>
      <p:sp>
        <p:nvSpPr>
          <p:cNvPr id="4" name="Pfeil nach unten 3"/>
          <p:cNvSpPr/>
          <p:nvPr/>
        </p:nvSpPr>
        <p:spPr>
          <a:xfrm>
            <a:off x="4948051" y="2876939"/>
            <a:ext cx="144020" cy="83410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235365" y="3818091"/>
            <a:ext cx="8657235" cy="646331"/>
          </a:xfrm>
          <a:prstGeom prst="rect">
            <a:avLst/>
          </a:prstGeom>
          <a:solidFill>
            <a:srgbClr val="E4DCBA"/>
          </a:solidFill>
          <a:ln w="19050">
            <a:noFill/>
          </a:ln>
        </p:spPr>
        <p:txBody>
          <a:bodyPr wrap="square" rtlCol="0">
            <a:spAutoFit/>
          </a:bodyPr>
          <a:lstStyle/>
          <a:p>
            <a:r>
              <a:rPr lang="de-DE" sz="1200" dirty="0" smtClean="0"/>
              <a:t>Ab dem Jahr 2016 werden neue Kundenaufträge für Industrieroboter erwartet. Um die Kundennachfrage schneller befriedigen zu können, werden monatlich 10 Stück Industrieroboter ohne Endmontage gefertigt. (Strategie 50 VSE) Ein Großteil der Wertschöpfungskette  fällt bei der Endmontage an. </a:t>
            </a:r>
            <a:endParaRPr lang="de-DE" sz="1200"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398" y="4599244"/>
            <a:ext cx="2937367" cy="181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1" y="4795298"/>
            <a:ext cx="1872259" cy="142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Gewinkelte Verbindung 6"/>
          <p:cNvCxnSpPr/>
          <p:nvPr/>
        </p:nvCxnSpPr>
        <p:spPr>
          <a:xfrm flipV="1">
            <a:off x="2123660" y="4795298"/>
            <a:ext cx="1555736" cy="1298073"/>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293</a:t>
            </a:r>
            <a:endParaRPr lang="de-DE" sz="1200" dirty="0"/>
          </a:p>
        </p:txBody>
      </p: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7" name="Textfeld 16"/>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4030694423"/>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1" y="540000"/>
            <a:ext cx="8137129" cy="338554"/>
          </a:xfrm>
          <a:prstGeom prst="rect">
            <a:avLst/>
          </a:prstGeom>
          <a:noFill/>
        </p:spPr>
        <p:txBody>
          <a:bodyPr wrap="square" rtlCol="0">
            <a:spAutoFit/>
          </a:bodyPr>
          <a:lstStyle/>
          <a:p>
            <a:r>
              <a:rPr lang="de-DE" sz="1600" b="1" dirty="0" smtClean="0"/>
              <a:t>Programmplanung - Planprimärbedarf - Transaktion MD61</a:t>
            </a:r>
          </a:p>
        </p:txBody>
      </p:sp>
      <p:sp>
        <p:nvSpPr>
          <p:cNvPr id="3" name="Textfeld 2"/>
          <p:cNvSpPr txBox="1"/>
          <p:nvPr/>
        </p:nvSpPr>
        <p:spPr>
          <a:xfrm>
            <a:off x="7668429" y="2359241"/>
            <a:ext cx="1224171" cy="461665"/>
          </a:xfrm>
          <a:prstGeom prst="rect">
            <a:avLst/>
          </a:prstGeom>
          <a:solidFill>
            <a:srgbClr val="E4DCBA"/>
          </a:solidFill>
          <a:ln w="19050">
            <a:noFill/>
          </a:ln>
        </p:spPr>
        <p:txBody>
          <a:bodyPr wrap="square" rtlCol="0">
            <a:spAutoFit/>
          </a:bodyPr>
          <a:lstStyle/>
          <a:p>
            <a:r>
              <a:rPr lang="de-DE" sz="1200" dirty="0" smtClean="0"/>
              <a:t>Bis 30.12.2017</a:t>
            </a:r>
          </a:p>
          <a:p>
            <a:r>
              <a:rPr lang="de-DE" sz="1200" dirty="0"/>
              <a:t>j</a:t>
            </a:r>
            <a:r>
              <a:rPr lang="de-DE" sz="1200" dirty="0" smtClean="0"/>
              <a:t>eweils 10 Stück</a:t>
            </a:r>
            <a:endParaRPr lang="de-DE" sz="1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6622580" cy="169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p:nvPr/>
        </p:nvCxnSpPr>
        <p:spPr>
          <a:xfrm>
            <a:off x="6873980" y="2708900"/>
            <a:ext cx="79445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881" y="2971801"/>
            <a:ext cx="7410551" cy="81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80" y="4005081"/>
            <a:ext cx="5332125" cy="88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880" y="4893768"/>
            <a:ext cx="5332125" cy="66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96" y="5563401"/>
            <a:ext cx="5332125" cy="160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feil nach unten 5"/>
          <p:cNvSpPr/>
          <p:nvPr/>
        </p:nvSpPr>
        <p:spPr>
          <a:xfrm>
            <a:off x="5724161" y="4630747"/>
            <a:ext cx="216031" cy="3600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Pfeil nach unten 24"/>
          <p:cNvSpPr/>
          <p:nvPr/>
        </p:nvSpPr>
        <p:spPr>
          <a:xfrm>
            <a:off x="5733321" y="5283775"/>
            <a:ext cx="216031" cy="36005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7705069" y="4005079"/>
            <a:ext cx="1187531" cy="461665"/>
          </a:xfrm>
          <a:prstGeom prst="rect">
            <a:avLst/>
          </a:prstGeom>
          <a:solidFill>
            <a:srgbClr val="E4DCBA"/>
          </a:solidFill>
          <a:ln w="19050">
            <a:noFill/>
          </a:ln>
        </p:spPr>
        <p:txBody>
          <a:bodyPr wrap="square" rtlCol="0">
            <a:spAutoFit/>
          </a:bodyPr>
          <a:lstStyle/>
          <a:p>
            <a:r>
              <a:rPr lang="de-DE" sz="1200" dirty="0" smtClean="0"/>
              <a:t>Auszug MD04 vor MD02</a:t>
            </a:r>
            <a:endParaRPr lang="de-DE" sz="1200" dirty="0"/>
          </a:p>
        </p:txBody>
      </p:sp>
      <p:cxnSp>
        <p:nvCxnSpPr>
          <p:cNvPr id="15" name="Gerade Verbindung mit Pfeil 14"/>
          <p:cNvCxnSpPr/>
          <p:nvPr/>
        </p:nvCxnSpPr>
        <p:spPr>
          <a:xfrm flipH="1" flipV="1">
            <a:off x="5601820" y="4149101"/>
            <a:ext cx="2066611"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294</a:t>
            </a:r>
            <a:endParaRPr lang="de-DE" sz="1200" dirty="0"/>
          </a:p>
        </p:txBody>
      </p:sp>
      <p:sp>
        <p:nvSpPr>
          <p:cNvPr id="20" name="Rechteck 19"/>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sp>
        <p:nvSpPr>
          <p:cNvPr id="2" name="Textfeld 1"/>
          <p:cNvSpPr txBox="1"/>
          <p:nvPr/>
        </p:nvSpPr>
        <p:spPr>
          <a:xfrm>
            <a:off x="5638681" y="4990797"/>
            <a:ext cx="1440200" cy="276999"/>
          </a:xfrm>
          <a:prstGeom prst="rect">
            <a:avLst/>
          </a:prstGeom>
          <a:solidFill>
            <a:srgbClr val="E4DCBA"/>
          </a:solidFill>
        </p:spPr>
        <p:txBody>
          <a:bodyPr wrap="square" rtlCol="0">
            <a:spAutoFit/>
          </a:bodyPr>
          <a:lstStyle/>
          <a:p>
            <a:r>
              <a:rPr lang="de-DE" sz="1200" dirty="0" smtClean="0"/>
              <a:t>Weitere Bedarfe</a:t>
            </a:r>
            <a:endParaRPr lang="de-DE" sz="1200" dirty="0"/>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4014301044"/>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0231" y="540000"/>
            <a:ext cx="7994279" cy="338554"/>
          </a:xfrm>
          <a:prstGeom prst="rect">
            <a:avLst/>
          </a:prstGeom>
          <a:noFill/>
        </p:spPr>
        <p:txBody>
          <a:bodyPr wrap="square" rtlCol="0">
            <a:spAutoFit/>
          </a:bodyPr>
          <a:lstStyle/>
          <a:p>
            <a:r>
              <a:rPr lang="de-DE" sz="1600" b="1" dirty="0" smtClean="0"/>
              <a:t>Programmplanung - Kundenauftrag - Transaktion VA01</a:t>
            </a:r>
          </a:p>
        </p:txBody>
      </p:sp>
      <p:sp>
        <p:nvSpPr>
          <p:cNvPr id="2" name="Textfeld 1"/>
          <p:cNvSpPr txBox="1"/>
          <p:nvPr/>
        </p:nvSpPr>
        <p:spPr>
          <a:xfrm>
            <a:off x="250231" y="1170000"/>
            <a:ext cx="8641200" cy="461665"/>
          </a:xfrm>
          <a:prstGeom prst="rect">
            <a:avLst/>
          </a:prstGeom>
          <a:solidFill>
            <a:srgbClr val="E4DCBA"/>
          </a:solidFill>
          <a:ln w="19050">
            <a:noFill/>
          </a:ln>
        </p:spPr>
        <p:txBody>
          <a:bodyPr wrap="square" rtlCol="0">
            <a:spAutoFit/>
          </a:bodyPr>
          <a:lstStyle/>
          <a:p>
            <a:r>
              <a:rPr lang="de-DE" sz="1200" dirty="0" smtClean="0"/>
              <a:t>Es sind neue Kundenaufträge von VW Zwickau ( 7 Stück Industrieroboter UH-FR1 zum 10.02.16) und Kunz AG (15 Stück Industrieroboter UH-FR1 zum 20.03.16 eingegangen.</a:t>
            </a:r>
            <a:endParaRPr lang="de-DE" sz="1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30" y="1823075"/>
            <a:ext cx="8657113" cy="441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295</a:t>
            </a:r>
            <a:endParaRPr lang="de-DE" sz="1200" dirty="0"/>
          </a:p>
        </p:txBody>
      </p:sp>
      <p:sp>
        <p:nvSpPr>
          <p:cNvPr id="11" name="Rechteck 10"/>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2" name="Textfeld 11"/>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1240989543"/>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7248071" cy="2305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126" y="3570855"/>
            <a:ext cx="4040135" cy="278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27275" y="3717804"/>
            <a:ext cx="3083431" cy="461665"/>
          </a:xfrm>
          <a:prstGeom prst="rect">
            <a:avLst/>
          </a:prstGeom>
          <a:solidFill>
            <a:srgbClr val="E4DCBA"/>
          </a:solidFill>
          <a:ln w="19050">
            <a:noFill/>
          </a:ln>
        </p:spPr>
        <p:txBody>
          <a:bodyPr wrap="square" rtlCol="0">
            <a:spAutoFit/>
          </a:bodyPr>
          <a:lstStyle/>
          <a:p>
            <a:r>
              <a:rPr lang="de-DE" sz="1200" dirty="0" smtClean="0"/>
              <a:t>richtige Bedarfsart auswählen -&gt; KEV… Kundeneinzelauftrag mit Verrechnung</a:t>
            </a:r>
            <a:endParaRPr lang="de-DE" sz="1200" dirty="0"/>
          </a:p>
        </p:txBody>
      </p:sp>
      <p:sp>
        <p:nvSpPr>
          <p:cNvPr id="3" name="Rechteck 2"/>
          <p:cNvSpPr/>
          <p:nvPr/>
        </p:nvSpPr>
        <p:spPr>
          <a:xfrm>
            <a:off x="3384000" y="3068951"/>
            <a:ext cx="288040" cy="3615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mit Pfeil 4"/>
          <p:cNvCxnSpPr>
            <a:endCxn id="3" idx="2"/>
          </p:cNvCxnSpPr>
          <p:nvPr/>
        </p:nvCxnSpPr>
        <p:spPr>
          <a:xfrm flipV="1">
            <a:off x="3528020" y="3430527"/>
            <a:ext cx="0" cy="2872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hteck 5"/>
          <p:cNvSpPr/>
          <p:nvPr/>
        </p:nvSpPr>
        <p:spPr>
          <a:xfrm>
            <a:off x="2627731" y="1412720"/>
            <a:ext cx="43206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 Verbindung 13"/>
          <p:cNvCxnSpPr>
            <a:stCxn id="6" idx="3"/>
          </p:cNvCxnSpPr>
          <p:nvPr/>
        </p:nvCxnSpPr>
        <p:spPr>
          <a:xfrm>
            <a:off x="3059790" y="1520735"/>
            <a:ext cx="51127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8172500" y="1520736"/>
            <a:ext cx="0" cy="20501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4067931" y="1340710"/>
            <a:ext cx="2448340" cy="246221"/>
          </a:xfrm>
          <a:prstGeom prst="rect">
            <a:avLst/>
          </a:prstGeom>
          <a:noFill/>
        </p:spPr>
        <p:txBody>
          <a:bodyPr wrap="square" rtlCol="0">
            <a:spAutoFit/>
          </a:bodyPr>
          <a:lstStyle/>
          <a:p>
            <a:r>
              <a:rPr lang="de-DE" sz="1000" dirty="0" smtClean="0"/>
              <a:t>Verfügbarkeitsprüfung gesamter Beleg</a:t>
            </a:r>
            <a:endParaRPr lang="de-DE" sz="1000" dirty="0"/>
          </a:p>
        </p:txBody>
      </p:sp>
      <p:sp>
        <p:nvSpPr>
          <p:cNvPr id="20" name="Rechteck 19"/>
          <p:cNvSpPr/>
          <p:nvPr/>
        </p:nvSpPr>
        <p:spPr>
          <a:xfrm>
            <a:off x="6804309" y="5229250"/>
            <a:ext cx="208829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495" y="5910509"/>
            <a:ext cx="2003280" cy="50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7"/>
          <p:cNvSpPr txBox="1"/>
          <p:nvPr/>
        </p:nvSpPr>
        <p:spPr>
          <a:xfrm>
            <a:off x="727275" y="4330632"/>
            <a:ext cx="3083431" cy="461665"/>
          </a:xfrm>
          <a:prstGeom prst="rect">
            <a:avLst/>
          </a:prstGeom>
          <a:solidFill>
            <a:srgbClr val="E4DCBA"/>
          </a:solidFill>
          <a:ln w="19050">
            <a:noFill/>
          </a:ln>
        </p:spPr>
        <p:txBody>
          <a:bodyPr wrap="square" rtlCol="0">
            <a:spAutoFit/>
          </a:bodyPr>
          <a:lstStyle/>
          <a:p>
            <a:r>
              <a:rPr lang="de-DE" sz="1200" dirty="0" smtClean="0"/>
              <a:t>durch Vorplanung ohne Endmontage können 7 Stück durch Verrechnung bestätigt werden</a:t>
            </a:r>
            <a:endParaRPr lang="de-DE" sz="1200" dirty="0"/>
          </a:p>
        </p:txBody>
      </p:sp>
      <p:cxnSp>
        <p:nvCxnSpPr>
          <p:cNvPr id="23" name="Gerade Verbindung mit Pfeil 22"/>
          <p:cNvCxnSpPr/>
          <p:nvPr/>
        </p:nvCxnSpPr>
        <p:spPr>
          <a:xfrm>
            <a:off x="8676571" y="4509151"/>
            <a:ext cx="0" cy="66782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497" y="5250847"/>
            <a:ext cx="3644665" cy="388866"/>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48" name="Gerade Verbindung 2047"/>
          <p:cNvCxnSpPr/>
          <p:nvPr/>
        </p:nvCxnSpPr>
        <p:spPr>
          <a:xfrm>
            <a:off x="3810706" y="4509150"/>
            <a:ext cx="48658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6" name="Gerade Verbindung mit Pfeil 2055"/>
          <p:cNvCxnSpPr/>
          <p:nvPr/>
        </p:nvCxnSpPr>
        <p:spPr>
          <a:xfrm>
            <a:off x="2729775" y="4797190"/>
            <a:ext cx="0" cy="4320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Grafik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1" name="Textfeld 2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2" name="Textfeld 2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4" name="Textfeld 2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5" name="Textfeld 2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296</a:t>
            </a:r>
            <a:endParaRPr lang="de-DE" sz="1200" dirty="0"/>
          </a:p>
        </p:txBody>
      </p:sp>
      <p:sp>
        <p:nvSpPr>
          <p:cNvPr id="26" name="Rechteck 2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27" name="Textfeld 26"/>
          <p:cNvSpPr txBox="1"/>
          <p:nvPr/>
        </p:nvSpPr>
        <p:spPr>
          <a:xfrm>
            <a:off x="250231" y="540000"/>
            <a:ext cx="7994279" cy="338554"/>
          </a:xfrm>
          <a:prstGeom prst="rect">
            <a:avLst/>
          </a:prstGeom>
          <a:noFill/>
        </p:spPr>
        <p:txBody>
          <a:bodyPr wrap="square" rtlCol="0">
            <a:spAutoFit/>
          </a:bodyPr>
          <a:lstStyle/>
          <a:p>
            <a:r>
              <a:rPr lang="de-DE" sz="1600" b="1" dirty="0" smtClean="0"/>
              <a:t>Programmplanung - Kundenauftrag - Transaktion VA01</a:t>
            </a:r>
          </a:p>
        </p:txBody>
      </p:sp>
      <p:sp>
        <p:nvSpPr>
          <p:cNvPr id="28" name="Textfeld 27"/>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1211010451"/>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6605235" cy="3399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1" y="4725181"/>
            <a:ext cx="7843315" cy="94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2130" y="1138396"/>
            <a:ext cx="4120343" cy="297387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372416" y="2420860"/>
            <a:ext cx="527075" cy="2044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hteck 2"/>
          <p:cNvSpPr/>
          <p:nvPr/>
        </p:nvSpPr>
        <p:spPr>
          <a:xfrm>
            <a:off x="2339689" y="1412720"/>
            <a:ext cx="360051" cy="2160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Rechteck 5"/>
          <p:cNvSpPr/>
          <p:nvPr/>
        </p:nvSpPr>
        <p:spPr>
          <a:xfrm>
            <a:off x="3685934" y="4725180"/>
            <a:ext cx="742047"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p:cNvSpPr/>
          <p:nvPr/>
        </p:nvSpPr>
        <p:spPr>
          <a:xfrm>
            <a:off x="4327851" y="5301260"/>
            <a:ext cx="344279" cy="3675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p:cNvSpPr txBox="1"/>
          <p:nvPr/>
        </p:nvSpPr>
        <p:spPr>
          <a:xfrm>
            <a:off x="251401" y="5949351"/>
            <a:ext cx="8541070" cy="276999"/>
          </a:xfrm>
          <a:prstGeom prst="rect">
            <a:avLst/>
          </a:prstGeom>
          <a:solidFill>
            <a:srgbClr val="E4DCBA"/>
          </a:solidFill>
          <a:ln w="19050">
            <a:noFill/>
          </a:ln>
        </p:spPr>
        <p:txBody>
          <a:bodyPr wrap="square" rtlCol="0">
            <a:spAutoFit/>
          </a:bodyPr>
          <a:lstStyle/>
          <a:p>
            <a:r>
              <a:rPr lang="de-DE" sz="1200" dirty="0" smtClean="0"/>
              <a:t>Es können 10 Stück zum 20.03.2016 bestätigt werden, für 5 Stück Liefervorschlag 06.04.2016 -&gt; s. auch MD04</a:t>
            </a:r>
            <a:endParaRPr lang="de-DE" sz="1200" dirty="0"/>
          </a:p>
        </p:txBody>
      </p:sp>
      <p:cxnSp>
        <p:nvCxnSpPr>
          <p:cNvPr id="17" name="Gerade Verbindung 16"/>
          <p:cNvCxnSpPr/>
          <p:nvPr/>
        </p:nvCxnSpPr>
        <p:spPr>
          <a:xfrm>
            <a:off x="4672130" y="3645030"/>
            <a:ext cx="41203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8388531" y="4112267"/>
            <a:ext cx="0" cy="18370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297</a:t>
            </a:r>
            <a:endParaRPr lang="de-DE" sz="1200" dirty="0"/>
          </a:p>
        </p:txBody>
      </p: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cxnSp>
        <p:nvCxnSpPr>
          <p:cNvPr id="10" name="Gerade Verbindung mit Pfeil 9"/>
          <p:cNvCxnSpPr>
            <a:stCxn id="3" idx="3"/>
          </p:cNvCxnSpPr>
          <p:nvPr/>
        </p:nvCxnSpPr>
        <p:spPr>
          <a:xfrm flipV="1">
            <a:off x="2699740" y="1520734"/>
            <a:ext cx="1972390"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250231" y="540000"/>
            <a:ext cx="7994279" cy="338554"/>
          </a:xfrm>
          <a:prstGeom prst="rect">
            <a:avLst/>
          </a:prstGeom>
          <a:noFill/>
        </p:spPr>
        <p:txBody>
          <a:bodyPr wrap="square" rtlCol="0">
            <a:spAutoFit/>
          </a:bodyPr>
          <a:lstStyle/>
          <a:p>
            <a:r>
              <a:rPr lang="de-DE" sz="1600" b="1" dirty="0" smtClean="0"/>
              <a:t>Programmplanung - Kundenauftrag - Transaktion VA01</a:t>
            </a: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709304154"/>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1401" y="540000"/>
            <a:ext cx="8209139" cy="338554"/>
          </a:xfrm>
          <a:prstGeom prst="rect">
            <a:avLst/>
          </a:prstGeom>
          <a:noFill/>
        </p:spPr>
        <p:txBody>
          <a:bodyPr wrap="square" rtlCol="0">
            <a:spAutoFit/>
          </a:bodyPr>
          <a:lstStyle/>
          <a:p>
            <a:r>
              <a:rPr lang="de-DE" sz="1600" b="1" dirty="0" smtClean="0"/>
              <a:t>Bedarfs-/Bestandsliste - Verrechnung - Transaktion MD04</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4904827" cy="342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1" y="4479432"/>
            <a:ext cx="4904827" cy="146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1" y="4479432"/>
            <a:ext cx="4910137" cy="169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01" y="6174860"/>
            <a:ext cx="4910137" cy="15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6084210" y="2420861"/>
            <a:ext cx="2817295" cy="1200329"/>
          </a:xfrm>
          <a:prstGeom prst="rect">
            <a:avLst/>
          </a:prstGeom>
          <a:solidFill>
            <a:srgbClr val="E4DCBA"/>
          </a:solidFill>
          <a:ln w="19050">
            <a:noFill/>
          </a:ln>
        </p:spPr>
        <p:txBody>
          <a:bodyPr wrap="square" rtlCol="0">
            <a:spAutoFit/>
          </a:bodyPr>
          <a:lstStyle/>
          <a:p>
            <a:r>
              <a:rPr lang="de-DE" sz="1200" dirty="0" smtClean="0"/>
              <a:t>Hat keinen Einfluss, da im Materialstamm das Dispomerkmal nicht in Verbindung mit</a:t>
            </a:r>
          </a:p>
          <a:p>
            <a:r>
              <a:rPr lang="de-DE" sz="1200" dirty="0" smtClean="0"/>
              <a:t>Fixierungsarten M0, M1, M2, M3, M4, P0, P1, P2, P3, P4 gepflegt wurde.</a:t>
            </a:r>
          </a:p>
          <a:p>
            <a:r>
              <a:rPr lang="de-DE" sz="1200" dirty="0" smtClean="0"/>
              <a:t>Bekommt Einfluss, wenn Roll Forward gepflegt wird s. S.???</a:t>
            </a:r>
            <a:endParaRPr lang="de-DE" sz="1200" dirty="0"/>
          </a:p>
        </p:txBody>
      </p:sp>
      <p:sp>
        <p:nvSpPr>
          <p:cNvPr id="2" name="Rechteck 1"/>
          <p:cNvSpPr/>
          <p:nvPr/>
        </p:nvSpPr>
        <p:spPr>
          <a:xfrm>
            <a:off x="442241" y="2980800"/>
            <a:ext cx="1368191" cy="201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 name="Gerade Verbindung 3"/>
          <p:cNvCxnSpPr>
            <a:stCxn id="2" idx="2"/>
          </p:cNvCxnSpPr>
          <p:nvPr/>
        </p:nvCxnSpPr>
        <p:spPr>
          <a:xfrm flipH="1">
            <a:off x="1126335" y="3182400"/>
            <a:ext cx="2" cy="1025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mit Pfeil 5"/>
          <p:cNvCxnSpPr/>
          <p:nvPr/>
        </p:nvCxnSpPr>
        <p:spPr>
          <a:xfrm>
            <a:off x="1126336" y="3284980"/>
            <a:ext cx="495787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372417" y="4005081"/>
            <a:ext cx="8529089" cy="6212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p:cNvSpPr txBox="1"/>
          <p:nvPr/>
        </p:nvSpPr>
        <p:spPr>
          <a:xfrm>
            <a:off x="5292100" y="4054071"/>
            <a:ext cx="2952411" cy="523220"/>
          </a:xfrm>
          <a:prstGeom prst="rect">
            <a:avLst/>
          </a:prstGeom>
          <a:noFill/>
        </p:spPr>
        <p:txBody>
          <a:bodyPr wrap="square" rtlCol="0">
            <a:spAutoFit/>
          </a:bodyPr>
          <a:lstStyle/>
          <a:p>
            <a:r>
              <a:rPr lang="de-DE" dirty="0" smtClean="0"/>
              <a:t>Kundenauftrag über 600 Stück keine Verrechnung Strategie 20</a:t>
            </a:r>
            <a:endParaRPr lang="de-DE" dirty="0"/>
          </a:p>
        </p:txBody>
      </p:sp>
      <p:cxnSp>
        <p:nvCxnSpPr>
          <p:cNvPr id="17" name="Gerade Verbindung 16"/>
          <p:cNvCxnSpPr/>
          <p:nvPr/>
        </p:nvCxnSpPr>
        <p:spPr>
          <a:xfrm>
            <a:off x="5161538" y="4869200"/>
            <a:ext cx="2025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5364111" y="4869201"/>
            <a:ext cx="0" cy="746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H="1">
            <a:off x="5161538" y="5616000"/>
            <a:ext cx="20257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5161537" y="5157240"/>
            <a:ext cx="4186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H="1">
            <a:off x="5161537" y="5805330"/>
            <a:ext cx="41860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5580140" y="5157240"/>
            <a:ext cx="0" cy="648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5760165" y="4746090"/>
            <a:ext cx="2016280" cy="246221"/>
          </a:xfrm>
          <a:prstGeom prst="rect">
            <a:avLst/>
          </a:prstGeom>
          <a:noFill/>
        </p:spPr>
        <p:txBody>
          <a:bodyPr wrap="square" rtlCol="0">
            <a:spAutoFit/>
          </a:bodyPr>
          <a:lstStyle/>
          <a:p>
            <a:r>
              <a:rPr lang="de-DE" sz="1000" dirty="0" smtClean="0"/>
              <a:t>Kundenauftrag 7 Stück</a:t>
            </a:r>
            <a:endParaRPr lang="de-DE" sz="1000" dirty="0"/>
          </a:p>
        </p:txBody>
      </p:sp>
      <p:sp>
        <p:nvSpPr>
          <p:cNvPr id="35" name="Textfeld 34"/>
          <p:cNvSpPr txBox="1"/>
          <p:nvPr/>
        </p:nvSpPr>
        <p:spPr>
          <a:xfrm>
            <a:off x="5760165" y="5080925"/>
            <a:ext cx="2016280" cy="246221"/>
          </a:xfrm>
          <a:prstGeom prst="rect">
            <a:avLst/>
          </a:prstGeom>
          <a:noFill/>
        </p:spPr>
        <p:txBody>
          <a:bodyPr wrap="square" rtlCol="0">
            <a:spAutoFit/>
          </a:bodyPr>
          <a:lstStyle/>
          <a:p>
            <a:r>
              <a:rPr lang="de-DE" sz="1000" dirty="0" smtClean="0"/>
              <a:t>Kundenauftrag 15 Stück</a:t>
            </a:r>
            <a:endParaRPr lang="de-DE" sz="1000" dirty="0"/>
          </a:p>
        </p:txBody>
      </p:sp>
      <p:sp>
        <p:nvSpPr>
          <p:cNvPr id="36" name="Textfeld 35"/>
          <p:cNvSpPr txBox="1"/>
          <p:nvPr/>
        </p:nvSpPr>
        <p:spPr>
          <a:xfrm>
            <a:off x="5760165" y="5381974"/>
            <a:ext cx="2016280" cy="246221"/>
          </a:xfrm>
          <a:prstGeom prst="rect">
            <a:avLst/>
          </a:prstGeom>
          <a:noFill/>
        </p:spPr>
        <p:txBody>
          <a:bodyPr wrap="square" rtlCol="0">
            <a:spAutoFit/>
          </a:bodyPr>
          <a:lstStyle/>
          <a:p>
            <a:r>
              <a:rPr lang="de-DE" sz="1000" dirty="0" smtClean="0"/>
              <a:t>Vorplanung ohne Endmontage</a:t>
            </a:r>
            <a:endParaRPr lang="de-DE" sz="1000" dirty="0"/>
          </a:p>
        </p:txBody>
      </p:sp>
      <p:sp>
        <p:nvSpPr>
          <p:cNvPr id="31" name="Textfeld 30"/>
          <p:cNvSpPr txBox="1"/>
          <p:nvPr/>
        </p:nvSpPr>
        <p:spPr>
          <a:xfrm>
            <a:off x="5760164" y="5733321"/>
            <a:ext cx="3141339" cy="707886"/>
          </a:xfrm>
          <a:prstGeom prst="rect">
            <a:avLst/>
          </a:prstGeom>
          <a:solidFill>
            <a:srgbClr val="E4DCBA"/>
          </a:solidFill>
          <a:ln w="38100">
            <a:solidFill>
              <a:srgbClr val="FF0000"/>
            </a:solidFill>
          </a:ln>
        </p:spPr>
        <p:txBody>
          <a:bodyPr wrap="square" rtlCol="0">
            <a:spAutoFit/>
          </a:bodyPr>
          <a:lstStyle/>
          <a:p>
            <a:r>
              <a:rPr lang="de-DE" sz="1000" b="1" dirty="0" smtClean="0"/>
              <a:t>Es fanden 3 Verrechnungen statt -&gt; 2 durch Pfeile sichtbar, die 3. ist der Wegfall des Vorplanungsbedarfes von 10 Stück im März 2016 = vollständige Verrechnung mit Kundenauftrag 15 Stück..</a:t>
            </a:r>
            <a:endParaRPr lang="de-DE" sz="1000" b="1" dirty="0"/>
          </a:p>
        </p:txBody>
      </p:sp>
      <p:pic>
        <p:nvPicPr>
          <p:cNvPr id="23" name="Grafik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4" name="Textfeld 2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6" name="Textfeld 2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8" name="Textfeld 2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32" name="Textfeld 3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298</a:t>
            </a:r>
            <a:endParaRPr lang="de-DE" sz="1200" dirty="0"/>
          </a:p>
        </p:txBody>
      </p:sp>
      <p:sp>
        <p:nvSpPr>
          <p:cNvPr id="33" name="Rechteck 32"/>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34" name="Textfeld 33"/>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426859825"/>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2" y="1170000"/>
            <a:ext cx="4896679" cy="217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2" y="3303317"/>
            <a:ext cx="4896679" cy="121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2" y="4517025"/>
            <a:ext cx="4896679" cy="134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02" y="5858198"/>
            <a:ext cx="4896679" cy="286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Gerade Verbindung 16"/>
          <p:cNvCxnSpPr/>
          <p:nvPr/>
        </p:nvCxnSpPr>
        <p:spPr>
          <a:xfrm>
            <a:off x="251402" y="3645030"/>
            <a:ext cx="86411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251402" y="5536800"/>
            <a:ext cx="86411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5220001" y="2755322"/>
            <a:ext cx="3672600" cy="276999"/>
          </a:xfrm>
          <a:prstGeom prst="rect">
            <a:avLst/>
          </a:prstGeom>
          <a:solidFill>
            <a:srgbClr val="E4DCBA"/>
          </a:solidFill>
          <a:ln w="19050">
            <a:noFill/>
          </a:ln>
        </p:spPr>
        <p:txBody>
          <a:bodyPr wrap="square" rtlCol="0">
            <a:spAutoFit/>
          </a:bodyPr>
          <a:lstStyle/>
          <a:p>
            <a:r>
              <a:rPr lang="de-DE" sz="1200" dirty="0" smtClean="0"/>
              <a:t>Kundeneinzelauftrag ohne Verrechnung Strategie 20</a:t>
            </a:r>
            <a:endParaRPr lang="de-DE" sz="1200" dirty="0"/>
          </a:p>
        </p:txBody>
      </p:sp>
      <p:sp>
        <p:nvSpPr>
          <p:cNvPr id="28" name="Textfeld 27"/>
          <p:cNvSpPr txBox="1"/>
          <p:nvPr/>
        </p:nvSpPr>
        <p:spPr>
          <a:xfrm>
            <a:off x="5220001" y="4363136"/>
            <a:ext cx="3672600" cy="276999"/>
          </a:xfrm>
          <a:prstGeom prst="rect">
            <a:avLst/>
          </a:prstGeom>
          <a:solidFill>
            <a:srgbClr val="E4DCBA"/>
          </a:solidFill>
          <a:ln w="19050">
            <a:noFill/>
          </a:ln>
        </p:spPr>
        <p:txBody>
          <a:bodyPr wrap="square" rtlCol="0">
            <a:spAutoFit/>
          </a:bodyPr>
          <a:lstStyle/>
          <a:p>
            <a:r>
              <a:rPr lang="de-DE" sz="1200" dirty="0" smtClean="0"/>
              <a:t>Kundeneinzelauftrag mit Verrechnung Strategie 50</a:t>
            </a:r>
            <a:endParaRPr lang="de-DE" sz="1200" dirty="0"/>
          </a:p>
        </p:txBody>
      </p:sp>
      <p:sp>
        <p:nvSpPr>
          <p:cNvPr id="29" name="Textfeld 28"/>
          <p:cNvSpPr txBox="1"/>
          <p:nvPr/>
        </p:nvSpPr>
        <p:spPr>
          <a:xfrm>
            <a:off x="5220001" y="5632268"/>
            <a:ext cx="3672600" cy="646331"/>
          </a:xfrm>
          <a:prstGeom prst="rect">
            <a:avLst/>
          </a:prstGeom>
          <a:solidFill>
            <a:srgbClr val="E4DCBA"/>
          </a:solidFill>
          <a:ln w="38100">
            <a:solidFill>
              <a:srgbClr val="FF0000"/>
            </a:solidFill>
          </a:ln>
        </p:spPr>
        <p:txBody>
          <a:bodyPr wrap="square" rtlCol="0">
            <a:spAutoFit/>
          </a:bodyPr>
          <a:lstStyle/>
          <a:p>
            <a:r>
              <a:rPr lang="de-DE" sz="1200" dirty="0" smtClean="0"/>
              <a:t>Vorplanung ohne Endmontage Strategie 50 -&gt; Ver-  rechnung erst nach Eingang von neuen Kundenauf- trägen -&gt; beachte Dispoelement -&gt; s. nächste Seite</a:t>
            </a:r>
            <a:endParaRPr lang="de-DE" sz="1200" dirty="0"/>
          </a:p>
        </p:txBody>
      </p:sp>
      <p:pic>
        <p:nvPicPr>
          <p:cNvPr id="12" name="Grafi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299</a:t>
            </a:r>
            <a:endParaRPr lang="de-DE" sz="1200" dirty="0"/>
          </a:p>
        </p:txBody>
      </p:sp>
      <p:sp>
        <p:nvSpPr>
          <p:cNvPr id="18" name="Rechteck 17"/>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19" name="Textfeld 18"/>
          <p:cNvSpPr txBox="1"/>
          <p:nvPr/>
        </p:nvSpPr>
        <p:spPr>
          <a:xfrm>
            <a:off x="251401" y="540000"/>
            <a:ext cx="8209139" cy="338554"/>
          </a:xfrm>
          <a:prstGeom prst="rect">
            <a:avLst/>
          </a:prstGeom>
          <a:noFill/>
        </p:spPr>
        <p:txBody>
          <a:bodyPr wrap="square" rtlCol="0">
            <a:spAutoFit/>
          </a:bodyPr>
          <a:lstStyle/>
          <a:p>
            <a:r>
              <a:rPr lang="de-DE" sz="1600" b="1" dirty="0" smtClean="0"/>
              <a:t>Bedarfs-/Bestandsliste - Verrechnung - Transaktion MD04</a:t>
            </a: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516555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Inhaltsverzeichnis				Seite 3</a:t>
            </a:r>
            <a:endParaRPr lang="de-DE" sz="1200"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48371" y="640261"/>
            <a:ext cx="4453737" cy="6124754"/>
          </a:xfrm>
          <a:prstGeom prst="rect">
            <a:avLst/>
          </a:prstGeom>
          <a:noFill/>
        </p:spPr>
        <p:txBody>
          <a:bodyPr wrap="square" rtlCol="0">
            <a:spAutoFit/>
          </a:bodyPr>
          <a:lstStyle/>
          <a:p>
            <a:pPr lvl="0"/>
            <a:r>
              <a:rPr lang="de-DE" sz="1200" b="1" dirty="0" smtClean="0">
                <a:solidFill>
                  <a:prstClr val="black"/>
                </a:solidFill>
              </a:rPr>
              <a:t>       Kapitel 4 - Customizing </a:t>
            </a:r>
            <a:r>
              <a:rPr lang="de-DE" sz="1200" b="1" dirty="0">
                <a:solidFill>
                  <a:prstClr val="black"/>
                </a:solidFill>
              </a:rPr>
              <a:t>/ Stammdaten</a:t>
            </a:r>
            <a:r>
              <a:rPr lang="de-DE" sz="1000" dirty="0">
                <a:solidFill>
                  <a:prstClr val="black"/>
                </a:solidFill>
              </a:rPr>
              <a:t>	</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Szenario Produktion Industrieroboter</a:t>
            </a:r>
            <a:r>
              <a:rPr lang="de-DE" sz="1000" dirty="0">
                <a:solidFill>
                  <a:prstClr val="black"/>
                </a:solidFill>
              </a:rPr>
              <a:t>	</a:t>
            </a:r>
            <a:endParaRPr lang="de-DE" sz="1000" dirty="0" smtClean="0">
              <a:solidFill>
                <a:prstClr val="black"/>
              </a:solidFill>
            </a:endParaRPr>
          </a:p>
          <a:p>
            <a:pPr lvl="0"/>
            <a:r>
              <a:rPr lang="de-DE" sz="1000" dirty="0" smtClean="0">
                <a:solidFill>
                  <a:prstClr val="black"/>
                </a:solidFill>
              </a:rPr>
              <a:t>         Organisationseinheiten</a:t>
            </a:r>
          </a:p>
          <a:p>
            <a:pPr lvl="0"/>
            <a:r>
              <a:rPr lang="de-DE" sz="1000" dirty="0">
                <a:solidFill>
                  <a:prstClr val="black"/>
                </a:solidFill>
              </a:rPr>
              <a:t> </a:t>
            </a:r>
            <a:r>
              <a:rPr lang="de-DE" sz="1000" dirty="0" smtClean="0">
                <a:solidFill>
                  <a:prstClr val="black"/>
                </a:solidFill>
              </a:rPr>
              <a:t>                 </a:t>
            </a:r>
            <a:r>
              <a:rPr lang="de-DE" sz="1000" dirty="0">
                <a:solidFill>
                  <a:prstClr val="black"/>
                </a:solidFill>
              </a:rPr>
              <a:t> </a:t>
            </a:r>
            <a:r>
              <a:rPr lang="de-DE" sz="1000" dirty="0" smtClean="0">
                <a:solidFill>
                  <a:prstClr val="black"/>
                </a:solidFill>
                <a:hlinkClick r:id="rId4" action="ppaction://hlinksldjump"/>
              </a:rPr>
              <a:t>Disponent über Profilgenerator anlegen		Folie </a:t>
            </a:r>
            <a:r>
              <a:rPr lang="de-DE" sz="1000" dirty="0">
                <a:solidFill>
                  <a:prstClr val="black"/>
                </a:solidFill>
                <a:hlinkClick r:id="rId4" action="ppaction://hlinksldjump"/>
              </a:rPr>
              <a:t>112</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5" action="ppaction://hlinksldjump"/>
              </a:rPr>
              <a:t>Disponent</a:t>
            </a:r>
            <a:r>
              <a:rPr lang="de-DE" sz="1000" dirty="0">
                <a:solidFill>
                  <a:prstClr val="black"/>
                </a:solidFill>
                <a:hlinkClick r:id="rId5" action="ppaction://hlinksldjump"/>
              </a:rPr>
              <a:t>			</a:t>
            </a:r>
            <a:r>
              <a:rPr lang="de-DE" sz="1000" dirty="0" smtClean="0">
                <a:solidFill>
                  <a:prstClr val="black"/>
                </a:solidFill>
                <a:hlinkClick r:id="rId5" action="ppaction://hlinksldjump"/>
              </a:rPr>
              <a:t>	Folie 113 - 114</a:t>
            </a:r>
            <a:endParaRPr lang="de-DE" sz="1000" dirty="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6" action="ppaction://hlinksldjump"/>
              </a:rPr>
              <a:t>Fertigungssteuerer</a:t>
            </a:r>
            <a:r>
              <a:rPr lang="de-DE" sz="1000" dirty="0">
                <a:solidFill>
                  <a:prstClr val="black"/>
                </a:solidFill>
                <a:hlinkClick r:id="rId6" action="ppaction://hlinksldjump"/>
              </a:rPr>
              <a:t>			</a:t>
            </a:r>
            <a:r>
              <a:rPr lang="de-DE" sz="1000" dirty="0" smtClean="0">
                <a:solidFill>
                  <a:prstClr val="black"/>
                </a:solidFill>
                <a:hlinkClick r:id="rId6" action="ppaction://hlinksldjump"/>
              </a:rPr>
              <a:t>Folie 115</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6" action="ppaction://hlinksldjump"/>
              </a:rPr>
              <a:t>Kapazitätsplaner</a:t>
            </a:r>
            <a:r>
              <a:rPr lang="de-DE" sz="1000" dirty="0">
                <a:solidFill>
                  <a:prstClr val="black"/>
                </a:solidFill>
                <a:hlinkClick r:id="rId6" action="ppaction://hlinksldjump"/>
              </a:rPr>
              <a:t>			</a:t>
            </a:r>
            <a:r>
              <a:rPr lang="de-DE" sz="1000" dirty="0" smtClean="0">
                <a:solidFill>
                  <a:prstClr val="black"/>
                </a:solidFill>
                <a:hlinkClick r:id="rId6" action="ppaction://hlinksldjump"/>
              </a:rPr>
              <a:t>Folie 115</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6" action="ppaction://hlinksldjump"/>
              </a:rPr>
              <a:t>Arbeitsplanergruppe			</a:t>
            </a:r>
            <a:r>
              <a:rPr lang="de-DE" sz="1000" dirty="0" smtClean="0">
                <a:solidFill>
                  <a:prstClr val="black"/>
                </a:solidFill>
                <a:hlinkClick r:id="rId6" action="ppaction://hlinksldjump"/>
              </a:rPr>
              <a:t>Folie 115</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6" action="ppaction://hlinksldjump"/>
              </a:rPr>
              <a:t>Arbeitsplatzverantwortlicher		</a:t>
            </a:r>
            <a:r>
              <a:rPr lang="de-DE" sz="1000" dirty="0" smtClean="0">
                <a:solidFill>
                  <a:prstClr val="black"/>
                </a:solidFill>
                <a:hlinkClick r:id="rId6" action="ppaction://hlinksldjump"/>
              </a:rPr>
              <a:t>	Folie 115</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7" action="ppaction://hlinksldjump"/>
              </a:rPr>
              <a:t>Stammdaten				Folie 116</a:t>
            </a:r>
            <a:endParaRPr lang="de-DE" sz="1000" dirty="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a:solidFill>
                  <a:prstClr val="black"/>
                </a:solidFill>
                <a:hlinkClick r:id="rId8" action="ppaction://hlinksldjump"/>
              </a:rPr>
              <a:t>Materialstückliste			</a:t>
            </a:r>
            <a:r>
              <a:rPr lang="de-DE" sz="1000" dirty="0" smtClean="0">
                <a:solidFill>
                  <a:prstClr val="black"/>
                </a:solidFill>
                <a:hlinkClick r:id="rId8" action="ppaction://hlinksldjump"/>
              </a:rPr>
              <a:t>Folie 117 - 118</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9" action="ppaction://hlinksldjump"/>
              </a:rPr>
              <a:t>Arbeitsplatz			</a:t>
            </a:r>
            <a:r>
              <a:rPr lang="de-DE" sz="1000" dirty="0" smtClean="0">
                <a:solidFill>
                  <a:prstClr val="black"/>
                </a:solidFill>
                <a:hlinkClick r:id="rId9" action="ppaction://hlinksldjump"/>
              </a:rPr>
              <a:t>	Folie 119 - 120</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10" action="ppaction://hlinksldjump"/>
              </a:rPr>
              <a:t>Arbeitsplan			</a:t>
            </a:r>
            <a:r>
              <a:rPr lang="de-DE" sz="1000" dirty="0" smtClean="0">
                <a:solidFill>
                  <a:prstClr val="black"/>
                </a:solidFill>
                <a:hlinkClick r:id="rId10" action="ppaction://hlinksldjump"/>
              </a:rPr>
              <a:t>	Folie 121 - 123</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11" action="ppaction://hlinksldjump"/>
              </a:rPr>
              <a:t>Terminierung, Mat.stamm aktualisieren</a:t>
            </a:r>
            <a:r>
              <a:rPr lang="de-DE" sz="1000" dirty="0">
                <a:solidFill>
                  <a:prstClr val="black"/>
                </a:solidFill>
                <a:hlinkClick r:id="rId11" action="ppaction://hlinksldjump"/>
              </a:rPr>
              <a:t>	</a:t>
            </a:r>
            <a:r>
              <a:rPr lang="de-DE" sz="1000" dirty="0" smtClean="0">
                <a:solidFill>
                  <a:prstClr val="black"/>
                </a:solidFill>
                <a:hlinkClick r:id="rId11" action="ppaction://hlinksldjump"/>
              </a:rPr>
              <a:t>Folie 124 - 126</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12" action="ppaction://hlinksldjump"/>
              </a:rPr>
              <a:t>Kapazität			</a:t>
            </a:r>
            <a:r>
              <a:rPr lang="de-DE" sz="1000" dirty="0" smtClean="0">
                <a:solidFill>
                  <a:prstClr val="black"/>
                </a:solidFill>
                <a:hlinkClick r:id="rId12" action="ppaction://hlinksldjump"/>
              </a:rPr>
              <a:t>	Folie 127 </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13" action="ppaction://hlinksldjump"/>
              </a:rPr>
              <a:t>Schichtprogramm			</a:t>
            </a:r>
            <a:r>
              <a:rPr lang="de-DE" sz="1000" dirty="0" smtClean="0">
                <a:solidFill>
                  <a:prstClr val="black"/>
                </a:solidFill>
                <a:hlinkClick r:id="rId13" action="ppaction://hlinksldjump"/>
              </a:rPr>
              <a:t>Folie 128</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14" action="ppaction://hlinksldjump"/>
              </a:rPr>
              <a:t>Fertigungshilfsmittel			</a:t>
            </a:r>
            <a:r>
              <a:rPr lang="de-DE" sz="1000" dirty="0" smtClean="0">
                <a:solidFill>
                  <a:prstClr val="black"/>
                </a:solidFill>
                <a:hlinkClick r:id="rId14" action="ppaction://hlinksldjump"/>
              </a:rPr>
              <a:t>Folie 129 - 131</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15" action="ppaction://hlinksldjump"/>
              </a:rPr>
              <a:t>Grobplanungsprofil			</a:t>
            </a:r>
            <a:r>
              <a:rPr lang="de-DE" sz="1000" dirty="0" smtClean="0">
                <a:solidFill>
                  <a:prstClr val="black"/>
                </a:solidFill>
                <a:hlinkClick r:id="rId15" action="ppaction://hlinksldjump"/>
              </a:rPr>
              <a:t>Folie 132 - 134</a:t>
            </a:r>
            <a:endParaRPr lang="de-DE" sz="1000" dirty="0">
              <a:solidFill>
                <a:prstClr val="black"/>
              </a:solidFill>
            </a:endParaRPr>
          </a:p>
          <a:p>
            <a:pPr lvl="0"/>
            <a:r>
              <a:rPr lang="de-DE" sz="1000" dirty="0" smtClean="0">
                <a:solidFill>
                  <a:prstClr val="black"/>
                </a:solidFill>
              </a:rPr>
              <a:t>          Geschäftsprozesse</a:t>
            </a:r>
            <a:r>
              <a:rPr lang="de-DE" sz="1000" dirty="0">
                <a:solidFill>
                  <a:prstClr val="black"/>
                </a:solidFill>
              </a:rPr>
              <a:t> </a:t>
            </a:r>
            <a:r>
              <a:rPr lang="de-DE" sz="1000" dirty="0" smtClean="0">
                <a:solidFill>
                  <a:prstClr val="black"/>
                </a:solidFill>
              </a:rPr>
              <a:t>/ Prozessschritte</a:t>
            </a:r>
            <a:r>
              <a:rPr lang="de-DE" sz="1000" dirty="0">
                <a:solidFill>
                  <a:prstClr val="black"/>
                </a:solidFill>
              </a:rPr>
              <a:t>			</a:t>
            </a:r>
          </a:p>
          <a:p>
            <a:pPr lvl="0"/>
            <a:r>
              <a:rPr lang="de-DE" sz="1000" dirty="0" smtClean="0">
                <a:solidFill>
                  <a:prstClr val="black"/>
                </a:solidFill>
              </a:rPr>
              <a:t>                   </a:t>
            </a:r>
            <a:r>
              <a:rPr lang="de-DE" sz="1000" dirty="0" smtClean="0">
                <a:solidFill>
                  <a:prstClr val="black"/>
                </a:solidFill>
                <a:hlinkClick r:id="rId16" action="ppaction://hlinksldjump"/>
              </a:rPr>
              <a:t>Produktionsplanung </a:t>
            </a:r>
            <a:r>
              <a:rPr lang="de-DE" sz="1000" dirty="0">
                <a:solidFill>
                  <a:prstClr val="black"/>
                </a:solidFill>
                <a:hlinkClick r:id="rId16" action="ppaction://hlinksldjump"/>
              </a:rPr>
              <a:t>(Programmplanung)		</a:t>
            </a:r>
            <a:r>
              <a:rPr lang="de-DE" sz="1000" dirty="0" smtClean="0">
                <a:solidFill>
                  <a:prstClr val="black"/>
                </a:solidFill>
                <a:hlinkClick r:id="rId16" action="ppaction://hlinksldjump"/>
              </a:rPr>
              <a:t>Folie 135 - 139</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17" action="ppaction://hlinksldjump"/>
              </a:rPr>
              <a:t>Strategiegruppe, Parallelverarbeitung</a:t>
            </a:r>
            <a:r>
              <a:rPr lang="de-DE" sz="1000" dirty="0">
                <a:solidFill>
                  <a:prstClr val="black"/>
                </a:solidFill>
                <a:hlinkClick r:id="rId17" action="ppaction://hlinksldjump"/>
              </a:rPr>
              <a:t>		</a:t>
            </a:r>
            <a:r>
              <a:rPr lang="de-DE" sz="1000" dirty="0" smtClean="0">
                <a:solidFill>
                  <a:prstClr val="black"/>
                </a:solidFill>
                <a:hlinkClick r:id="rId17" action="ppaction://hlinksldjump"/>
              </a:rPr>
              <a:t>Folie 140 - 141</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18" action="ppaction://hlinksldjump"/>
              </a:rPr>
              <a:t>Werksparameter </a:t>
            </a:r>
            <a:r>
              <a:rPr lang="de-DE" sz="1000" dirty="0">
                <a:solidFill>
                  <a:prstClr val="black"/>
                </a:solidFill>
                <a:hlinkClick r:id="rId18" action="ppaction://hlinksldjump"/>
              </a:rPr>
              <a:t>MM			</a:t>
            </a:r>
            <a:r>
              <a:rPr lang="de-DE" sz="1000" dirty="0" smtClean="0">
                <a:solidFill>
                  <a:prstClr val="black"/>
                </a:solidFill>
                <a:hlinkClick r:id="rId18" action="ppaction://hlinksldjump"/>
              </a:rPr>
              <a:t>Folie 142 - 148</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19" action="ppaction://hlinksldjump"/>
              </a:rPr>
              <a:t>Bedarfsplanung </a:t>
            </a:r>
            <a:r>
              <a:rPr lang="de-DE" sz="1000" dirty="0">
                <a:solidFill>
                  <a:prstClr val="black"/>
                </a:solidFill>
                <a:hlinkClick r:id="rId19" action="ppaction://hlinksldjump"/>
              </a:rPr>
              <a:t>aktivieren			</a:t>
            </a:r>
            <a:r>
              <a:rPr lang="de-DE" sz="1000" dirty="0" smtClean="0">
                <a:solidFill>
                  <a:prstClr val="black"/>
                </a:solidFill>
                <a:hlinkClick r:id="rId19" action="ppaction://hlinksldjump"/>
              </a:rPr>
              <a:t>Folie 149 - 150</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20" action="ppaction://hlinksldjump"/>
              </a:rPr>
              <a:t>Gesamtplanung	</a:t>
            </a:r>
            <a:r>
              <a:rPr lang="de-DE" sz="1000" dirty="0" smtClean="0">
                <a:solidFill>
                  <a:prstClr val="black"/>
                </a:solidFill>
                <a:hlinkClick r:id="rId20" action="ppaction://hlinksldjump"/>
              </a:rPr>
              <a:t>, Auswertung  MRP</a:t>
            </a:r>
            <a:r>
              <a:rPr lang="de-DE" sz="1000" dirty="0">
                <a:solidFill>
                  <a:prstClr val="black"/>
                </a:solidFill>
                <a:hlinkClick r:id="rId20" action="ppaction://hlinksldjump"/>
              </a:rPr>
              <a:t>		</a:t>
            </a:r>
            <a:r>
              <a:rPr lang="de-DE" sz="1000" dirty="0" smtClean="0">
                <a:solidFill>
                  <a:prstClr val="black"/>
                </a:solidFill>
                <a:hlinkClick r:id="rId20" action="ppaction://hlinksldjump"/>
              </a:rPr>
              <a:t>Folie 151 - 155</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21" action="ppaction://hlinksldjump"/>
              </a:rPr>
              <a:t>Verfügbarkeitsprüfung, PL-AUF umsetzen</a:t>
            </a:r>
            <a:r>
              <a:rPr lang="de-DE" sz="1000" dirty="0">
                <a:solidFill>
                  <a:prstClr val="black"/>
                </a:solidFill>
                <a:hlinkClick r:id="rId21" action="ppaction://hlinksldjump"/>
              </a:rPr>
              <a:t>		</a:t>
            </a:r>
            <a:r>
              <a:rPr lang="de-DE" sz="1000" dirty="0" smtClean="0">
                <a:solidFill>
                  <a:prstClr val="black"/>
                </a:solidFill>
                <a:hlinkClick r:id="rId21" action="ppaction://hlinksldjump"/>
              </a:rPr>
              <a:t>Folie 156 - 160</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a:solidFill>
                  <a:prstClr val="black"/>
                </a:solidFill>
                <a:hlinkClick r:id="rId22" action="ppaction://hlinksldjump"/>
              </a:rPr>
              <a:t>Werksparameter </a:t>
            </a:r>
            <a:r>
              <a:rPr lang="de-DE" sz="1000" dirty="0" smtClean="0">
                <a:solidFill>
                  <a:prstClr val="black"/>
                </a:solidFill>
                <a:hlinkClick r:id="rId22" action="ppaction://hlinksldjump"/>
              </a:rPr>
              <a:t>PP</a:t>
            </a:r>
            <a:r>
              <a:rPr lang="de-DE" sz="1000" dirty="0">
                <a:solidFill>
                  <a:prstClr val="black"/>
                </a:solidFill>
                <a:hlinkClick r:id="rId22" action="ppaction://hlinksldjump"/>
              </a:rPr>
              <a:t>			</a:t>
            </a:r>
            <a:r>
              <a:rPr lang="de-DE" sz="1000" dirty="0" smtClean="0">
                <a:solidFill>
                  <a:prstClr val="black"/>
                </a:solidFill>
                <a:hlinkClick r:id="rId22" action="ppaction://hlinksldjump"/>
              </a:rPr>
              <a:t>Folie 161 - 166</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23" action="ppaction://hlinksldjump"/>
              </a:rPr>
              <a:t>Langfristplanung			Folie 167 - 168</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24" action="ppaction://hlinksldjump"/>
              </a:rPr>
              <a:t>Fertigungsauftrag - Freigabe, Rückmeldung</a:t>
            </a:r>
            <a:r>
              <a:rPr lang="de-DE" sz="1000" dirty="0">
                <a:solidFill>
                  <a:prstClr val="black"/>
                </a:solidFill>
                <a:hlinkClick r:id="rId24" action="ppaction://hlinksldjump"/>
              </a:rPr>
              <a:t>	</a:t>
            </a:r>
            <a:r>
              <a:rPr lang="de-DE" sz="1000" dirty="0" smtClean="0">
                <a:solidFill>
                  <a:prstClr val="black"/>
                </a:solidFill>
                <a:hlinkClick r:id="rId24" action="ppaction://hlinksldjump"/>
              </a:rPr>
              <a:t>Folie 169 - 171</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25" action="ppaction://hlinksldjump"/>
              </a:rPr>
              <a:t>Auftragsarten				</a:t>
            </a:r>
            <a:r>
              <a:rPr lang="de-DE" sz="1000" dirty="0" smtClean="0">
                <a:solidFill>
                  <a:prstClr val="black"/>
                </a:solidFill>
                <a:hlinkClick r:id="rId25" action="ppaction://hlinksldjump"/>
              </a:rPr>
              <a:t>Folie 172</a:t>
            </a:r>
            <a:r>
              <a:rPr lang="de-DE" sz="1000" dirty="0" smtClean="0">
                <a:solidFill>
                  <a:prstClr val="black"/>
                </a:solidFill>
              </a:rPr>
              <a:t> </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26" action="ppaction://hlinksldjump"/>
              </a:rPr>
              <a:t>auftragsabhängige Parameter		</a:t>
            </a:r>
            <a:r>
              <a:rPr lang="de-DE" sz="1000" dirty="0" smtClean="0">
                <a:solidFill>
                  <a:prstClr val="black"/>
                </a:solidFill>
                <a:hlinkClick r:id="rId26" action="ppaction://hlinksldjump"/>
              </a:rPr>
              <a:t>Folie 173</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27" action="ppaction://hlinksldjump"/>
              </a:rPr>
              <a:t>Statusschema				</a:t>
            </a:r>
            <a:r>
              <a:rPr lang="de-DE" sz="1000" dirty="0" smtClean="0">
                <a:solidFill>
                  <a:prstClr val="black"/>
                </a:solidFill>
                <a:hlinkClick r:id="rId27" action="ppaction://hlinksldjump"/>
              </a:rPr>
              <a:t>Folie 174</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28" action="ppaction://hlinksldjump"/>
              </a:rPr>
              <a:t>Fertigungsteuerungsprofil			</a:t>
            </a:r>
            <a:r>
              <a:rPr lang="de-DE" sz="1000" dirty="0" smtClean="0">
                <a:solidFill>
                  <a:prstClr val="black"/>
                </a:solidFill>
                <a:hlinkClick r:id="rId28" action="ppaction://hlinksldjump"/>
              </a:rPr>
              <a:t>Folie 175 - 177</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29" action="ppaction://hlinksldjump"/>
              </a:rPr>
              <a:t>Terminierung				</a:t>
            </a:r>
            <a:r>
              <a:rPr lang="de-DE" sz="1000" dirty="0" smtClean="0">
                <a:solidFill>
                  <a:prstClr val="black"/>
                </a:solidFill>
                <a:hlinkClick r:id="rId29" action="ppaction://hlinksldjump"/>
              </a:rPr>
              <a:t>Folie 178 - 180</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30" action="ppaction://hlinksldjump"/>
              </a:rPr>
              <a:t>Verfügbarkeitsprüfung, Prüflosdaten	</a:t>
            </a:r>
            <a:r>
              <a:rPr lang="de-DE" sz="1000" dirty="0">
                <a:solidFill>
                  <a:prstClr val="black"/>
                </a:solidFill>
                <a:hlinkClick r:id="rId30" action="ppaction://hlinksldjump"/>
              </a:rPr>
              <a:t>	</a:t>
            </a:r>
            <a:r>
              <a:rPr lang="de-DE" sz="1000" dirty="0" smtClean="0">
                <a:solidFill>
                  <a:prstClr val="black"/>
                </a:solidFill>
                <a:hlinkClick r:id="rId30" action="ppaction://hlinksldjump"/>
              </a:rPr>
              <a:t>Folie 181 - 185</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31" action="ppaction://hlinksldjump"/>
              </a:rPr>
              <a:t>Kontierungstyp/Steuerschlüssel		</a:t>
            </a:r>
            <a:r>
              <a:rPr lang="de-DE" sz="1000" dirty="0" smtClean="0">
                <a:solidFill>
                  <a:prstClr val="black"/>
                </a:solidFill>
                <a:hlinkClick r:id="rId31" action="ppaction://hlinksldjump"/>
              </a:rPr>
              <a:t>Folie 186</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32" action="ppaction://hlinksldjump"/>
              </a:rPr>
              <a:t>Rückmeldungen			</a:t>
            </a:r>
            <a:r>
              <a:rPr lang="de-DE" sz="1000" dirty="0" smtClean="0">
                <a:solidFill>
                  <a:prstClr val="black"/>
                </a:solidFill>
                <a:hlinkClick r:id="rId32" action="ppaction://hlinksldjump"/>
              </a:rPr>
              <a:t>Folie 187</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33" action="ppaction://hlinksldjump"/>
              </a:rPr>
              <a:t>Auftragsfortschritt			</a:t>
            </a:r>
            <a:r>
              <a:rPr lang="de-DE" sz="1000" dirty="0" smtClean="0">
                <a:solidFill>
                  <a:prstClr val="black"/>
                </a:solidFill>
                <a:hlinkClick r:id="rId33" action="ppaction://hlinksldjump"/>
              </a:rPr>
              <a:t>Folie 188</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34" action="ppaction://hlinksldjump"/>
              </a:rPr>
              <a:t>Rückstände				</a:t>
            </a:r>
            <a:r>
              <a:rPr lang="de-DE" sz="1000" dirty="0" smtClean="0">
                <a:solidFill>
                  <a:prstClr val="black"/>
                </a:solidFill>
                <a:hlinkClick r:id="rId34" action="ppaction://hlinksldjump"/>
              </a:rPr>
              <a:t>Folie 189</a:t>
            </a:r>
            <a:r>
              <a:rPr lang="de-DE" sz="1000" dirty="0" smtClean="0">
                <a:solidFill>
                  <a:prstClr val="black"/>
                </a:solidFill>
              </a:rPr>
              <a:t>           </a:t>
            </a:r>
            <a:endParaRPr lang="de-DE" sz="1000" dirty="0">
              <a:solidFill>
                <a:prstClr val="black"/>
              </a:solidFill>
            </a:endParaRPr>
          </a:p>
          <a:p>
            <a:pPr lvl="0"/>
            <a:r>
              <a:rPr lang="de-DE" sz="1000" dirty="0" smtClean="0">
                <a:solidFill>
                  <a:prstClr val="black"/>
                </a:solidFill>
              </a:rPr>
              <a:t>                   </a:t>
            </a:r>
            <a:endParaRPr lang="de-DE" dirty="0">
              <a:solidFill>
                <a:prstClr val="black"/>
              </a:solidFill>
            </a:endParaRPr>
          </a:p>
        </p:txBody>
      </p:sp>
      <p:sp>
        <p:nvSpPr>
          <p:cNvPr id="13" name="Textfeld 12"/>
          <p:cNvSpPr txBox="1"/>
          <p:nvPr/>
        </p:nvSpPr>
        <p:spPr>
          <a:xfrm>
            <a:off x="4572000" y="628641"/>
            <a:ext cx="4427981" cy="6124754"/>
          </a:xfrm>
          <a:prstGeom prst="rect">
            <a:avLst/>
          </a:prstGeom>
          <a:noFill/>
        </p:spPr>
        <p:txBody>
          <a:bodyPr wrap="square" rtlCol="0">
            <a:spAutoFit/>
          </a:bodyPr>
          <a:lstStyle/>
          <a:p>
            <a:pPr lvl="0"/>
            <a:r>
              <a:rPr lang="de-DE" sz="1000" dirty="0" smtClean="0">
                <a:solidFill>
                  <a:prstClr val="black"/>
                </a:solidFill>
              </a:rPr>
              <a:t>                  </a:t>
            </a:r>
            <a:r>
              <a:rPr lang="de-DE" sz="1000" dirty="0" smtClean="0">
                <a:solidFill>
                  <a:prstClr val="black"/>
                </a:solidFill>
                <a:hlinkClick r:id="rId35" action="ppaction://hlinksldjump"/>
              </a:rPr>
              <a:t>Nachbearbeitung			Folie 190</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36" action="ppaction://hlinksldjump"/>
              </a:rPr>
              <a:t>Controlling</a:t>
            </a:r>
            <a:r>
              <a:rPr lang="de-DE" sz="1000" dirty="0">
                <a:solidFill>
                  <a:prstClr val="black"/>
                </a:solidFill>
                <a:hlinkClick r:id="rId36" action="ppaction://hlinksldjump"/>
              </a:rPr>
              <a:t>				</a:t>
            </a:r>
            <a:r>
              <a:rPr lang="de-DE" sz="1000" dirty="0" smtClean="0">
                <a:solidFill>
                  <a:prstClr val="black"/>
                </a:solidFill>
                <a:hlinkClick r:id="rId36" action="ppaction://hlinksldjump"/>
              </a:rPr>
              <a:t>Folie 191</a:t>
            </a:r>
            <a:endParaRPr lang="de-DE" sz="1000" dirty="0">
              <a:solidFill>
                <a:prstClr val="black"/>
              </a:solidFill>
            </a:endParaRPr>
          </a:p>
          <a:p>
            <a:pPr lvl="0"/>
            <a:r>
              <a:rPr lang="de-DE" sz="1000" dirty="0">
                <a:solidFill>
                  <a:prstClr val="black"/>
                </a:solidFill>
              </a:rPr>
              <a:t>                  </a:t>
            </a:r>
            <a:r>
              <a:rPr lang="de-DE" sz="1000" dirty="0" smtClean="0">
                <a:solidFill>
                  <a:prstClr val="black"/>
                </a:solidFill>
                <a:hlinkClick r:id="rId37" action="ppaction://hlinksldjump"/>
              </a:rPr>
              <a:t>MRP, Planungsergebnisse </a:t>
            </a:r>
            <a:r>
              <a:rPr lang="de-DE" sz="1000" dirty="0">
                <a:solidFill>
                  <a:prstClr val="black"/>
                </a:solidFill>
                <a:hlinkClick r:id="rId37" action="ppaction://hlinksldjump"/>
              </a:rPr>
              <a:t>überarbeiten		</a:t>
            </a:r>
            <a:r>
              <a:rPr lang="de-DE" sz="1000" dirty="0" smtClean="0">
                <a:solidFill>
                  <a:prstClr val="black"/>
                </a:solidFill>
                <a:hlinkClick r:id="rId37" action="ppaction://hlinksldjump"/>
              </a:rPr>
              <a:t>Folie 192 - 195</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38" action="ppaction://hlinksldjump"/>
              </a:rPr>
              <a:t>interaktiv </a:t>
            </a:r>
            <a:r>
              <a:rPr lang="de-DE" sz="1000" dirty="0">
                <a:solidFill>
                  <a:prstClr val="black"/>
                </a:solidFill>
                <a:hlinkClick r:id="rId38" action="ppaction://hlinksldjump"/>
              </a:rPr>
              <a:t>planen			</a:t>
            </a:r>
            <a:r>
              <a:rPr lang="de-DE" sz="1000" dirty="0" smtClean="0">
                <a:solidFill>
                  <a:prstClr val="black"/>
                </a:solidFill>
                <a:hlinkClick r:id="rId38" action="ppaction://hlinksldjump"/>
              </a:rPr>
              <a:t>Folie 196</a:t>
            </a:r>
            <a:endParaRPr lang="de-DE" sz="1000" dirty="0">
              <a:solidFill>
                <a:prstClr val="black"/>
              </a:solidFill>
            </a:endParaRPr>
          </a:p>
          <a:p>
            <a:pPr lvl="0"/>
            <a:r>
              <a:rPr lang="de-DE" sz="1000" dirty="0">
                <a:solidFill>
                  <a:prstClr val="black"/>
                </a:solidFill>
              </a:rPr>
              <a:t>                  </a:t>
            </a:r>
            <a:r>
              <a:rPr lang="de-DE" sz="1000" dirty="0" smtClean="0">
                <a:solidFill>
                  <a:prstClr val="black"/>
                </a:solidFill>
                <a:hlinkClick r:id="rId39" action="ppaction://hlinksldjump"/>
              </a:rPr>
              <a:t>PL-AUF </a:t>
            </a:r>
            <a:r>
              <a:rPr lang="de-DE" sz="1000" dirty="0">
                <a:solidFill>
                  <a:prstClr val="black"/>
                </a:solidFill>
                <a:hlinkClick r:id="rId39" action="ppaction://hlinksldjump"/>
              </a:rPr>
              <a:t>in FE-AUF umsetzen			</a:t>
            </a:r>
            <a:r>
              <a:rPr lang="de-DE" sz="1000" dirty="0" smtClean="0">
                <a:solidFill>
                  <a:prstClr val="black"/>
                </a:solidFill>
                <a:hlinkClick r:id="rId39" action="ppaction://hlinksldjump"/>
              </a:rPr>
              <a:t>Folie 197 - 198</a:t>
            </a:r>
            <a:endParaRPr lang="de-DE" sz="1000" dirty="0">
              <a:solidFill>
                <a:prstClr val="black"/>
              </a:solidFill>
            </a:endParaRPr>
          </a:p>
          <a:p>
            <a:pPr lvl="0"/>
            <a:r>
              <a:rPr lang="de-DE" sz="1000" dirty="0" smtClean="0">
                <a:solidFill>
                  <a:prstClr val="black"/>
                </a:solidFill>
              </a:rPr>
              <a:t>                 </a:t>
            </a:r>
            <a:r>
              <a:rPr lang="de-DE" sz="1000" dirty="0">
                <a:solidFill>
                  <a:prstClr val="black"/>
                </a:solidFill>
              </a:rPr>
              <a:t> </a:t>
            </a:r>
            <a:r>
              <a:rPr lang="de-DE" sz="1000" dirty="0" smtClean="0">
                <a:solidFill>
                  <a:prstClr val="black"/>
                </a:solidFill>
                <a:hlinkClick r:id="rId40" action="ppaction://hlinksldjump"/>
              </a:rPr>
              <a:t>PL-AUF </a:t>
            </a:r>
            <a:r>
              <a:rPr lang="de-DE" sz="1000" dirty="0">
                <a:solidFill>
                  <a:prstClr val="black"/>
                </a:solidFill>
                <a:hlinkClick r:id="rId40" action="ppaction://hlinksldjump"/>
              </a:rPr>
              <a:t>in Banf umsetzen			</a:t>
            </a:r>
            <a:r>
              <a:rPr lang="de-DE" sz="1000" dirty="0" smtClean="0">
                <a:solidFill>
                  <a:prstClr val="black"/>
                </a:solidFill>
                <a:hlinkClick r:id="rId40" action="ppaction://hlinksldjump"/>
              </a:rPr>
              <a:t>Folie 199 - 201</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41" action="ppaction://hlinksldjump"/>
              </a:rPr>
              <a:t>Bedarfsklassen </a:t>
            </a:r>
            <a:r>
              <a:rPr lang="de-DE" sz="1000" dirty="0">
                <a:solidFill>
                  <a:prstClr val="black"/>
                </a:solidFill>
                <a:hlinkClick r:id="rId41" action="ppaction://hlinksldjump"/>
              </a:rPr>
              <a:t>/ Bedarfsarten		</a:t>
            </a:r>
            <a:r>
              <a:rPr lang="de-DE" sz="1000" dirty="0" smtClean="0">
                <a:solidFill>
                  <a:prstClr val="black"/>
                </a:solidFill>
                <a:hlinkClick r:id="rId41" action="ppaction://hlinksldjump"/>
              </a:rPr>
              <a:t>Folie 202 - 203</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42" action="ppaction://hlinksldjump"/>
              </a:rPr>
              <a:t>Bedarfsplanung durchführen			Folie 204 - 205</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43" action="ppaction://hlinksldjump"/>
              </a:rPr>
              <a:t>wöchentliche </a:t>
            </a:r>
            <a:r>
              <a:rPr lang="de-DE" sz="1000" dirty="0">
                <a:solidFill>
                  <a:prstClr val="black"/>
                </a:solidFill>
                <a:hlinkClick r:id="rId43" action="ppaction://hlinksldjump"/>
              </a:rPr>
              <a:t>Kapazitätsauslastung		</a:t>
            </a:r>
            <a:r>
              <a:rPr lang="de-DE" sz="1000" dirty="0" smtClean="0">
                <a:solidFill>
                  <a:prstClr val="black"/>
                </a:solidFill>
                <a:hlinkClick r:id="rId43" action="ppaction://hlinksldjump"/>
              </a:rPr>
              <a:t>Folie 206 - 212</a:t>
            </a:r>
            <a:endParaRPr lang="de-DE" sz="1000" dirty="0">
              <a:solidFill>
                <a:prstClr val="black"/>
              </a:solidFill>
            </a:endParaRPr>
          </a:p>
          <a:p>
            <a:pPr lvl="0"/>
            <a:r>
              <a:rPr lang="de-DE" sz="1000" dirty="0" smtClean="0">
                <a:solidFill>
                  <a:prstClr val="black"/>
                </a:solidFill>
              </a:rPr>
              <a:t>                  </a:t>
            </a:r>
            <a:r>
              <a:rPr lang="de-DE" sz="1000" dirty="0">
                <a:solidFill>
                  <a:prstClr val="black"/>
                </a:solidFill>
              </a:rPr>
              <a:t>Kapazitätsabgleich	</a:t>
            </a:r>
          </a:p>
          <a:p>
            <a:pPr lvl="0"/>
            <a:r>
              <a:rPr lang="de-DE" sz="1000" dirty="0" smtClean="0">
                <a:solidFill>
                  <a:prstClr val="black"/>
                </a:solidFill>
              </a:rPr>
              <a:t>                            </a:t>
            </a:r>
            <a:r>
              <a:rPr lang="de-DE" sz="1000" dirty="0" smtClean="0">
                <a:solidFill>
                  <a:prstClr val="black"/>
                </a:solidFill>
                <a:hlinkClick r:id="rId44" action="ppaction://hlinksldjump"/>
              </a:rPr>
              <a:t>Steuerungsprofil</a:t>
            </a:r>
            <a:r>
              <a:rPr lang="de-DE" sz="1000" dirty="0">
                <a:solidFill>
                  <a:prstClr val="black"/>
                </a:solidFill>
                <a:hlinkClick r:id="rId44" action="ppaction://hlinksldjump"/>
              </a:rPr>
              <a:t>			</a:t>
            </a:r>
            <a:r>
              <a:rPr lang="de-DE" sz="1000" dirty="0" smtClean="0">
                <a:solidFill>
                  <a:prstClr val="black"/>
                </a:solidFill>
                <a:hlinkClick r:id="rId44" action="ppaction://hlinksldjump"/>
              </a:rPr>
              <a:t>Folie 213</a:t>
            </a:r>
            <a:endParaRPr lang="de-DE" sz="1000" dirty="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a:solidFill>
                  <a:prstClr val="black"/>
                </a:solidFill>
                <a:hlinkClick r:id="rId45" action="ppaction://hlinksldjump"/>
              </a:rPr>
              <a:t>Strategieprofil			</a:t>
            </a:r>
            <a:r>
              <a:rPr lang="de-DE" sz="1000" dirty="0" smtClean="0">
                <a:solidFill>
                  <a:prstClr val="black"/>
                </a:solidFill>
                <a:hlinkClick r:id="rId45" action="ppaction://hlinksldjump"/>
              </a:rPr>
              <a:t>Folie 214</a:t>
            </a:r>
            <a:endParaRPr lang="de-DE" sz="1000" dirty="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a:solidFill>
                  <a:prstClr val="black"/>
                </a:solidFill>
                <a:hlinkClick r:id="rId46" action="ppaction://hlinksldjump"/>
              </a:rPr>
              <a:t>Gesamtprofil			</a:t>
            </a:r>
            <a:r>
              <a:rPr lang="de-DE" sz="1000" dirty="0" smtClean="0">
                <a:solidFill>
                  <a:prstClr val="black"/>
                </a:solidFill>
                <a:hlinkClick r:id="rId46" action="ppaction://hlinksldjump"/>
              </a:rPr>
              <a:t>Folie 215</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47" action="ppaction://hlinksldjump"/>
              </a:rPr>
              <a:t>Abgleich Einzelkapazität			Folie 216</a:t>
            </a:r>
            <a:endParaRPr lang="de-DE" sz="1000" dirty="0" smtClean="0">
              <a:solidFill>
                <a:prstClr val="black"/>
              </a:solidFill>
            </a:endParaRPr>
          </a:p>
          <a:p>
            <a:pPr lvl="0"/>
            <a:r>
              <a:rPr lang="de-DE" sz="1000" dirty="0" smtClean="0">
                <a:solidFill>
                  <a:prstClr val="black"/>
                </a:solidFill>
              </a:rPr>
              <a:t>          </a:t>
            </a:r>
            <a:r>
              <a:rPr lang="de-DE" sz="1000" dirty="0">
                <a:solidFill>
                  <a:prstClr val="black"/>
                </a:solidFill>
                <a:hlinkClick r:id="rId48" action="ppaction://hlinksldjump"/>
              </a:rPr>
              <a:t>Dokumentenverwaltung			</a:t>
            </a:r>
            <a:r>
              <a:rPr lang="de-DE" sz="1000" dirty="0" smtClean="0">
                <a:solidFill>
                  <a:prstClr val="black"/>
                </a:solidFill>
                <a:hlinkClick r:id="rId48" action="ppaction://hlinksldjump"/>
              </a:rPr>
              <a:t>Folie 217</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49" action="ppaction://hlinksldjump"/>
              </a:rPr>
              <a:t>Testfälle				</a:t>
            </a:r>
            <a:r>
              <a:rPr lang="de-DE" sz="1000" dirty="0" smtClean="0">
                <a:solidFill>
                  <a:prstClr val="black"/>
                </a:solidFill>
                <a:hlinkClick r:id="rId49" action="ppaction://hlinksldjump"/>
              </a:rPr>
              <a:t>Folie 218 - 221</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50" action="ppaction://hlinksldjump"/>
              </a:rPr>
              <a:t>Testplan</a:t>
            </a:r>
            <a:r>
              <a:rPr lang="de-DE" sz="1000" dirty="0">
                <a:solidFill>
                  <a:prstClr val="black"/>
                </a:solidFill>
                <a:hlinkClick r:id="rId50" action="ppaction://hlinksldjump"/>
              </a:rPr>
              <a:t>				</a:t>
            </a:r>
            <a:r>
              <a:rPr lang="de-DE" sz="1000" dirty="0" smtClean="0">
                <a:solidFill>
                  <a:prstClr val="black"/>
                </a:solidFill>
                <a:hlinkClick r:id="rId50" action="ppaction://hlinksldjump"/>
              </a:rPr>
              <a:t>Folie 222 - 225</a:t>
            </a:r>
            <a:endParaRPr lang="de-DE" sz="1000" dirty="0">
              <a:solidFill>
                <a:prstClr val="black"/>
              </a:solidFill>
            </a:endParaRPr>
          </a:p>
          <a:p>
            <a:pPr lvl="0"/>
            <a:r>
              <a:rPr lang="de-DE" sz="1000" dirty="0" smtClean="0">
                <a:solidFill>
                  <a:prstClr val="black"/>
                </a:solidFill>
              </a:rPr>
              <a:t>                    </a:t>
            </a:r>
            <a:r>
              <a:rPr lang="de-DE" sz="1000" dirty="0" smtClean="0">
                <a:solidFill>
                  <a:prstClr val="black"/>
                </a:solidFill>
                <a:hlinkClick r:id="rId51" action="ppaction://hlinksldjump"/>
              </a:rPr>
              <a:t>Testpaket</a:t>
            </a:r>
            <a:r>
              <a:rPr lang="de-DE" sz="1000" dirty="0">
                <a:solidFill>
                  <a:prstClr val="black"/>
                </a:solidFill>
                <a:hlinkClick r:id="rId51" action="ppaction://hlinksldjump"/>
              </a:rPr>
              <a:t>				</a:t>
            </a:r>
            <a:r>
              <a:rPr lang="de-DE" sz="1000" dirty="0" smtClean="0">
                <a:solidFill>
                  <a:prstClr val="black"/>
                </a:solidFill>
                <a:hlinkClick r:id="rId51" action="ppaction://hlinksldjump"/>
              </a:rPr>
              <a:t>Folie 226 - 228</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52" action="ppaction://hlinksldjump"/>
              </a:rPr>
              <a:t>Tester Arbeitsvorrat			</a:t>
            </a:r>
            <a:r>
              <a:rPr lang="de-DE" sz="1000" dirty="0" smtClean="0">
                <a:solidFill>
                  <a:prstClr val="black"/>
                </a:solidFill>
                <a:hlinkClick r:id="rId52" action="ppaction://hlinksldjump"/>
              </a:rPr>
              <a:t>Folie 229</a:t>
            </a:r>
            <a:endParaRPr lang="de-DE" sz="1000" dirty="0">
              <a:solidFill>
                <a:prstClr val="black"/>
              </a:solidFill>
            </a:endParaRPr>
          </a:p>
          <a:p>
            <a:pPr lvl="0"/>
            <a:r>
              <a:rPr lang="de-DE" sz="1000" dirty="0" smtClean="0">
                <a:solidFill>
                  <a:prstClr val="black"/>
                </a:solidFill>
              </a:rPr>
              <a:t>                    </a:t>
            </a:r>
            <a:r>
              <a:rPr lang="de-DE" sz="1000" dirty="0">
                <a:solidFill>
                  <a:prstClr val="black"/>
                </a:solidFill>
                <a:hlinkClick r:id="rId53" action="ppaction://hlinksldjump"/>
              </a:rPr>
              <a:t>Testausführung			</a:t>
            </a:r>
            <a:r>
              <a:rPr lang="de-DE" sz="1000" dirty="0" smtClean="0">
                <a:solidFill>
                  <a:prstClr val="black"/>
                </a:solidFill>
                <a:hlinkClick r:id="rId53" action="ppaction://hlinksldjump"/>
              </a:rPr>
              <a:t>Folie 230 - 233</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54" action="ppaction://hlinksldjump"/>
              </a:rPr>
              <a:t>Nachpflege fehlende Organisationseinheiten		Folie 234 - 235</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55" action="ppaction://hlinksldjump"/>
              </a:rPr>
              <a:t>Periodenverschiebung			Folie 236</a:t>
            </a:r>
            <a:endParaRPr lang="de-DE" sz="1000" dirty="0" smtClean="0">
              <a:solidFill>
                <a:prstClr val="black"/>
              </a:solidFill>
            </a:endParaRPr>
          </a:p>
          <a:p>
            <a:pPr lvl="0"/>
            <a:endParaRPr lang="de-DE" sz="1000" dirty="0">
              <a:solidFill>
                <a:prstClr val="black"/>
              </a:solidFill>
            </a:endParaRPr>
          </a:p>
          <a:p>
            <a:pPr lvl="0"/>
            <a:r>
              <a:rPr lang="de-DE" sz="1000" dirty="0" smtClean="0">
                <a:solidFill>
                  <a:prstClr val="black"/>
                </a:solidFill>
              </a:rPr>
              <a:t>          </a:t>
            </a:r>
            <a:r>
              <a:rPr lang="de-DE" sz="1200" b="1" dirty="0" smtClean="0">
                <a:solidFill>
                  <a:prstClr val="black"/>
                </a:solidFill>
              </a:rPr>
              <a:t>Kapitel 5 - Planung / Produktion von Industrierobotern </a:t>
            </a:r>
            <a:endParaRPr lang="de-DE" sz="1000" b="1" dirty="0">
              <a:solidFill>
                <a:prstClr val="black"/>
              </a:solidFill>
            </a:endParaRPr>
          </a:p>
          <a:p>
            <a:pPr lvl="0"/>
            <a:r>
              <a:rPr lang="de-DE" sz="1000" b="1" dirty="0" smtClean="0">
                <a:solidFill>
                  <a:prstClr val="black"/>
                </a:solidFill>
              </a:rPr>
              <a:t>          </a:t>
            </a:r>
            <a:r>
              <a:rPr lang="de-DE" sz="1000" dirty="0" smtClean="0">
                <a:solidFill>
                  <a:prstClr val="black"/>
                </a:solidFill>
                <a:hlinkClick r:id="rId56" action="ppaction://hlinksldjump"/>
              </a:rPr>
              <a:t>Aufgabenbeschreibung, Lernmaterial anlegen		Folie 237 - 238</a:t>
            </a:r>
            <a:endParaRPr lang="de-DE" sz="1000" dirty="0" smtClean="0">
              <a:solidFill>
                <a:prstClr val="black"/>
              </a:solidFill>
            </a:endParaRPr>
          </a:p>
          <a:p>
            <a:pPr lvl="0"/>
            <a:r>
              <a:rPr lang="de-DE" sz="1000" b="1" dirty="0">
                <a:solidFill>
                  <a:prstClr val="black"/>
                </a:solidFill>
              </a:rPr>
              <a:t> </a:t>
            </a:r>
            <a:r>
              <a:rPr lang="de-DE" sz="1000" b="1" dirty="0" smtClean="0">
                <a:solidFill>
                  <a:prstClr val="black"/>
                </a:solidFill>
              </a:rPr>
              <a:t>         </a:t>
            </a:r>
            <a:r>
              <a:rPr lang="de-DE" sz="1000" dirty="0" smtClean="0">
                <a:solidFill>
                  <a:prstClr val="black"/>
                </a:solidFill>
                <a:hlinkClick r:id="rId57" action="ppaction://hlinksldjump"/>
              </a:rPr>
              <a:t>verwendete Transaktionen			Folie 239</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58" action="ppaction://hlinksldjump"/>
              </a:rPr>
              <a:t>Materialstückliste Industrieroboter UH-FR1		Folie 240</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59" action="ppaction://hlinksldjump"/>
              </a:rPr>
              <a:t>Primärbedarf anlegen Strategie 40		Folie 241</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60" action="ppaction://hlinksldjump"/>
              </a:rPr>
              <a:t>Einzelplanung mehrstufig			Folie 242</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61" action="ppaction://hlinksldjump"/>
              </a:rPr>
              <a:t>Bedarfs-/Bestandsliste			Folie 243 - 245</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62" action="ppaction://hlinksldjump"/>
              </a:rPr>
              <a:t>Fehlermeldungen korrigieren		Folie 246 - 252</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63" action="ppaction://hlinksldjump"/>
              </a:rPr>
              <a:t>Terminieren        			Folie 253 - 254</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64" action="ppaction://hlinksldjump"/>
              </a:rPr>
              <a:t>Kapazitätsplanung			Folie 255 - 259</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65" action="ppaction://hlinksldjump"/>
              </a:rPr>
              <a:t>FE-AUF, Einkauf/Beschaffung Rohstoffe, Baugruppen	Folie 260 - 279</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66" action="ppaction://hlinksldjump"/>
              </a:rPr>
              <a:t>Fertigungsauftrag				Folie 280 - 290</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67" action="ppaction://hlinksldjump"/>
              </a:rPr>
              <a:t>Kundenauftrag Strategie 20, 50			Folie 291 - 297</a:t>
            </a:r>
            <a:endParaRPr lang="de-DE" sz="1000" dirty="0" smtClean="0">
              <a:solidFill>
                <a:prstClr val="black"/>
              </a:solidFill>
            </a:endParaRPr>
          </a:p>
          <a:p>
            <a:pPr lvl="0"/>
            <a:r>
              <a:rPr lang="de-DE" sz="1000" dirty="0">
                <a:solidFill>
                  <a:prstClr val="black"/>
                </a:solidFill>
              </a:rPr>
              <a:t> </a:t>
            </a:r>
            <a:r>
              <a:rPr lang="de-DE" sz="1000" dirty="0" smtClean="0">
                <a:solidFill>
                  <a:prstClr val="black"/>
                </a:solidFill>
              </a:rPr>
              <a:t>         </a:t>
            </a:r>
            <a:r>
              <a:rPr lang="de-DE" sz="1000" dirty="0" smtClean="0">
                <a:solidFill>
                  <a:prstClr val="black"/>
                </a:solidFill>
                <a:hlinkClick r:id="rId68" action="ppaction://hlinksldjump"/>
              </a:rPr>
              <a:t>Verrechnung Strategie 20			Folie 298 - 303</a:t>
            </a:r>
            <a:endParaRPr lang="de-DE" sz="1000" dirty="0" smtClean="0">
              <a:solidFill>
                <a:prstClr val="black"/>
              </a:solidFill>
            </a:endParaRPr>
          </a:p>
          <a:p>
            <a:pPr lvl="0"/>
            <a:r>
              <a:rPr lang="de-DE" sz="1000" dirty="0" smtClean="0">
                <a:solidFill>
                  <a:prstClr val="black"/>
                </a:solidFill>
              </a:rPr>
              <a:t>          </a:t>
            </a:r>
            <a:r>
              <a:rPr lang="de-DE" sz="1000" dirty="0" smtClean="0">
                <a:solidFill>
                  <a:prstClr val="black"/>
                </a:solidFill>
                <a:hlinkClick r:id="rId69" action="ppaction://hlinksldjump"/>
              </a:rPr>
              <a:t>Abschluss Projektmanagement			Folie 304</a:t>
            </a:r>
            <a:endParaRPr lang="de-DE" sz="1000" dirty="0" smtClean="0">
              <a:solidFill>
                <a:prstClr val="black"/>
              </a:solidFill>
            </a:endParaRPr>
          </a:p>
        </p:txBody>
      </p:sp>
      <p:sp>
        <p:nvSpPr>
          <p:cNvPr id="14" name="Textfeld 13"/>
          <p:cNvSpPr txBox="1"/>
          <p:nvPr/>
        </p:nvSpPr>
        <p:spPr>
          <a:xfrm>
            <a:off x="0" y="0"/>
            <a:ext cx="9143999" cy="438582"/>
          </a:xfrm>
          <a:prstGeom prst="rect">
            <a:avLst/>
          </a:prstGeom>
          <a:solidFill>
            <a:srgbClr val="00B0F0"/>
          </a:solidFill>
        </p:spPr>
        <p:txBody>
          <a:bodyPr wrap="square" lIns="68580" tIns="34290" rIns="68580" bIns="34290" rtlCol="0">
            <a:spAutoFit/>
          </a:bodyPr>
          <a:lstStyle/>
          <a:p>
            <a:pPr algn="ctr"/>
            <a:r>
              <a:rPr lang="de-DE" sz="2400" b="1" dirty="0"/>
              <a:t> </a:t>
            </a:r>
            <a:r>
              <a:rPr lang="de-DE" sz="2400" b="1" dirty="0" smtClean="0"/>
              <a:t> Inhaltsverzeichnis</a:t>
            </a:r>
            <a:endParaRPr lang="de-DE" sz="2400" b="1" dirty="0"/>
          </a:p>
        </p:txBody>
      </p:sp>
    </p:spTree>
    <p:extLst>
      <p:ext uri="{BB962C8B-B14F-4D97-AF65-F5344CB8AC3E}">
        <p14:creationId xmlns:p14="http://schemas.microsoft.com/office/powerpoint/2010/main" val="36862450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(SPRO_ADMIN</a:t>
            </a:r>
            <a:r>
              <a:rPr lang="de-DE" sz="2400" b="1" dirty="0" smtClean="0"/>
              <a:t>)</a:t>
            </a:r>
            <a:endParaRPr lang="de-DE"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3" y="1170001"/>
            <a:ext cx="6984968" cy="527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bgerundetes Rechteck 2"/>
          <p:cNvSpPr/>
          <p:nvPr/>
        </p:nvSpPr>
        <p:spPr>
          <a:xfrm>
            <a:off x="360326" y="4797190"/>
            <a:ext cx="2831395" cy="4320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Abgerundetes Rechteck 8"/>
          <p:cNvSpPr/>
          <p:nvPr/>
        </p:nvSpPr>
        <p:spPr>
          <a:xfrm>
            <a:off x="1475570" y="2474866"/>
            <a:ext cx="576080" cy="18002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Abgerundetes Rechteck 9"/>
          <p:cNvSpPr/>
          <p:nvPr/>
        </p:nvSpPr>
        <p:spPr>
          <a:xfrm>
            <a:off x="1475570" y="3733877"/>
            <a:ext cx="1008140" cy="3600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30</a:t>
            </a:r>
            <a:endParaRPr lang="de-DE" sz="1200" dirty="0"/>
          </a:p>
        </p:txBody>
      </p:sp>
      <p:sp>
        <p:nvSpPr>
          <p:cNvPr id="13" name="Rechteck 12">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6" name="Textfeld 15"/>
          <p:cNvSpPr txBox="1"/>
          <p:nvPr/>
        </p:nvSpPr>
        <p:spPr>
          <a:xfrm>
            <a:off x="251401" y="540000"/>
            <a:ext cx="8940969" cy="338554"/>
          </a:xfrm>
          <a:prstGeom prst="rect">
            <a:avLst/>
          </a:prstGeom>
          <a:noFill/>
        </p:spPr>
        <p:txBody>
          <a:bodyPr wrap="square" rtlCol="0">
            <a:spAutoFit/>
          </a:bodyPr>
          <a:lstStyle/>
          <a:p>
            <a:r>
              <a:rPr lang="de-DE" sz="1600" b="1" dirty="0" smtClean="0"/>
              <a:t>Sicht Umfang/Roadmapauswahl ASAP - Methodik für Implementierungen 7.2 (Core) auswählen</a:t>
            </a:r>
            <a:endParaRPr lang="de-DE" sz="1600" b="1" dirty="0"/>
          </a:p>
        </p:txBody>
      </p:sp>
    </p:spTree>
    <p:extLst>
      <p:ext uri="{BB962C8B-B14F-4D97-AF65-F5344CB8AC3E}">
        <p14:creationId xmlns:p14="http://schemas.microsoft.com/office/powerpoint/2010/main" val="322647598"/>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2486" y="3933071"/>
            <a:ext cx="4703655" cy="646331"/>
          </a:xfrm>
          <a:prstGeom prst="rect">
            <a:avLst/>
          </a:prstGeom>
          <a:solidFill>
            <a:srgbClr val="E4DCBA"/>
          </a:solidFill>
          <a:ln w="19050">
            <a:noFill/>
          </a:ln>
        </p:spPr>
        <p:txBody>
          <a:bodyPr wrap="square" rtlCol="0">
            <a:spAutoFit/>
          </a:bodyPr>
          <a:lstStyle/>
          <a:p>
            <a:r>
              <a:rPr lang="de-DE" sz="1200" dirty="0" smtClean="0"/>
              <a:t>Im Dispoelement steht VP-BED = Vorplanungsbedarf, dies heißt, ich kann den Planauftrag für das Fertigprodukt nicht in einen Fertigungsauftrag umsetzen. (beachte Auftragsart)</a:t>
            </a:r>
            <a:endParaRPr lang="de-DE" sz="12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971" y="3933070"/>
            <a:ext cx="3918144" cy="95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8178411" y="4410324"/>
            <a:ext cx="749704" cy="1708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4"/>
          <p:cNvCxnSpPr/>
          <p:nvPr/>
        </p:nvCxnSpPr>
        <p:spPr>
          <a:xfrm>
            <a:off x="3876403" y="4581161"/>
            <a:ext cx="0" cy="5040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a:off x="3876402" y="5085230"/>
            <a:ext cx="48060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V="1">
            <a:off x="8682480" y="4581161"/>
            <a:ext cx="0" cy="5040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203163" y="5301261"/>
            <a:ext cx="8670804" cy="830997"/>
          </a:xfrm>
          <a:prstGeom prst="rect">
            <a:avLst/>
          </a:prstGeom>
          <a:solidFill>
            <a:srgbClr val="E4DCBA"/>
          </a:solidFill>
          <a:ln w="38100">
            <a:solidFill>
              <a:srgbClr val="FF0000"/>
            </a:solidFill>
          </a:ln>
        </p:spPr>
        <p:txBody>
          <a:bodyPr wrap="square" rtlCol="0">
            <a:spAutoFit/>
          </a:bodyPr>
          <a:lstStyle/>
          <a:p>
            <a:r>
              <a:rPr lang="de-DE" sz="1200" dirty="0" smtClean="0"/>
              <a:t>Planaufträge für die darunter liegenden Ebenen kann ich umsetzen. Wichtig ist, dass das Sammelkennzeichen der Baugruppen in der ersten Ebene auf 2 gesetzt wurde. ( Materialstamm/Disposition4). In diesem Beispiel UH-HBG1, UH-HBGU1, UH-HBGU2, UH-HBG3, UH-HBG4, UH-HE03. </a:t>
            </a:r>
            <a:endParaRPr lang="de-DE" sz="1200" dirty="0"/>
          </a:p>
          <a:p>
            <a:r>
              <a:rPr lang="de-DE" sz="1200" dirty="0" smtClean="0"/>
              <a:t>Ebenso kann ich die Banfen in Komponentenbestellungen umsetzen.</a:t>
            </a:r>
            <a:endParaRPr lang="de-DE" sz="1200" dirty="0"/>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00" y="1170000"/>
            <a:ext cx="6001756" cy="2627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eck 16"/>
          <p:cNvSpPr/>
          <p:nvPr/>
        </p:nvSpPr>
        <p:spPr>
          <a:xfrm>
            <a:off x="1115520" y="2852920"/>
            <a:ext cx="360051"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9" name="Gerade Verbindung mit Pfeil 18"/>
          <p:cNvCxnSpPr/>
          <p:nvPr/>
        </p:nvCxnSpPr>
        <p:spPr>
          <a:xfrm>
            <a:off x="1295546" y="2996940"/>
            <a:ext cx="0" cy="93613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300</a:t>
            </a:r>
            <a:endParaRPr lang="de-DE" sz="1200" dirty="0"/>
          </a:p>
        </p:txBody>
      </p:sp>
      <p:sp>
        <p:nvSpPr>
          <p:cNvPr id="22" name="Rechteck 2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3" name="Textfeld 22"/>
          <p:cNvSpPr txBox="1"/>
          <p:nvPr/>
        </p:nvSpPr>
        <p:spPr>
          <a:xfrm>
            <a:off x="251401" y="540000"/>
            <a:ext cx="8209139" cy="338554"/>
          </a:xfrm>
          <a:prstGeom prst="rect">
            <a:avLst/>
          </a:prstGeom>
          <a:noFill/>
        </p:spPr>
        <p:txBody>
          <a:bodyPr wrap="square" rtlCol="0">
            <a:spAutoFit/>
          </a:bodyPr>
          <a:lstStyle/>
          <a:p>
            <a:r>
              <a:rPr lang="de-DE" sz="1600" b="1" dirty="0" smtClean="0"/>
              <a:t>Bedarfs-/Bestandsliste - Verrechnung - Transaktion MD04 nach MD02</a:t>
            </a: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675078765"/>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7561051" cy="446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851" y="5589301"/>
            <a:ext cx="3456480" cy="83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2"/>
          <p:cNvCxnSpPr/>
          <p:nvPr/>
        </p:nvCxnSpPr>
        <p:spPr>
          <a:xfrm>
            <a:off x="7740440" y="2348850"/>
            <a:ext cx="6480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 Verbindung 4"/>
          <p:cNvCxnSpPr/>
          <p:nvPr/>
        </p:nvCxnSpPr>
        <p:spPr>
          <a:xfrm>
            <a:off x="8388531" y="2348850"/>
            <a:ext cx="0" cy="30244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a:off x="6007691" y="5373270"/>
            <a:ext cx="23808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2123660" y="5445280"/>
            <a:ext cx="0" cy="5627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2123662" y="6007997"/>
            <a:ext cx="223119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2483710" y="5805331"/>
            <a:ext cx="1656231" cy="246221"/>
          </a:xfrm>
          <a:prstGeom prst="rect">
            <a:avLst/>
          </a:prstGeom>
          <a:noFill/>
        </p:spPr>
        <p:txBody>
          <a:bodyPr wrap="square" rtlCol="0">
            <a:spAutoFit/>
          </a:bodyPr>
          <a:lstStyle/>
          <a:p>
            <a:r>
              <a:rPr lang="de-DE" sz="1000" dirty="0" smtClean="0"/>
              <a:t>nicht umsetzbar</a:t>
            </a:r>
            <a:endParaRPr lang="de-DE" sz="1000" dirty="0"/>
          </a:p>
        </p:txBody>
      </p:sp>
      <p:sp>
        <p:nvSpPr>
          <p:cNvPr id="24" name="Textfeld 23"/>
          <p:cNvSpPr txBox="1"/>
          <p:nvPr/>
        </p:nvSpPr>
        <p:spPr>
          <a:xfrm>
            <a:off x="251402" y="540000"/>
            <a:ext cx="7668428" cy="338554"/>
          </a:xfrm>
          <a:prstGeom prst="rect">
            <a:avLst/>
          </a:prstGeom>
          <a:noFill/>
        </p:spPr>
        <p:txBody>
          <a:bodyPr wrap="square" rtlCol="0">
            <a:spAutoFit/>
          </a:bodyPr>
          <a:lstStyle/>
          <a:p>
            <a:r>
              <a:rPr lang="de-DE" sz="1600" b="1" dirty="0" smtClean="0"/>
              <a:t>Bedarfs-/Bestandsliste - Transaktion MD04 - Auftragssicht</a:t>
            </a:r>
          </a:p>
        </p:txBody>
      </p: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301</a:t>
            </a:r>
            <a:endParaRPr lang="de-DE" sz="1200" dirty="0"/>
          </a:p>
        </p:txBody>
      </p:sp>
      <p:sp>
        <p:nvSpPr>
          <p:cNvPr id="16" name="Rechteck 15"/>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524974703"/>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7561051" cy="4465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2"/>
          <p:cNvCxnSpPr/>
          <p:nvPr/>
        </p:nvCxnSpPr>
        <p:spPr>
          <a:xfrm>
            <a:off x="7812448" y="2491200"/>
            <a:ext cx="6480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 Verbindung 4"/>
          <p:cNvCxnSpPr/>
          <p:nvPr/>
        </p:nvCxnSpPr>
        <p:spPr>
          <a:xfrm>
            <a:off x="8460539" y="2491200"/>
            <a:ext cx="0" cy="28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970" y="5643262"/>
            <a:ext cx="3395481" cy="794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Gerade Verbindung 17"/>
          <p:cNvCxnSpPr/>
          <p:nvPr/>
        </p:nvCxnSpPr>
        <p:spPr>
          <a:xfrm>
            <a:off x="2123660" y="5445280"/>
            <a:ext cx="0" cy="6480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2123660" y="6093370"/>
            <a:ext cx="229330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2483710" y="5877341"/>
            <a:ext cx="1386783" cy="246221"/>
          </a:xfrm>
          <a:prstGeom prst="rect">
            <a:avLst/>
          </a:prstGeom>
          <a:noFill/>
        </p:spPr>
        <p:txBody>
          <a:bodyPr wrap="square" rtlCol="0">
            <a:spAutoFit/>
          </a:bodyPr>
          <a:lstStyle/>
          <a:p>
            <a:r>
              <a:rPr lang="de-DE" sz="1000" dirty="0" smtClean="0"/>
              <a:t>umsetzbar</a:t>
            </a:r>
            <a:endParaRPr lang="de-DE" sz="1000" dirty="0"/>
          </a:p>
        </p:txBody>
      </p: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5" name="Textfeld 1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302</a:t>
            </a:r>
            <a:endParaRPr lang="de-DE" sz="12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cxnSp>
        <p:nvCxnSpPr>
          <p:cNvPr id="6" name="Gerade Verbindung mit Pfeil 5"/>
          <p:cNvCxnSpPr/>
          <p:nvPr/>
        </p:nvCxnSpPr>
        <p:spPr>
          <a:xfrm flipH="1">
            <a:off x="6012200" y="5371200"/>
            <a:ext cx="244833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251402" y="540000"/>
            <a:ext cx="7668428" cy="338554"/>
          </a:xfrm>
          <a:prstGeom prst="rect">
            <a:avLst/>
          </a:prstGeom>
          <a:noFill/>
        </p:spPr>
        <p:txBody>
          <a:bodyPr wrap="square" rtlCol="0">
            <a:spAutoFit/>
          </a:bodyPr>
          <a:lstStyle/>
          <a:p>
            <a:r>
              <a:rPr lang="de-DE" sz="1600" b="1" dirty="0" smtClean="0"/>
              <a:t>Bedarfs-/Bestandsliste - Transaktion MD04 - Auftragssicht</a:t>
            </a:r>
          </a:p>
        </p:txBody>
      </p:sp>
      <p:sp>
        <p:nvSpPr>
          <p:cNvPr id="24" name="Textfeld 23"/>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1555680631"/>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1" y="1170000"/>
            <a:ext cx="7544303" cy="447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2"/>
          <p:cNvCxnSpPr/>
          <p:nvPr/>
        </p:nvCxnSpPr>
        <p:spPr>
          <a:xfrm>
            <a:off x="7795703" y="2852920"/>
            <a:ext cx="5928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6370" y="5579492"/>
            <a:ext cx="3189333" cy="885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4"/>
          <p:cNvCxnSpPr/>
          <p:nvPr/>
        </p:nvCxnSpPr>
        <p:spPr>
          <a:xfrm>
            <a:off x="8388531" y="2852920"/>
            <a:ext cx="0" cy="23670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flipH="1">
            <a:off x="6012200" y="5220000"/>
            <a:ext cx="237633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2195671" y="5445280"/>
            <a:ext cx="1" cy="5768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2195672" y="6022148"/>
            <a:ext cx="237632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4" name="Textfeld 1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303</a:t>
            </a:r>
            <a:endParaRPr lang="de-DE" sz="1200" dirty="0"/>
          </a:p>
        </p:txBody>
      </p:sp>
      <p:sp>
        <p:nvSpPr>
          <p:cNvPr id="2" name="Textfeld 1"/>
          <p:cNvSpPr txBox="1"/>
          <p:nvPr/>
        </p:nvSpPr>
        <p:spPr>
          <a:xfrm>
            <a:off x="2555720" y="5823968"/>
            <a:ext cx="1467832" cy="246221"/>
          </a:xfrm>
          <a:prstGeom prst="rect">
            <a:avLst/>
          </a:prstGeom>
          <a:noFill/>
        </p:spPr>
        <p:txBody>
          <a:bodyPr wrap="square" rtlCol="0">
            <a:spAutoFit/>
          </a:bodyPr>
          <a:lstStyle/>
          <a:p>
            <a:r>
              <a:rPr lang="de-DE" sz="1000" dirty="0" smtClean="0"/>
              <a:t>umsetzbar</a:t>
            </a:r>
            <a:endParaRPr lang="de-DE" sz="1000" dirty="0"/>
          </a:p>
        </p:txBody>
      </p:sp>
      <p:sp>
        <p:nvSpPr>
          <p:cNvPr id="17" name="Rechteck 16"/>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0" name="Textfeld 19"/>
          <p:cNvSpPr txBox="1"/>
          <p:nvPr/>
        </p:nvSpPr>
        <p:spPr>
          <a:xfrm>
            <a:off x="251402" y="540000"/>
            <a:ext cx="7668428" cy="338554"/>
          </a:xfrm>
          <a:prstGeom prst="rect">
            <a:avLst/>
          </a:prstGeom>
          <a:noFill/>
        </p:spPr>
        <p:txBody>
          <a:bodyPr wrap="square" rtlCol="0">
            <a:spAutoFit/>
          </a:bodyPr>
          <a:lstStyle/>
          <a:p>
            <a:r>
              <a:rPr lang="de-DE" sz="1600" b="1" dirty="0" smtClean="0"/>
              <a:t>Bedarfs-/Bestandsliste - Transaktion MD04 - Auftragssicht</a:t>
            </a:r>
          </a:p>
        </p:txBody>
      </p:sp>
      <p:sp>
        <p:nvSpPr>
          <p:cNvPr id="21" name="Textfeld 20"/>
          <p:cNvSpPr txBox="1"/>
          <p:nvPr/>
        </p:nvSpPr>
        <p:spPr>
          <a:xfrm>
            <a:off x="-1" y="0"/>
            <a:ext cx="9144001" cy="461665"/>
          </a:xfrm>
          <a:prstGeom prst="rect">
            <a:avLst/>
          </a:prstGeom>
          <a:solidFill>
            <a:srgbClr val="00B0F0"/>
          </a:solidFill>
        </p:spPr>
        <p:txBody>
          <a:bodyPr wrap="square" rtlCol="0">
            <a:spAutoFit/>
          </a:bodyPr>
          <a:lstStyle/>
          <a:p>
            <a:r>
              <a:rPr lang="de-DE" sz="2400" b="1" dirty="0" smtClean="0"/>
              <a:t>   Bsp. Planung / Produktion von Industrierobotern im Werk Chemnitz   </a:t>
            </a:r>
            <a:endParaRPr lang="de-DE" b="1" dirty="0" smtClean="0"/>
          </a:p>
        </p:txBody>
      </p:sp>
    </p:spTree>
    <p:extLst>
      <p:ext uri="{BB962C8B-B14F-4D97-AF65-F5344CB8AC3E}">
        <p14:creationId xmlns:p14="http://schemas.microsoft.com/office/powerpoint/2010/main" val="3751374754"/>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   Abschluss Projektmanagement</a:t>
            </a:r>
            <a:endParaRPr lang="de-DE" b="1" dirty="0" smtClean="0"/>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5" name="Textfeld 1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6" name="Textfeld 1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a:t>
            </a:r>
            <a:r>
              <a:rPr lang="de-DE" sz="1200" dirty="0"/>
              <a:t>5</a:t>
            </a:r>
            <a:r>
              <a:rPr lang="de-DE" sz="1200" dirty="0" smtClean="0"/>
              <a:t> – Planung/Produktion			Seite 304</a:t>
            </a:r>
            <a:endParaRPr lang="de-DE" sz="1200" dirty="0"/>
          </a:p>
        </p:txBody>
      </p:sp>
      <p:sp>
        <p:nvSpPr>
          <p:cNvPr id="2" name="Rechteck 1"/>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093" y="3429000"/>
            <a:ext cx="622935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251400" y="980660"/>
            <a:ext cx="8280514" cy="1600438"/>
          </a:xfrm>
          <a:prstGeom prst="rect">
            <a:avLst/>
          </a:prstGeom>
          <a:noFill/>
          <a:ln w="19050">
            <a:noFill/>
          </a:ln>
        </p:spPr>
        <p:txBody>
          <a:bodyPr wrap="square" rtlCol="0">
            <a:spAutoFit/>
          </a:bodyPr>
          <a:lstStyle/>
          <a:p>
            <a:r>
              <a:rPr lang="de-DE" b="1" dirty="0" smtClean="0"/>
              <a:t>Mit dem Abschluss der Realisierung (Ende Kapitel 4) erfolgte die Abnahme des Grundsystems durch den Lenkungsausschuss der ROBOT AG, die benötigten </a:t>
            </a:r>
            <a:r>
              <a:rPr lang="de-DE" b="1" dirty="0" err="1" smtClean="0"/>
              <a:t>Altdaten</a:t>
            </a:r>
            <a:r>
              <a:rPr lang="de-DE" b="1" dirty="0" smtClean="0"/>
              <a:t> wurden eingespielt und die Integrationstests durchgeführt.</a:t>
            </a:r>
          </a:p>
          <a:p>
            <a:r>
              <a:rPr lang="de-DE" b="1" dirty="0" smtClean="0"/>
              <a:t>Es erfolgte eine Schulung der Endanwender (Kapitel 5).</a:t>
            </a:r>
          </a:p>
          <a:p>
            <a:r>
              <a:rPr lang="de-DE" b="1" dirty="0" smtClean="0"/>
              <a:t>Jetzt wird das Produktivsystem eingespielt, geprüft und freigegeben.</a:t>
            </a:r>
          </a:p>
          <a:p>
            <a:r>
              <a:rPr lang="de-DE" b="1" dirty="0" smtClean="0"/>
              <a:t>Das Projekt wird abgeschlossen.</a:t>
            </a:r>
          </a:p>
          <a:p>
            <a:r>
              <a:rPr lang="de-DE" b="1" dirty="0" smtClean="0"/>
              <a:t>Die ROBOT AG wird via Support weiter betreut.</a:t>
            </a:r>
            <a:endParaRPr lang="de-DE" b="1" dirty="0"/>
          </a:p>
        </p:txBody>
      </p:sp>
    </p:spTree>
    <p:extLst>
      <p:ext uri="{BB962C8B-B14F-4D97-AF65-F5344CB8AC3E}">
        <p14:creationId xmlns:p14="http://schemas.microsoft.com/office/powerpoint/2010/main" val="12193090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0" y="0"/>
            <a:ext cx="9143999"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(SPRO_ADMIN</a:t>
            </a:r>
            <a:r>
              <a:rPr lang="de-DE" sz="2400" b="1" dirty="0" smtClean="0"/>
              <a:t>)</a:t>
            </a:r>
            <a:endParaRPr lang="de-DE"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3" y="1170000"/>
            <a:ext cx="6984968" cy="527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1494331" y="2488160"/>
            <a:ext cx="57608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Abgerundetes Rechteck 9"/>
          <p:cNvSpPr/>
          <p:nvPr/>
        </p:nvSpPr>
        <p:spPr>
          <a:xfrm>
            <a:off x="539440" y="5061760"/>
            <a:ext cx="1368191"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Abgerundetes Rechteck 10"/>
          <p:cNvSpPr/>
          <p:nvPr/>
        </p:nvSpPr>
        <p:spPr>
          <a:xfrm>
            <a:off x="2483711" y="3941972"/>
            <a:ext cx="1080150" cy="27913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7" name="Textfeld 1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31</a:t>
            </a:r>
            <a:endParaRPr lang="de-DE" sz="1200" dirty="0"/>
          </a:p>
        </p:txBody>
      </p:sp>
      <p:sp>
        <p:nvSpPr>
          <p:cNvPr id="21" name="Rechteck 2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22" name="Textfeld 21"/>
          <p:cNvSpPr txBox="1"/>
          <p:nvPr/>
        </p:nvSpPr>
        <p:spPr>
          <a:xfrm>
            <a:off x="251402" y="540000"/>
            <a:ext cx="8784438" cy="338554"/>
          </a:xfrm>
          <a:prstGeom prst="rect">
            <a:avLst/>
          </a:prstGeom>
          <a:noFill/>
        </p:spPr>
        <p:txBody>
          <a:bodyPr wrap="square" rtlCol="0">
            <a:spAutoFit/>
          </a:bodyPr>
          <a:lstStyle/>
          <a:p>
            <a:r>
              <a:rPr lang="de-DE" sz="1600" b="1" dirty="0" smtClean="0"/>
              <a:t>Sicht Umfang/</a:t>
            </a:r>
            <a:r>
              <a:rPr lang="de-DE" sz="1600" b="1" dirty="0" err="1" smtClean="0"/>
              <a:t>Roadmapauswahl</a:t>
            </a:r>
            <a:r>
              <a:rPr lang="de-DE" sz="1600" b="1" dirty="0" smtClean="0"/>
              <a:t> ausgewählte Branche - Geräte- und Maschinenbau</a:t>
            </a:r>
            <a:endParaRPr lang="de-DE" sz="1600" b="1" dirty="0"/>
          </a:p>
        </p:txBody>
      </p:sp>
    </p:spTree>
    <p:extLst>
      <p:ext uri="{BB962C8B-B14F-4D97-AF65-F5344CB8AC3E}">
        <p14:creationId xmlns:p14="http://schemas.microsoft.com/office/powerpoint/2010/main" val="2867753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0" y="0"/>
            <a:ext cx="9143999"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(SPRO_ADMIN</a:t>
            </a:r>
            <a:r>
              <a:rPr lang="de-DE" sz="2400" b="1" dirty="0" smtClean="0"/>
              <a:t>)</a:t>
            </a:r>
            <a:endParaRPr lang="de-DE"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6984969" cy="5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1403560" y="2425422"/>
            <a:ext cx="648091"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Abgerundetes Rechteck 9"/>
          <p:cNvSpPr/>
          <p:nvPr/>
        </p:nvSpPr>
        <p:spPr>
          <a:xfrm>
            <a:off x="3491850" y="3818681"/>
            <a:ext cx="97150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Abgerundetes Rechteck 10"/>
          <p:cNvSpPr/>
          <p:nvPr/>
        </p:nvSpPr>
        <p:spPr>
          <a:xfrm>
            <a:off x="439805" y="4332392"/>
            <a:ext cx="2376331" cy="24561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7" name="Textfeld 1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32</a:t>
            </a:r>
            <a:endParaRPr lang="de-DE" sz="1200" dirty="0"/>
          </a:p>
        </p:txBody>
      </p:sp>
      <p:sp>
        <p:nvSpPr>
          <p:cNvPr id="21" name="Rechteck 2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3" name="Textfeld 12"/>
          <p:cNvSpPr txBox="1"/>
          <p:nvPr/>
        </p:nvSpPr>
        <p:spPr>
          <a:xfrm>
            <a:off x="251401" y="540000"/>
            <a:ext cx="8821798" cy="338554"/>
          </a:xfrm>
          <a:prstGeom prst="rect">
            <a:avLst/>
          </a:prstGeom>
          <a:noFill/>
        </p:spPr>
        <p:txBody>
          <a:bodyPr wrap="square" rtlCol="0">
            <a:spAutoFit/>
          </a:bodyPr>
          <a:lstStyle/>
          <a:p>
            <a:r>
              <a:rPr lang="de-DE" sz="1600" b="1" dirty="0" smtClean="0"/>
              <a:t>Sicht Umfang/Roadmap Auswahl - alle Länder einbeziehen</a:t>
            </a:r>
            <a:endParaRPr lang="de-DE" sz="1600" b="1" dirty="0"/>
          </a:p>
        </p:txBody>
      </p:sp>
    </p:spTree>
    <p:extLst>
      <p:ext uri="{BB962C8B-B14F-4D97-AF65-F5344CB8AC3E}">
        <p14:creationId xmlns:p14="http://schemas.microsoft.com/office/powerpoint/2010/main" val="2660676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1"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(SPRO_ADMIN</a:t>
            </a:r>
            <a:r>
              <a:rPr lang="de-DE" sz="2400" b="1" dirty="0" smtClean="0"/>
              <a:t>)</a:t>
            </a:r>
            <a:endParaRPr lang="de-DE"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6966583" cy="528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2093921" y="2377042"/>
            <a:ext cx="1008140" cy="3000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33</a:t>
            </a:r>
            <a:endParaRPr lang="de-DE" sz="1200" dirty="0"/>
          </a:p>
        </p:txBody>
      </p:sp>
      <p:sp>
        <p:nvSpPr>
          <p:cNvPr id="18" name="Rechteck 17">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1" name="Textfeld 10"/>
          <p:cNvSpPr txBox="1"/>
          <p:nvPr/>
        </p:nvSpPr>
        <p:spPr>
          <a:xfrm>
            <a:off x="251402" y="540000"/>
            <a:ext cx="7927799" cy="338554"/>
          </a:xfrm>
          <a:prstGeom prst="rect">
            <a:avLst/>
          </a:prstGeom>
          <a:noFill/>
        </p:spPr>
        <p:txBody>
          <a:bodyPr wrap="square" rtlCol="0">
            <a:spAutoFit/>
          </a:bodyPr>
          <a:lstStyle/>
          <a:p>
            <a:r>
              <a:rPr lang="de-DE" sz="1600" b="1" dirty="0" smtClean="0"/>
              <a:t>Sicht Projektmitarbeiter - Projektmitarbeiter  pflegen</a:t>
            </a:r>
            <a:endParaRPr lang="de-DE" sz="1600" b="1" dirty="0"/>
          </a:p>
        </p:txBody>
      </p:sp>
    </p:spTree>
    <p:extLst>
      <p:ext uri="{BB962C8B-B14F-4D97-AF65-F5344CB8AC3E}">
        <p14:creationId xmlns:p14="http://schemas.microsoft.com/office/powerpoint/2010/main" val="1678320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a:t>
            </a:r>
            <a:r>
              <a:rPr lang="de-DE" sz="2400" b="1" dirty="0" smtClean="0"/>
              <a:t>SPRO_ADMIN)</a:t>
            </a:r>
            <a:endParaRPr lang="de-DE" b="1" dirty="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01" y="1170001"/>
            <a:ext cx="6966370" cy="526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bgerundetes Rechteck 2"/>
          <p:cNvSpPr/>
          <p:nvPr/>
        </p:nvSpPr>
        <p:spPr>
          <a:xfrm>
            <a:off x="3203810" y="2362678"/>
            <a:ext cx="1106733"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Abgerundetes Rechteck 15"/>
          <p:cNvSpPr/>
          <p:nvPr/>
        </p:nvSpPr>
        <p:spPr>
          <a:xfrm>
            <a:off x="462708" y="2717018"/>
            <a:ext cx="72010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Abgerundetes Rechteck 16"/>
          <p:cNvSpPr/>
          <p:nvPr/>
        </p:nvSpPr>
        <p:spPr>
          <a:xfrm>
            <a:off x="611450" y="3125780"/>
            <a:ext cx="1039477" cy="4320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p:cNvSpPr txBox="1"/>
          <p:nvPr/>
        </p:nvSpPr>
        <p:spPr>
          <a:xfrm>
            <a:off x="7027377" y="4494583"/>
            <a:ext cx="1512211" cy="1015663"/>
          </a:xfrm>
          <a:prstGeom prst="rect">
            <a:avLst/>
          </a:prstGeom>
          <a:solidFill>
            <a:srgbClr val="E4DCBA"/>
          </a:solidFill>
          <a:ln w="19050">
            <a:noFill/>
          </a:ln>
        </p:spPr>
        <p:txBody>
          <a:bodyPr wrap="square" rtlCol="0">
            <a:spAutoFit/>
          </a:bodyPr>
          <a:lstStyle/>
          <a:p>
            <a:r>
              <a:rPr lang="de-DE" sz="1200" dirty="0" smtClean="0"/>
              <a:t>Speichern nicht vergessen, damit IMG-Projekt generiert werden kann</a:t>
            </a:r>
            <a:endParaRPr lang="de-DE" sz="1200" dirty="0"/>
          </a:p>
        </p:txBody>
      </p:sp>
      <p:sp>
        <p:nvSpPr>
          <p:cNvPr id="5" name="Textfeld 4"/>
          <p:cNvSpPr txBox="1"/>
          <p:nvPr/>
        </p:nvSpPr>
        <p:spPr>
          <a:xfrm>
            <a:off x="2046927" y="3761787"/>
            <a:ext cx="1296180" cy="276999"/>
          </a:xfrm>
          <a:prstGeom prst="rect">
            <a:avLst/>
          </a:prstGeom>
          <a:solidFill>
            <a:srgbClr val="E4DCBA"/>
          </a:solidFill>
          <a:ln w="19050">
            <a:noFill/>
          </a:ln>
        </p:spPr>
        <p:txBody>
          <a:bodyPr wrap="square" rtlCol="0">
            <a:spAutoFit/>
          </a:bodyPr>
          <a:lstStyle/>
          <a:p>
            <a:r>
              <a:rPr lang="de-DE" sz="1200" dirty="0" smtClean="0"/>
              <a:t>F4 - auswählen</a:t>
            </a:r>
            <a:endParaRPr lang="de-DE" sz="1200" dirty="0"/>
          </a:p>
        </p:txBody>
      </p:sp>
      <p:cxnSp>
        <p:nvCxnSpPr>
          <p:cNvPr id="7" name="Gerade Verbindung 6"/>
          <p:cNvCxnSpPr/>
          <p:nvPr/>
        </p:nvCxnSpPr>
        <p:spPr>
          <a:xfrm flipH="1">
            <a:off x="1650927" y="3915676"/>
            <a:ext cx="39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V="1">
            <a:off x="1650927" y="3557840"/>
            <a:ext cx="0" cy="3578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240" y="3421409"/>
            <a:ext cx="1808606" cy="237633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Gerade Verbindung mit Pfeil 17"/>
          <p:cNvCxnSpPr/>
          <p:nvPr/>
        </p:nvCxnSpPr>
        <p:spPr>
          <a:xfrm>
            <a:off x="2695017" y="4506934"/>
            <a:ext cx="64809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19"/>
          <p:cNvCxnSpPr>
            <a:endCxn id="5" idx="2"/>
          </p:cNvCxnSpPr>
          <p:nvPr/>
        </p:nvCxnSpPr>
        <p:spPr>
          <a:xfrm flipV="1">
            <a:off x="2695017" y="4038786"/>
            <a:ext cx="0" cy="4681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6" name="Textfeld 2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8" name="Textfeld 2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9" name="Textfeld 2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30" name="Textfeld 2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34</a:t>
            </a:r>
            <a:endParaRPr lang="de-DE" sz="1200" dirty="0"/>
          </a:p>
        </p:txBody>
      </p:sp>
      <p:sp>
        <p:nvSpPr>
          <p:cNvPr id="31" name="Rechteck 30">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1" name="Textfeld 20"/>
          <p:cNvSpPr txBox="1"/>
          <p:nvPr/>
        </p:nvSpPr>
        <p:spPr>
          <a:xfrm>
            <a:off x="252000" y="540000"/>
            <a:ext cx="8892600" cy="338554"/>
          </a:xfrm>
          <a:prstGeom prst="rect">
            <a:avLst/>
          </a:prstGeom>
          <a:noFill/>
        </p:spPr>
        <p:txBody>
          <a:bodyPr wrap="square" rtlCol="0">
            <a:spAutoFit/>
          </a:bodyPr>
          <a:lstStyle/>
          <a:p>
            <a:r>
              <a:rPr lang="de-DE" sz="1600" b="1" dirty="0" smtClean="0"/>
              <a:t>Sicht Systemlandschaft - Systeme - logische Komponente auswählen</a:t>
            </a:r>
            <a:endParaRPr lang="de-DE" sz="1600" b="1" dirty="0"/>
          </a:p>
        </p:txBody>
      </p:sp>
    </p:spTree>
    <p:extLst>
      <p:ext uri="{BB962C8B-B14F-4D97-AF65-F5344CB8AC3E}">
        <p14:creationId xmlns:p14="http://schemas.microsoft.com/office/powerpoint/2010/main" val="23633775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(SPRO_ADMIN</a:t>
            </a:r>
            <a:r>
              <a:rPr lang="de-DE" sz="2400" b="1" dirty="0" smtClean="0"/>
              <a:t>)</a:t>
            </a:r>
            <a:endParaRPr lang="de-DE" b="1" dirty="0"/>
          </a:p>
        </p:txBody>
      </p:sp>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2" y="1170000"/>
            <a:ext cx="8038895" cy="53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bgerundetes Rechteck 2"/>
          <p:cNvSpPr/>
          <p:nvPr/>
        </p:nvSpPr>
        <p:spPr>
          <a:xfrm>
            <a:off x="3661899" y="2825925"/>
            <a:ext cx="936131" cy="31765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Abgerundetes Rechteck 10"/>
          <p:cNvSpPr/>
          <p:nvPr/>
        </p:nvSpPr>
        <p:spPr>
          <a:xfrm>
            <a:off x="1331548" y="3238086"/>
            <a:ext cx="936131" cy="33493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35</a:t>
            </a:r>
            <a:endParaRPr lang="de-DE" sz="1200" dirty="0"/>
          </a:p>
        </p:txBody>
      </p:sp>
      <p:sp>
        <p:nvSpPr>
          <p:cNvPr id="20" name="Rechteck 19">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2" name="Textfeld 11"/>
          <p:cNvSpPr txBox="1"/>
          <p:nvPr/>
        </p:nvSpPr>
        <p:spPr>
          <a:xfrm>
            <a:off x="252000" y="540000"/>
            <a:ext cx="8892600" cy="338554"/>
          </a:xfrm>
          <a:prstGeom prst="rect">
            <a:avLst/>
          </a:prstGeom>
          <a:noFill/>
        </p:spPr>
        <p:txBody>
          <a:bodyPr wrap="square" rtlCol="0">
            <a:spAutoFit/>
          </a:bodyPr>
          <a:lstStyle/>
          <a:p>
            <a:r>
              <a:rPr lang="de-DE" sz="1600" b="1" dirty="0" smtClean="0"/>
              <a:t>Sicht Systemlandschaft - zentrale Objekte - keine Änderungen vornehmen</a:t>
            </a:r>
            <a:endParaRPr lang="de-DE" sz="1600" b="1" dirty="0"/>
          </a:p>
        </p:txBody>
      </p:sp>
    </p:spTree>
    <p:extLst>
      <p:ext uri="{BB962C8B-B14F-4D97-AF65-F5344CB8AC3E}">
        <p14:creationId xmlns:p14="http://schemas.microsoft.com/office/powerpoint/2010/main" val="20022264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1"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(SPRO_ADMIN</a:t>
            </a:r>
            <a:r>
              <a:rPr lang="de-DE" sz="2400" b="1" dirty="0" smtClean="0"/>
              <a:t>)</a:t>
            </a:r>
            <a:endParaRPr lang="de-DE" b="1"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1"/>
            <a:ext cx="6984969" cy="527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bgerundetes Rechteck 2"/>
          <p:cNvSpPr/>
          <p:nvPr/>
        </p:nvSpPr>
        <p:spPr>
          <a:xfrm>
            <a:off x="2159665" y="2780910"/>
            <a:ext cx="936131"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Abgerundetes Rechteck 9"/>
          <p:cNvSpPr/>
          <p:nvPr/>
        </p:nvSpPr>
        <p:spPr>
          <a:xfrm>
            <a:off x="3156940" y="2420860"/>
            <a:ext cx="936131"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1763611" y="4149101"/>
            <a:ext cx="1728240" cy="461665"/>
          </a:xfrm>
          <a:prstGeom prst="rect">
            <a:avLst/>
          </a:prstGeom>
          <a:solidFill>
            <a:srgbClr val="E4DCBA"/>
          </a:solidFill>
        </p:spPr>
        <p:txBody>
          <a:bodyPr wrap="square" rtlCol="0">
            <a:spAutoFit/>
          </a:bodyPr>
          <a:lstStyle/>
          <a:p>
            <a:r>
              <a:rPr lang="de-DE" sz="1200" dirty="0" smtClean="0"/>
              <a:t>Zeile markieren</a:t>
            </a:r>
          </a:p>
          <a:p>
            <a:r>
              <a:rPr lang="de-DE" sz="1200" dirty="0" smtClean="0"/>
              <a:t>IMG- Projekt anlegen</a:t>
            </a:r>
            <a:endParaRPr lang="de-DE" sz="1200" dirty="0"/>
          </a:p>
        </p:txBody>
      </p:sp>
      <p:cxnSp>
        <p:nvCxnSpPr>
          <p:cNvPr id="8" name="Gerade Verbindung 7"/>
          <p:cNvCxnSpPr/>
          <p:nvPr/>
        </p:nvCxnSpPr>
        <p:spPr>
          <a:xfrm flipH="1">
            <a:off x="669600" y="4284000"/>
            <a:ext cx="10081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669600" y="3805429"/>
            <a:ext cx="0" cy="4785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flipH="1">
            <a:off x="467430" y="4518433"/>
            <a:ext cx="12103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467430" y="4518433"/>
            <a:ext cx="0" cy="164694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Grafi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1" name="Textfeld 2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2" name="Textfeld 2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36</a:t>
            </a:r>
            <a:endParaRPr lang="de-DE" sz="1200" dirty="0"/>
          </a:p>
        </p:txBody>
      </p:sp>
      <p:sp>
        <p:nvSpPr>
          <p:cNvPr id="25" name="Rechteck 24">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8" name="Textfeld 17"/>
          <p:cNvSpPr txBox="1"/>
          <p:nvPr/>
        </p:nvSpPr>
        <p:spPr>
          <a:xfrm>
            <a:off x="252000" y="540000"/>
            <a:ext cx="8648839" cy="584775"/>
          </a:xfrm>
          <a:prstGeom prst="rect">
            <a:avLst/>
          </a:prstGeom>
          <a:noFill/>
        </p:spPr>
        <p:txBody>
          <a:bodyPr wrap="square" rtlCol="0">
            <a:spAutoFit/>
          </a:bodyPr>
          <a:lstStyle/>
          <a:p>
            <a:r>
              <a:rPr lang="de-DE" sz="1600" b="1" dirty="0" smtClean="0"/>
              <a:t>Sicht Systemlandschaft - IMG - Projekte - Projekt anlegen über Solution Manager 7.1 im SAP ERP ECC System</a:t>
            </a:r>
            <a:endParaRPr lang="de-DE" sz="1600" b="1" dirty="0"/>
          </a:p>
        </p:txBody>
      </p:sp>
    </p:spTree>
    <p:extLst>
      <p:ext uri="{BB962C8B-B14F-4D97-AF65-F5344CB8AC3E}">
        <p14:creationId xmlns:p14="http://schemas.microsoft.com/office/powerpoint/2010/main" val="1367127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72010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a:t>
            </a:r>
            <a:r>
              <a:rPr lang="de-DE" sz="2400" b="1" dirty="0" smtClean="0"/>
              <a:t>SPRO_ADMIN)</a:t>
            </a:r>
            <a:endParaRPr lang="de-DE" b="1" dirty="0"/>
          </a:p>
        </p:txBody>
      </p:sp>
      <p:sp>
        <p:nvSpPr>
          <p:cNvPr id="2" name="Abgerundetes Rechteck 1"/>
          <p:cNvSpPr/>
          <p:nvPr/>
        </p:nvSpPr>
        <p:spPr>
          <a:xfrm>
            <a:off x="467431" y="2384855"/>
            <a:ext cx="1152160" cy="3600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1619589" y="5208144"/>
            <a:ext cx="144439" cy="153888"/>
          </a:xfrm>
          <a:prstGeom prst="rect">
            <a:avLst/>
          </a:prstGeom>
          <a:solidFill>
            <a:schemeClr val="bg1"/>
          </a:solidFill>
        </p:spPr>
        <p:txBody>
          <a:bodyPr wrap="square" rtlCol="0">
            <a:spAutoFit/>
          </a:bodyPr>
          <a:lstStyle/>
          <a:p>
            <a:endParaRPr lang="de-DE" dirty="0"/>
          </a:p>
        </p:txBody>
      </p:sp>
      <p:sp>
        <p:nvSpPr>
          <p:cNvPr id="13" name="Textfeld 12"/>
          <p:cNvSpPr txBox="1"/>
          <p:nvPr/>
        </p:nvSpPr>
        <p:spPr>
          <a:xfrm>
            <a:off x="3798000" y="5443200"/>
            <a:ext cx="216030" cy="144000"/>
          </a:xfrm>
          <a:prstGeom prst="rect">
            <a:avLst/>
          </a:prstGeom>
          <a:solidFill>
            <a:schemeClr val="bg1"/>
          </a:solidFill>
        </p:spPr>
        <p:txBody>
          <a:bodyPr wrap="square" rtlCol="0">
            <a:spAutoFit/>
          </a:bodyPr>
          <a:lstStyle/>
          <a:p>
            <a:endParaRPr lang="de-DE" dirty="0"/>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5" name="Textfeld 1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6" name="Textfeld 1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37</a:t>
            </a:r>
            <a:endParaRPr lang="de-DE" sz="1200" dirty="0"/>
          </a:p>
        </p:txBody>
      </p:sp>
      <p:sp>
        <p:nvSpPr>
          <p:cNvPr id="19" name="Rechteck 18">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21" name="Textfeld 20"/>
          <p:cNvSpPr txBox="1"/>
          <p:nvPr/>
        </p:nvSpPr>
        <p:spPr>
          <a:xfrm>
            <a:off x="251399" y="540000"/>
            <a:ext cx="8531915" cy="584775"/>
          </a:xfrm>
          <a:prstGeom prst="rect">
            <a:avLst/>
          </a:prstGeom>
          <a:noFill/>
        </p:spPr>
        <p:txBody>
          <a:bodyPr wrap="square" rtlCol="0">
            <a:spAutoFit/>
          </a:bodyPr>
          <a:lstStyle/>
          <a:p>
            <a:r>
              <a:rPr lang="de-DE" sz="1600" b="1" dirty="0" smtClean="0"/>
              <a:t>Sicht Systemlandschaft IMG - Projekte - Projekt anlegen </a:t>
            </a:r>
            <a:r>
              <a:rPr lang="de-DE" sz="1600" b="1" dirty="0"/>
              <a:t>über Solution Manager 7.1 im SAP ERP ECC </a:t>
            </a:r>
            <a:r>
              <a:rPr lang="de-DE" sz="1600" b="1" dirty="0" smtClean="0"/>
              <a:t>System - allgemeine Daten</a:t>
            </a:r>
            <a:endParaRPr lang="de-DE" sz="1600" b="1" dirty="0"/>
          </a:p>
        </p:txBody>
      </p:sp>
    </p:spTree>
    <p:extLst>
      <p:ext uri="{BB962C8B-B14F-4D97-AF65-F5344CB8AC3E}">
        <p14:creationId xmlns:p14="http://schemas.microsoft.com/office/powerpoint/2010/main" val="10979200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a:t>
            </a:r>
            <a:r>
              <a:rPr lang="de-DE" sz="2400" b="1" dirty="0" smtClean="0"/>
              <a:t>SPRO_ADMIN)</a:t>
            </a:r>
            <a:endParaRPr lang="de-DE"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7201000" cy="532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1670610" y="2251623"/>
            <a:ext cx="57608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Pfeil nach links 2"/>
          <p:cNvSpPr/>
          <p:nvPr/>
        </p:nvSpPr>
        <p:spPr>
          <a:xfrm>
            <a:off x="2447706" y="2900633"/>
            <a:ext cx="288040" cy="21603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2736380" y="2854760"/>
            <a:ext cx="1152160" cy="307777"/>
          </a:xfrm>
          <a:prstGeom prst="rect">
            <a:avLst/>
          </a:prstGeom>
          <a:noFill/>
        </p:spPr>
        <p:txBody>
          <a:bodyPr wrap="square" rtlCol="0">
            <a:spAutoFit/>
          </a:bodyPr>
          <a:lstStyle/>
          <a:p>
            <a:r>
              <a:rPr lang="de-DE" dirty="0" smtClean="0"/>
              <a:t>anklicken</a:t>
            </a:r>
            <a:endParaRPr lang="de-DE"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753" y="1001748"/>
            <a:ext cx="3221867" cy="5012573"/>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Gewinkelte Verbindung 5"/>
          <p:cNvCxnSpPr/>
          <p:nvPr/>
        </p:nvCxnSpPr>
        <p:spPr>
          <a:xfrm flipV="1">
            <a:off x="3599865" y="1782639"/>
            <a:ext cx="2088290" cy="1226009"/>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38</a:t>
            </a:r>
            <a:endParaRPr lang="de-DE" sz="1200" dirty="0"/>
          </a:p>
        </p:txBody>
      </p:sp>
      <p:sp>
        <p:nvSpPr>
          <p:cNvPr id="22" name="Rechteck 21">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5" name="Textfeld 14"/>
          <p:cNvSpPr txBox="1"/>
          <p:nvPr/>
        </p:nvSpPr>
        <p:spPr>
          <a:xfrm>
            <a:off x="251400" y="540000"/>
            <a:ext cx="8785220" cy="584775"/>
          </a:xfrm>
          <a:prstGeom prst="rect">
            <a:avLst/>
          </a:prstGeom>
          <a:noFill/>
        </p:spPr>
        <p:txBody>
          <a:bodyPr wrap="square" rtlCol="0">
            <a:spAutoFit/>
          </a:bodyPr>
          <a:lstStyle/>
          <a:p>
            <a:r>
              <a:rPr lang="de-DE" sz="1600" b="1" dirty="0" smtClean="0"/>
              <a:t>Sicht Systemlandschaft - IMG - Projekte - Projekt anlegen  - über </a:t>
            </a:r>
            <a:r>
              <a:rPr lang="de-DE" sz="1600" b="1" dirty="0"/>
              <a:t>Solution Manager 7.1 im SAP ERP ECC System</a:t>
            </a:r>
            <a:r>
              <a:rPr lang="de-DE" sz="1600" b="1" dirty="0" smtClean="0"/>
              <a:t> - Umfang festlegen</a:t>
            </a:r>
            <a:endParaRPr lang="de-DE" sz="1600" b="1" dirty="0"/>
          </a:p>
        </p:txBody>
      </p:sp>
    </p:spTree>
    <p:extLst>
      <p:ext uri="{BB962C8B-B14F-4D97-AF65-F5344CB8AC3E}">
        <p14:creationId xmlns:p14="http://schemas.microsoft.com/office/powerpoint/2010/main" val="10643830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a:t>
            </a:r>
            <a:r>
              <a:rPr lang="de-DE" sz="2400" b="1" dirty="0" smtClean="0"/>
              <a:t>SPRO_ADMIN)</a:t>
            </a:r>
            <a:endParaRPr lang="de-DE"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7201000" cy="525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870" y="6061750"/>
            <a:ext cx="6229351" cy="2476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mit Pfeil 2"/>
          <p:cNvCxnSpPr/>
          <p:nvPr/>
        </p:nvCxnSpPr>
        <p:spPr>
          <a:xfrm>
            <a:off x="2339690" y="3140960"/>
            <a:ext cx="64809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Abgerundetes Rechteck 3"/>
          <p:cNvSpPr/>
          <p:nvPr/>
        </p:nvSpPr>
        <p:spPr>
          <a:xfrm>
            <a:off x="1691601" y="2312845"/>
            <a:ext cx="504071"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736" y="4365130"/>
            <a:ext cx="56864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Gerade Verbindung 6"/>
          <p:cNvCxnSpPr/>
          <p:nvPr/>
        </p:nvCxnSpPr>
        <p:spPr>
          <a:xfrm flipH="1">
            <a:off x="2339690" y="3140960"/>
            <a:ext cx="1" cy="31684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2339691" y="6307535"/>
            <a:ext cx="32404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Grafi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8" name="Textfeld 1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 name="Textfeld 1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39</a:t>
            </a:r>
            <a:endParaRPr lang="de-DE" sz="1200" dirty="0"/>
          </a:p>
        </p:txBody>
      </p:sp>
      <p:sp>
        <p:nvSpPr>
          <p:cNvPr id="22" name="Rechteck 21">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3" name="Textfeld 22"/>
          <p:cNvSpPr txBox="1"/>
          <p:nvPr/>
        </p:nvSpPr>
        <p:spPr>
          <a:xfrm>
            <a:off x="250810" y="540000"/>
            <a:ext cx="8454675" cy="611312"/>
          </a:xfrm>
          <a:prstGeom prst="rect">
            <a:avLst/>
          </a:prstGeom>
          <a:noFill/>
        </p:spPr>
        <p:txBody>
          <a:bodyPr wrap="square" bIns="72000" rtlCol="0">
            <a:spAutoFit/>
          </a:bodyPr>
          <a:lstStyle/>
          <a:p>
            <a:r>
              <a:rPr lang="de-DE" sz="1600" b="1" dirty="0" smtClean="0"/>
              <a:t>Sicht Systemlandschaft - IMG - Projekte - Projekt anlegen </a:t>
            </a:r>
            <a:r>
              <a:rPr lang="de-DE" sz="1600" b="1" dirty="0"/>
              <a:t>über Solution Manager 7.1 im SAP ERP ECC </a:t>
            </a:r>
            <a:r>
              <a:rPr lang="de-DE" sz="1600" b="1" dirty="0" smtClean="0"/>
              <a:t>System - Umfang festlegen - Projekt generieren</a:t>
            </a:r>
            <a:endParaRPr lang="de-DE" sz="1600" b="1" dirty="0"/>
          </a:p>
        </p:txBody>
      </p:sp>
    </p:spTree>
    <p:extLst>
      <p:ext uri="{BB962C8B-B14F-4D97-AF65-F5344CB8AC3E}">
        <p14:creationId xmlns:p14="http://schemas.microsoft.com/office/powerpoint/2010/main" val="4007795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0"/>
            <a:ext cx="9143999" cy="438582"/>
          </a:xfrm>
          <a:prstGeom prst="rect">
            <a:avLst/>
          </a:prstGeom>
          <a:solidFill>
            <a:srgbClr val="00B0F0"/>
          </a:solidFill>
        </p:spPr>
        <p:txBody>
          <a:bodyPr wrap="square" lIns="68580" tIns="34290" rIns="68580" bIns="34290" rtlCol="0">
            <a:spAutoFit/>
          </a:bodyPr>
          <a:lstStyle/>
          <a:p>
            <a:pPr algn="ctr"/>
            <a:r>
              <a:rPr lang="de-DE" sz="2400" b="1" dirty="0" smtClean="0"/>
              <a:t>Aufgabenformulierung</a:t>
            </a:r>
            <a:endParaRPr lang="de-DE" sz="2400" b="1" dirty="0"/>
          </a:p>
        </p:txBody>
      </p:sp>
      <p:sp>
        <p:nvSpPr>
          <p:cNvPr id="4" name="Textfeld 3"/>
          <p:cNvSpPr txBox="1"/>
          <p:nvPr/>
        </p:nvSpPr>
        <p:spPr>
          <a:xfrm>
            <a:off x="566135" y="548600"/>
            <a:ext cx="7877175" cy="2900794"/>
          </a:xfrm>
          <a:prstGeom prst="rect">
            <a:avLst/>
          </a:prstGeom>
          <a:noFill/>
        </p:spPr>
        <p:txBody>
          <a:bodyPr wrap="square" lIns="68580" tIns="34290" rIns="68580" bIns="34290" rtlCol="0">
            <a:spAutoFit/>
          </a:bodyPr>
          <a:lstStyle/>
          <a:p>
            <a:r>
              <a:rPr lang="de-DE" dirty="0" smtClean="0"/>
              <a:t>Ich habe von der ROBOT AG Frankfurt am Main den Auftrag erhalten, ein neues Produktionswerk / Standort Chemnitz einzurichten. Ziel der Produktion ist die diskrete Fertigung von Standard Industrierobotern</a:t>
            </a:r>
            <a:r>
              <a:rPr lang="de-DE" dirty="0"/>
              <a:t> </a:t>
            </a:r>
            <a:r>
              <a:rPr lang="de-DE" dirty="0" smtClean="0"/>
              <a:t>mit austauschbaren Arbeitsarmen.(Einsatzmöglichkeit Montage-, Lackier- und Schweißroboter)</a:t>
            </a:r>
          </a:p>
          <a:p>
            <a:endParaRPr lang="de-DE" sz="800" dirty="0" smtClean="0"/>
          </a:p>
          <a:p>
            <a:r>
              <a:rPr lang="de-DE" dirty="0" smtClean="0"/>
              <a:t>Der Lenkungsausschuss der ROBOT AG hat mich mit folgenden Aufgaben beauftragt:</a:t>
            </a:r>
          </a:p>
          <a:p>
            <a:endParaRPr lang="de-DE" sz="800" dirty="0"/>
          </a:p>
          <a:p>
            <a:pPr marL="342900" indent="-342900">
              <a:buAutoNum type="arabicPeriod"/>
            </a:pPr>
            <a:r>
              <a:rPr lang="de-DE" dirty="0" smtClean="0"/>
              <a:t>Einrichten der Unternehmensstruktur, Customizingeinstellungen vornehmen, Stammdatenpflege für das Werk Chemnitz</a:t>
            </a:r>
          </a:p>
          <a:p>
            <a:pPr marL="342900" indent="-342900">
              <a:buAutoNum type="arabicPeriod" startAt="2"/>
            </a:pPr>
            <a:r>
              <a:rPr lang="de-DE" dirty="0" smtClean="0"/>
              <a:t>Demonstration der Planung in der diskreten Fertigung von Industrierobotern am Beispiel des Fertigproduktes UH-FR1 (Industrieroboter Montage). </a:t>
            </a:r>
          </a:p>
          <a:p>
            <a:pPr marL="342900" indent="-342900">
              <a:buAutoNum type="arabicPeriod" startAt="2"/>
            </a:pPr>
            <a:r>
              <a:rPr lang="de-DE" dirty="0" smtClean="0"/>
              <a:t>Schulungsmaterial anlegen, Anwenderschulung</a:t>
            </a:r>
          </a:p>
          <a:p>
            <a:pPr marL="342900" indent="-342900">
              <a:buAutoNum type="arabicPeriod" startAt="4"/>
            </a:pPr>
            <a:r>
              <a:rPr lang="de-DE" dirty="0" smtClean="0"/>
              <a:t>Produktivsystem einspielen, prüfen, freigeben. </a:t>
            </a:r>
          </a:p>
          <a:p>
            <a:r>
              <a:rPr lang="de-DE" dirty="0" smtClean="0"/>
              <a:t>5.     Support</a:t>
            </a:r>
            <a:endParaRPr lang="de-DE" dirty="0"/>
          </a:p>
        </p:txBody>
      </p:sp>
      <p:sp>
        <p:nvSpPr>
          <p:cNvPr id="5" name="Textfeld 4"/>
          <p:cNvSpPr txBox="1"/>
          <p:nvPr/>
        </p:nvSpPr>
        <p:spPr>
          <a:xfrm>
            <a:off x="-779" y="3557412"/>
            <a:ext cx="9144778" cy="438582"/>
          </a:xfrm>
          <a:prstGeom prst="rect">
            <a:avLst/>
          </a:prstGeom>
          <a:solidFill>
            <a:srgbClr val="00B0F0"/>
          </a:solidFill>
        </p:spPr>
        <p:txBody>
          <a:bodyPr wrap="square" lIns="68580" tIns="34290" rIns="68580" bIns="34290" rtlCol="0">
            <a:spAutoFit/>
          </a:bodyPr>
          <a:lstStyle/>
          <a:p>
            <a:pPr algn="ctr"/>
            <a:r>
              <a:rPr lang="de-DE" sz="2400" b="1" dirty="0" smtClean="0"/>
              <a:t>Vorwort</a:t>
            </a:r>
            <a:endParaRPr lang="de-DE" sz="2400" b="1" dirty="0"/>
          </a:p>
        </p:txBody>
      </p:sp>
      <p:sp>
        <p:nvSpPr>
          <p:cNvPr id="6" name="Textfeld 5"/>
          <p:cNvSpPr txBox="1"/>
          <p:nvPr/>
        </p:nvSpPr>
        <p:spPr>
          <a:xfrm>
            <a:off x="359584" y="4077090"/>
            <a:ext cx="8479396" cy="2223686"/>
          </a:xfrm>
          <a:prstGeom prst="rect">
            <a:avLst/>
          </a:prstGeom>
          <a:noFill/>
        </p:spPr>
        <p:txBody>
          <a:bodyPr wrap="square" lIns="68580" tIns="34290" rIns="68580" bIns="34290" rtlCol="0">
            <a:spAutoFit/>
          </a:bodyPr>
          <a:lstStyle/>
          <a:p>
            <a:r>
              <a:rPr lang="de-DE" dirty="0" smtClean="0"/>
              <a:t>In der nachfolgenden Arbeitsprobe wird nicht auf den Entwicklungs-, Qualitätssicherungs- und Produktivserver eingegangen. Die Testarbeiten werden im „Sandbox- Mandanten“ des DEV Servers ausgeführt. Nach erfolgreicher Abnahme durch den Lenkungsausschuss werden die Ergebnisse im „Goldmandanten“ erneut konfiguriert. Von dort wird die Konfiguration via CTS-Tool an den Qualitätssicherungsserver weitergeleitet. Hier werden Integrationstests mit den anderen Anwendungen MM, SD, etc. durchgeführt. Nach erfolgreicher Abnahme durch den Lenkungsausschuss erfolgt der Weitertransport zum Produktivserver. Um den Lenkungsausschuss genau über den Bearbeitungsstand informieren zu können, verwende ich den Solution Manager 7.1 - Roadmap Struktur der ASAP-Methodik für Implementierungen 7.2 (Core). </a:t>
            </a:r>
          </a:p>
          <a:p>
            <a:endParaRPr lang="de-DE" sz="1000" dirty="0" smtClean="0"/>
          </a:p>
          <a:p>
            <a:r>
              <a:rPr lang="de-DE" dirty="0" smtClean="0"/>
              <a:t>Dauer Projekt: 18.08.2015 - 24.10.2015 			Budgetplanung: XXXX Euro</a:t>
            </a:r>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4</a:t>
            </a:r>
            <a:endParaRPr lang="de-DE" sz="1200"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Rechteck 11">
            <a:hlinkClick r:id="rId3"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3" action="ppaction://hlinksldjump"/>
              </a:rPr>
              <a:t>Inhaltsverzeichnis</a:t>
            </a:r>
            <a:endParaRPr lang="de-DE" dirty="0">
              <a:solidFill>
                <a:schemeClr val="tx1"/>
              </a:solidFill>
            </a:endParaRPr>
          </a:p>
        </p:txBody>
      </p:sp>
    </p:spTree>
    <p:extLst>
      <p:ext uri="{BB962C8B-B14F-4D97-AF65-F5344CB8AC3E}">
        <p14:creationId xmlns:p14="http://schemas.microsoft.com/office/powerpoint/2010/main" val="38871828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a:t>
            </a:r>
            <a:r>
              <a:rPr lang="de-DE" sz="2400" b="1" dirty="0" smtClean="0"/>
              <a:t>SPRO_ADMIN) </a:t>
            </a:r>
            <a:endParaRPr lang="de-DE" b="1"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6984971" cy="519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1115521" y="5229251"/>
            <a:ext cx="4536631" cy="307777"/>
          </a:xfrm>
          <a:prstGeom prst="rect">
            <a:avLst/>
          </a:prstGeom>
          <a:noFill/>
        </p:spPr>
        <p:txBody>
          <a:bodyPr wrap="square" rtlCol="0">
            <a:spAutoFit/>
          </a:bodyPr>
          <a:lstStyle/>
          <a:p>
            <a:r>
              <a:rPr lang="de-DE" dirty="0" smtClean="0"/>
              <a:t>Hier klicken, danach öffnet sich dieses Fenster</a:t>
            </a:r>
            <a:endParaRPr lang="de-DE" dirty="0"/>
          </a:p>
        </p:txBody>
      </p:sp>
      <p:sp>
        <p:nvSpPr>
          <p:cNvPr id="12" name="Abgerundetes Rechteck 11"/>
          <p:cNvSpPr/>
          <p:nvPr/>
        </p:nvSpPr>
        <p:spPr>
          <a:xfrm>
            <a:off x="2123660" y="2236240"/>
            <a:ext cx="768348" cy="26690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4"/>
          <p:cNvCxnSpPr/>
          <p:nvPr/>
        </p:nvCxnSpPr>
        <p:spPr>
          <a:xfrm>
            <a:off x="1403560" y="5433977"/>
            <a:ext cx="0" cy="22439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flipH="1" flipV="1">
            <a:off x="467430" y="5644337"/>
            <a:ext cx="936130" cy="140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467430" y="5644337"/>
            <a:ext cx="960" cy="4751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Grafi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1" name="Textfeld 2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2" name="Textfeld 2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40</a:t>
            </a:r>
            <a:endParaRPr lang="de-DE" sz="1200" dirty="0"/>
          </a:p>
        </p:txBody>
      </p:sp>
      <p:sp>
        <p:nvSpPr>
          <p:cNvPr id="25" name="Rechteck 24">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6" name="Textfeld 15"/>
          <p:cNvSpPr txBox="1"/>
          <p:nvPr/>
        </p:nvSpPr>
        <p:spPr>
          <a:xfrm>
            <a:off x="251400" y="540000"/>
            <a:ext cx="8892600" cy="584775"/>
          </a:xfrm>
          <a:prstGeom prst="rect">
            <a:avLst/>
          </a:prstGeom>
          <a:noFill/>
        </p:spPr>
        <p:txBody>
          <a:bodyPr wrap="square" rtlCol="0">
            <a:spAutoFit/>
          </a:bodyPr>
          <a:lstStyle/>
          <a:p>
            <a:r>
              <a:rPr lang="de-DE" sz="1600" b="1" dirty="0" smtClean="0"/>
              <a:t>Sicht Systemlandschaft - IMG - Projekte - Projekt anlegen </a:t>
            </a:r>
            <a:r>
              <a:rPr lang="de-DE" sz="1600" b="1" dirty="0"/>
              <a:t>über Solution Manager 7.1 im SAP ERP ECC </a:t>
            </a:r>
            <a:r>
              <a:rPr lang="de-DE" sz="1600" b="1" dirty="0" smtClean="0"/>
              <a:t>System - Projektsichten</a:t>
            </a:r>
            <a:endParaRPr lang="de-DE" sz="1600" b="1" dirty="0"/>
          </a:p>
        </p:txBody>
      </p:sp>
      <p:cxnSp>
        <p:nvCxnSpPr>
          <p:cNvPr id="8" name="Gerade Verbindung mit Pfeil 7"/>
          <p:cNvCxnSpPr/>
          <p:nvPr/>
        </p:nvCxnSpPr>
        <p:spPr>
          <a:xfrm flipV="1">
            <a:off x="4283960" y="5013220"/>
            <a:ext cx="0" cy="288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043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0" y="0"/>
            <a:ext cx="9143999"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(SPRO_ADMIN</a:t>
            </a:r>
            <a:r>
              <a:rPr lang="de-DE" sz="2400" b="1" dirty="0" smtClean="0"/>
              <a:t>)</a:t>
            </a:r>
            <a:endParaRPr lang="de-DE"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6984970" cy="521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feil nach unten 1"/>
          <p:cNvSpPr/>
          <p:nvPr/>
        </p:nvSpPr>
        <p:spPr>
          <a:xfrm>
            <a:off x="3707881" y="3609191"/>
            <a:ext cx="144020" cy="288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Abgerundetes Rechteck 2"/>
          <p:cNvSpPr/>
          <p:nvPr/>
        </p:nvSpPr>
        <p:spPr>
          <a:xfrm>
            <a:off x="2339690" y="2241000"/>
            <a:ext cx="936130" cy="32388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440" y="3501010"/>
            <a:ext cx="2111896" cy="93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696461" y="5121401"/>
            <a:ext cx="1954876" cy="646331"/>
          </a:xfrm>
          <a:prstGeom prst="rect">
            <a:avLst/>
          </a:prstGeom>
          <a:solidFill>
            <a:srgbClr val="E4DCBA"/>
          </a:solidFill>
        </p:spPr>
        <p:txBody>
          <a:bodyPr wrap="square" rtlCol="0">
            <a:spAutoFit/>
          </a:bodyPr>
          <a:lstStyle/>
          <a:p>
            <a:r>
              <a:rPr lang="de-DE" sz="1200" dirty="0" smtClean="0"/>
              <a:t>Auf speichern drücken,</a:t>
            </a:r>
          </a:p>
          <a:p>
            <a:r>
              <a:rPr lang="de-DE" sz="1200" dirty="0" smtClean="0"/>
              <a:t>Fenster öffnet sich, mit</a:t>
            </a:r>
          </a:p>
          <a:p>
            <a:r>
              <a:rPr lang="de-DE" sz="1200" dirty="0" smtClean="0"/>
              <a:t>Ja bestätigen</a:t>
            </a:r>
            <a:endParaRPr lang="de-DE" sz="1200" dirty="0"/>
          </a:p>
        </p:txBody>
      </p:sp>
      <p:cxnSp>
        <p:nvCxnSpPr>
          <p:cNvPr id="7" name="Gerade Verbindung 6"/>
          <p:cNvCxnSpPr/>
          <p:nvPr/>
        </p:nvCxnSpPr>
        <p:spPr>
          <a:xfrm>
            <a:off x="2483710" y="5265420"/>
            <a:ext cx="576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a:off x="3059790" y="5265420"/>
            <a:ext cx="0" cy="5040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H="1">
            <a:off x="595415" y="5589300"/>
            <a:ext cx="15702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V="1">
            <a:off x="595415" y="4653170"/>
            <a:ext cx="0" cy="93613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602967" y="4653727"/>
            <a:ext cx="5921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1187530" y="4437924"/>
            <a:ext cx="0" cy="2152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Grafik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5" name="Textfeld 2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6" name="Textfeld 2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7" name="Textfeld 2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8" name="Textfeld 2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41</a:t>
            </a:r>
            <a:endParaRPr lang="de-DE" sz="1200" dirty="0"/>
          </a:p>
        </p:txBody>
      </p:sp>
      <p:sp>
        <p:nvSpPr>
          <p:cNvPr id="29" name="Rechteck 28">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1" name="Textfeld 20"/>
          <p:cNvSpPr txBox="1"/>
          <p:nvPr/>
        </p:nvSpPr>
        <p:spPr>
          <a:xfrm>
            <a:off x="251400" y="540000"/>
            <a:ext cx="8828618" cy="584775"/>
          </a:xfrm>
          <a:prstGeom prst="rect">
            <a:avLst/>
          </a:prstGeom>
          <a:noFill/>
        </p:spPr>
        <p:txBody>
          <a:bodyPr wrap="square" rtlCol="0">
            <a:spAutoFit/>
          </a:bodyPr>
          <a:lstStyle/>
          <a:p>
            <a:r>
              <a:rPr lang="de-DE" sz="1600" b="1" dirty="0" smtClean="0"/>
              <a:t>Sicht Systemlandschaft - IMG - Projekte - Projekt anlegen</a:t>
            </a:r>
            <a:r>
              <a:rPr lang="de-DE" sz="1600" b="1" dirty="0"/>
              <a:t> über Solution Manager 7.1 im SAP ERP ECC System</a:t>
            </a:r>
            <a:r>
              <a:rPr lang="de-DE" sz="1600" b="1" dirty="0" smtClean="0"/>
              <a:t>  - Projektsichten anlegen</a:t>
            </a:r>
            <a:endParaRPr lang="de-DE" sz="1600" b="1" dirty="0"/>
          </a:p>
        </p:txBody>
      </p:sp>
    </p:spTree>
    <p:extLst>
      <p:ext uri="{BB962C8B-B14F-4D97-AF65-F5344CB8AC3E}">
        <p14:creationId xmlns:p14="http://schemas.microsoft.com/office/powerpoint/2010/main" val="29460434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7201000"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681" y="5283502"/>
            <a:ext cx="2362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220" y="3284455"/>
            <a:ext cx="21336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bgerundetes Rechteck 3"/>
          <p:cNvSpPr/>
          <p:nvPr/>
        </p:nvSpPr>
        <p:spPr>
          <a:xfrm>
            <a:off x="1452395" y="2492871"/>
            <a:ext cx="4104571"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3" name="Gerade Verbindung mit Pfeil 12"/>
          <p:cNvCxnSpPr/>
          <p:nvPr/>
        </p:nvCxnSpPr>
        <p:spPr>
          <a:xfrm flipH="1">
            <a:off x="1125216" y="2780911"/>
            <a:ext cx="615222" cy="3512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a:off x="2195670" y="2779154"/>
            <a:ext cx="696928" cy="7334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3828726" y="2779153"/>
            <a:ext cx="527244" cy="24500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5340937" y="2779154"/>
            <a:ext cx="815283" cy="5053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216" y="3512605"/>
            <a:ext cx="1945365" cy="106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Grafik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4" name="Textfeld 2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5" name="Textfeld 2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6" name="Textfeld 2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7" name="Textfeld 2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42</a:t>
            </a:r>
            <a:endParaRPr lang="de-DE" sz="1200" dirty="0"/>
          </a:p>
        </p:txBody>
      </p:sp>
      <p:sp>
        <p:nvSpPr>
          <p:cNvPr id="28" name="Rechteck 27">
            <a:hlinkClick r:id="rId7"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8" name="Textfeld 17"/>
          <p:cNvSpPr txBox="1"/>
          <p:nvPr/>
        </p:nvSpPr>
        <p:spPr>
          <a:xfrm>
            <a:off x="252000" y="540000"/>
            <a:ext cx="8421564" cy="584775"/>
          </a:xfrm>
          <a:prstGeom prst="rect">
            <a:avLst/>
          </a:prstGeom>
          <a:noFill/>
        </p:spPr>
        <p:txBody>
          <a:bodyPr wrap="square" rtlCol="0">
            <a:spAutoFit/>
          </a:bodyPr>
          <a:lstStyle/>
          <a:p>
            <a:r>
              <a:rPr lang="de-DE" sz="1600" b="1" dirty="0" smtClean="0"/>
              <a:t>Sicht Systemlandschaft - IMG - Projekte - Projekt anlegen </a:t>
            </a:r>
            <a:r>
              <a:rPr lang="de-DE" sz="1600" b="1" dirty="0"/>
              <a:t>über Solution Manager 7.1 im SAP ERP ECC </a:t>
            </a:r>
            <a:r>
              <a:rPr lang="de-DE" sz="1600" b="1" dirty="0" smtClean="0"/>
              <a:t>System - Projektmitarbeiter,  Statuswerte, Stichwörter, Dokumentationsarten</a:t>
            </a:r>
            <a:endParaRPr lang="de-DE" sz="1600" b="1" dirty="0"/>
          </a:p>
        </p:txBody>
      </p:sp>
      <p:sp>
        <p:nvSpPr>
          <p:cNvPr id="20" name="Textfeld 19"/>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a:t>
            </a:r>
            <a:r>
              <a:rPr lang="de-DE" sz="2400" b="1" dirty="0" smtClean="0"/>
              <a:t>SPRO_ADMIN)</a:t>
            </a:r>
            <a:endParaRPr lang="de-DE" b="1" dirty="0"/>
          </a:p>
        </p:txBody>
      </p:sp>
    </p:spTree>
    <p:extLst>
      <p:ext uri="{BB962C8B-B14F-4D97-AF65-F5344CB8AC3E}">
        <p14:creationId xmlns:p14="http://schemas.microsoft.com/office/powerpoint/2010/main" val="271874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079986" cy="527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880" y="2823061"/>
            <a:ext cx="4610125" cy="353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bgerundetes Rechteck 3"/>
          <p:cNvSpPr/>
          <p:nvPr/>
        </p:nvSpPr>
        <p:spPr>
          <a:xfrm>
            <a:off x="5076070" y="2521682"/>
            <a:ext cx="1080151"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7" name="Gewinkelte Verbindung 6"/>
          <p:cNvCxnSpPr/>
          <p:nvPr/>
        </p:nvCxnSpPr>
        <p:spPr>
          <a:xfrm flipV="1">
            <a:off x="2993480" y="3184633"/>
            <a:ext cx="648090" cy="487508"/>
          </a:xfrm>
          <a:prstGeom prst="bentConnector3">
            <a:avLst>
              <a:gd name="adj1" fmla="val 52939"/>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7" name="Textfeld 1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8" name="Textfeld 1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43</a:t>
            </a:r>
            <a:endParaRPr lang="de-DE" sz="1200" dirty="0"/>
          </a:p>
        </p:txBody>
      </p:sp>
      <p:sp>
        <p:nvSpPr>
          <p:cNvPr id="21" name="Rechteck 20">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3" name="Textfeld 12"/>
          <p:cNvSpPr txBox="1"/>
          <p:nvPr/>
        </p:nvSpPr>
        <p:spPr>
          <a:xfrm>
            <a:off x="251400" y="540000"/>
            <a:ext cx="8531915" cy="584775"/>
          </a:xfrm>
          <a:prstGeom prst="rect">
            <a:avLst/>
          </a:prstGeom>
          <a:noFill/>
        </p:spPr>
        <p:txBody>
          <a:bodyPr wrap="square" rtlCol="0">
            <a:spAutoFit/>
          </a:bodyPr>
          <a:lstStyle/>
          <a:p>
            <a:r>
              <a:rPr lang="de-DE" sz="1600" b="1" dirty="0" smtClean="0"/>
              <a:t>Sicht Systemlandschaft - IMG - Projekte - Projekt anlegen über Solution Manager 7.1 im SAP ERP ECC System - Transportaufträge</a:t>
            </a:r>
            <a:endParaRPr lang="de-DE" sz="1600" b="1" dirty="0"/>
          </a:p>
        </p:txBody>
      </p:sp>
      <p:sp>
        <p:nvSpPr>
          <p:cNvPr id="14" name="Textfeld 13"/>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a:t>
            </a:r>
            <a:r>
              <a:rPr lang="de-DE" sz="2400" b="1" dirty="0" smtClean="0"/>
              <a:t>SPRO_ADMIN)</a:t>
            </a:r>
            <a:endParaRPr lang="de-DE" b="1" dirty="0"/>
          </a:p>
        </p:txBody>
      </p:sp>
    </p:spTree>
    <p:extLst>
      <p:ext uri="{BB962C8B-B14F-4D97-AF65-F5344CB8AC3E}">
        <p14:creationId xmlns:p14="http://schemas.microsoft.com/office/powerpoint/2010/main" val="13798882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086619" cy="527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6372250" y="2504946"/>
            <a:ext cx="936130" cy="31017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44</a:t>
            </a:r>
            <a:endParaRPr lang="de-DE" sz="1200" dirty="0"/>
          </a:p>
        </p:txBody>
      </p:sp>
      <p:sp>
        <p:nvSpPr>
          <p:cNvPr id="18" name="Rechteck 17">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1" name="Textfeld 10"/>
          <p:cNvSpPr txBox="1"/>
          <p:nvPr/>
        </p:nvSpPr>
        <p:spPr>
          <a:xfrm>
            <a:off x="252000" y="540000"/>
            <a:ext cx="8749360" cy="584775"/>
          </a:xfrm>
          <a:prstGeom prst="rect">
            <a:avLst/>
          </a:prstGeom>
          <a:noFill/>
        </p:spPr>
        <p:txBody>
          <a:bodyPr wrap="square" rtlCol="0">
            <a:spAutoFit/>
          </a:bodyPr>
          <a:lstStyle/>
          <a:p>
            <a:r>
              <a:rPr lang="de-DE" sz="1600" b="1" dirty="0" smtClean="0"/>
              <a:t>Sicht Systemlandschaft - IMG - Projekte - Projekt anlegen  - über </a:t>
            </a:r>
            <a:r>
              <a:rPr lang="de-DE" sz="1600" b="1" dirty="0"/>
              <a:t>Solution Manager 7.1 im SAP ERP ECC System</a:t>
            </a:r>
            <a:r>
              <a:rPr lang="de-DE" sz="1600" b="1" dirty="0" smtClean="0"/>
              <a:t> - Crossreferenz - keine Einträge vornehmen</a:t>
            </a:r>
            <a:endParaRPr lang="de-DE" sz="1600" b="1" dirty="0"/>
          </a:p>
        </p:txBody>
      </p:sp>
      <p:sp>
        <p:nvSpPr>
          <p:cNvPr id="12" name="Textfeld 1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a:t>
            </a:r>
            <a:r>
              <a:rPr lang="de-DE" sz="2400" b="1" dirty="0" smtClean="0"/>
              <a:t>SPRO_ADMIN)</a:t>
            </a:r>
            <a:endParaRPr lang="de-DE" b="1" dirty="0"/>
          </a:p>
        </p:txBody>
      </p:sp>
    </p:spTree>
    <p:extLst>
      <p:ext uri="{BB962C8B-B14F-4D97-AF65-F5344CB8AC3E}">
        <p14:creationId xmlns:p14="http://schemas.microsoft.com/office/powerpoint/2010/main" val="815773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7087218" cy="527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1187529" y="4365131"/>
            <a:ext cx="3240451" cy="646331"/>
          </a:xfrm>
          <a:prstGeom prst="rect">
            <a:avLst/>
          </a:prstGeom>
          <a:solidFill>
            <a:srgbClr val="E4DCBA"/>
          </a:solidFill>
          <a:ln w="19050">
            <a:noFill/>
          </a:ln>
        </p:spPr>
        <p:txBody>
          <a:bodyPr wrap="square" rtlCol="0">
            <a:spAutoFit/>
          </a:bodyPr>
          <a:lstStyle/>
          <a:p>
            <a:r>
              <a:rPr lang="de-DE" sz="1200" dirty="0" smtClean="0"/>
              <a:t>Das IMG – Projekt wurde in SAP ERP ECC über den Solution Manager angelegt, siehe grünen Status für Projekt und Sicht</a:t>
            </a:r>
            <a:endParaRPr lang="de-DE" sz="1200" dirty="0"/>
          </a:p>
        </p:txBody>
      </p:sp>
      <p:sp>
        <p:nvSpPr>
          <p:cNvPr id="3" name="Pfeil nach oben 2"/>
          <p:cNvSpPr/>
          <p:nvPr/>
        </p:nvSpPr>
        <p:spPr>
          <a:xfrm>
            <a:off x="2411700" y="3808569"/>
            <a:ext cx="216029" cy="55656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6" name="Textfeld 1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2 - Projekt anlegen			Seite 45</a:t>
            </a:r>
            <a:endParaRPr lang="de-DE" sz="1200" dirty="0"/>
          </a:p>
        </p:txBody>
      </p:sp>
      <p:sp>
        <p:nvSpPr>
          <p:cNvPr id="19" name="Rechteck 18">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2" name="Textfeld 11"/>
          <p:cNvSpPr txBox="1"/>
          <p:nvPr/>
        </p:nvSpPr>
        <p:spPr>
          <a:xfrm>
            <a:off x="252000" y="540000"/>
            <a:ext cx="9001357" cy="338554"/>
          </a:xfrm>
          <a:prstGeom prst="rect">
            <a:avLst/>
          </a:prstGeom>
          <a:noFill/>
        </p:spPr>
        <p:txBody>
          <a:bodyPr wrap="square" rtlCol="0">
            <a:spAutoFit/>
          </a:bodyPr>
          <a:lstStyle/>
          <a:p>
            <a:r>
              <a:rPr lang="de-DE" sz="1600" b="1" dirty="0" smtClean="0"/>
              <a:t>Sicht Systemlandschaft - IMG - Projekte - Projekt anlegen - </a:t>
            </a:r>
            <a:r>
              <a:rPr lang="de-DE" sz="1600" b="1" dirty="0"/>
              <a:t>Systemlandschaft - IMG - Projekte </a:t>
            </a:r>
          </a:p>
        </p:txBody>
      </p:sp>
      <p:sp>
        <p:nvSpPr>
          <p:cNvPr id="20" name="Textfeld 19"/>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Neues Projekt anlegen </a:t>
            </a:r>
            <a:r>
              <a:rPr lang="de-DE" sz="2400" b="1" dirty="0"/>
              <a:t>(</a:t>
            </a:r>
            <a:r>
              <a:rPr lang="de-DE" sz="2400" b="1" dirty="0" smtClean="0"/>
              <a:t>SPRO_ADMIN)</a:t>
            </a:r>
            <a:endParaRPr lang="de-DE" b="1" dirty="0"/>
          </a:p>
        </p:txBody>
      </p:sp>
    </p:spTree>
    <p:extLst>
      <p:ext uri="{BB962C8B-B14F-4D97-AF65-F5344CB8AC3E}">
        <p14:creationId xmlns:p14="http://schemas.microsoft.com/office/powerpoint/2010/main" val="19295980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Business </a:t>
            </a:r>
            <a:r>
              <a:rPr lang="de-DE" sz="2400" b="1" dirty="0"/>
              <a:t>Blueprint </a:t>
            </a:r>
            <a:endParaRPr lang="de-DE"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6912960" cy="2068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276" y="230832"/>
            <a:ext cx="3227130" cy="149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0" y="3284981"/>
            <a:ext cx="7201000" cy="247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817" y="4522769"/>
            <a:ext cx="1891291" cy="17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2945" y="2035291"/>
            <a:ext cx="3031057" cy="203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a:xfrm>
            <a:off x="2519097" y="2310058"/>
            <a:ext cx="216031" cy="2880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Abgerundetes Rechteck 6"/>
          <p:cNvSpPr/>
          <p:nvPr/>
        </p:nvSpPr>
        <p:spPr>
          <a:xfrm>
            <a:off x="4211950" y="1956161"/>
            <a:ext cx="1008140" cy="21617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Abgerundetes Rechteck 20"/>
          <p:cNvSpPr/>
          <p:nvPr/>
        </p:nvSpPr>
        <p:spPr>
          <a:xfrm>
            <a:off x="4416161" y="4149100"/>
            <a:ext cx="1008140" cy="21617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7" name="Gerade Verbindung mit Pfeil 16"/>
          <p:cNvCxnSpPr/>
          <p:nvPr/>
        </p:nvCxnSpPr>
        <p:spPr>
          <a:xfrm flipV="1">
            <a:off x="6489463" y="2420860"/>
            <a:ext cx="0" cy="21019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2723924" y="4909390"/>
            <a:ext cx="4392611" cy="8193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8192" y="5949350"/>
            <a:ext cx="61912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Gerade Verbindung 2"/>
          <p:cNvCxnSpPr/>
          <p:nvPr/>
        </p:nvCxnSpPr>
        <p:spPr>
          <a:xfrm flipV="1">
            <a:off x="2627112" y="532039"/>
            <a:ext cx="0" cy="17780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2627112" y="532039"/>
            <a:ext cx="291670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Grafik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0" name="Textfeld 1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2" name="Textfeld 2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 Aufbau-/ Ablauforganisation		Seite 46</a:t>
            </a:r>
            <a:endParaRPr lang="de-DE" sz="1200" dirty="0"/>
          </a:p>
        </p:txBody>
      </p:sp>
      <p:sp>
        <p:nvSpPr>
          <p:cNvPr id="24" name="Textfeld 2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5" name="Rechteck 24">
            <a:hlinkClick r:id="rId9"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cxnSp>
        <p:nvCxnSpPr>
          <p:cNvPr id="6" name="Gerade Verbindung 5"/>
          <p:cNvCxnSpPr/>
          <p:nvPr/>
        </p:nvCxnSpPr>
        <p:spPr>
          <a:xfrm>
            <a:off x="7452400" y="2606400"/>
            <a:ext cx="10081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8460540" y="2606400"/>
            <a:ext cx="0" cy="324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flipH="1">
            <a:off x="1691600" y="5846400"/>
            <a:ext cx="67689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1691600" y="5846400"/>
            <a:ext cx="0" cy="390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20" name="Gerade Verbindung mit Pfeil 5119"/>
          <p:cNvCxnSpPr/>
          <p:nvPr/>
        </p:nvCxnSpPr>
        <p:spPr>
          <a:xfrm>
            <a:off x="1691600" y="6237390"/>
            <a:ext cx="75659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251400" y="540000"/>
            <a:ext cx="5400750" cy="338554"/>
          </a:xfrm>
          <a:prstGeom prst="rect">
            <a:avLst/>
          </a:prstGeom>
          <a:noFill/>
        </p:spPr>
        <p:txBody>
          <a:bodyPr wrap="square" rtlCol="0">
            <a:spAutoFit/>
          </a:bodyPr>
          <a:lstStyle/>
          <a:p>
            <a:r>
              <a:rPr lang="de-DE" sz="1600" b="1" dirty="0" smtClean="0"/>
              <a:t>Anlegen </a:t>
            </a:r>
            <a:r>
              <a:rPr lang="de-DE" sz="1600" b="1" dirty="0"/>
              <a:t>Projektdokumentation - Hinweis</a:t>
            </a:r>
          </a:p>
        </p:txBody>
      </p:sp>
    </p:spTree>
    <p:extLst>
      <p:ext uri="{BB962C8B-B14F-4D97-AF65-F5344CB8AC3E}">
        <p14:creationId xmlns:p14="http://schemas.microsoft.com/office/powerpoint/2010/main" val="4063713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8617392" cy="531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5825146" y="2701448"/>
            <a:ext cx="432060" cy="22348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feld 17"/>
          <p:cNvSpPr txBox="1"/>
          <p:nvPr/>
        </p:nvSpPr>
        <p:spPr>
          <a:xfrm>
            <a:off x="499910" y="3789050"/>
            <a:ext cx="4662649" cy="1384995"/>
          </a:xfrm>
          <a:prstGeom prst="rect">
            <a:avLst/>
          </a:prstGeom>
          <a:solidFill>
            <a:srgbClr val="E4DCBA"/>
          </a:solidFill>
          <a:ln w="19050">
            <a:noFill/>
          </a:ln>
        </p:spPr>
        <p:txBody>
          <a:bodyPr wrap="square" rtlCol="0">
            <a:spAutoFit/>
          </a:bodyPr>
          <a:lstStyle/>
          <a:p>
            <a:r>
              <a:rPr lang="de-DE" sz="1200" dirty="0" smtClean="0"/>
              <a:t>Als sehr hilfreich und zeitsparend  erweisen  sich die Quellen Business Prozess Repository, Lösung oder ein bereits vorhandenes Projekt. Hier sind bereits Daten für Organisationseinheiten, Stammdaten, Geschäftsszenarios, Geschäftsprozesse und Geschäftsprozessschritte  gepflegt. Ich erhalte für Solar02- (Konfiguration) automatisch Daten für die Registerkarten Transaktionen und Konfiguration. Sind noch keine Daten gepflegt,, müssen diese neu angelegt werden.</a:t>
            </a:r>
            <a:endParaRPr lang="de-DE" sz="1200" dirty="0"/>
          </a:p>
        </p:txBody>
      </p:sp>
      <p:pic>
        <p:nvPicPr>
          <p:cNvPr id="20" name="Grafik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1" name="Textfeld 2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2" name="Textfeld 2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3" name="Textfeld 2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 Aufbau-/ Ablauforganisation		Seite 47</a:t>
            </a:r>
            <a:endParaRPr lang="de-DE" sz="1200" dirty="0"/>
          </a:p>
        </p:txBody>
      </p:sp>
      <p:sp>
        <p:nvSpPr>
          <p:cNvPr id="24" name="Textfeld 2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5" name="Rechteck 24">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 name="Textfeld 1"/>
          <p:cNvSpPr txBox="1"/>
          <p:nvPr/>
        </p:nvSpPr>
        <p:spPr>
          <a:xfrm>
            <a:off x="252000" y="540000"/>
            <a:ext cx="4325446" cy="338554"/>
          </a:xfrm>
          <a:prstGeom prst="rect">
            <a:avLst/>
          </a:prstGeom>
          <a:noFill/>
        </p:spPr>
        <p:txBody>
          <a:bodyPr wrap="square" rtlCol="0">
            <a:spAutoFit/>
          </a:bodyPr>
          <a:lstStyle/>
          <a:p>
            <a:r>
              <a:rPr lang="de-DE" sz="1600" b="1" dirty="0" smtClean="0"/>
              <a:t>Struktur - Quelle</a:t>
            </a:r>
            <a:endParaRPr lang="de-DE" sz="1600" b="1" dirty="0"/>
          </a:p>
        </p:txBody>
      </p:sp>
    </p:spTree>
    <p:extLst>
      <p:ext uri="{BB962C8B-B14F-4D97-AF65-F5344CB8AC3E}">
        <p14:creationId xmlns:p14="http://schemas.microsoft.com/office/powerpoint/2010/main" val="9332921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a:t>
            </a:r>
            <a:r>
              <a:rPr lang="de-DE" sz="2400" b="1" dirty="0"/>
              <a:t>Business Blueprint (Solar01</a:t>
            </a:r>
            <a:r>
              <a:rPr lang="de-DE" sz="2400" b="1" dirty="0" smtClean="0"/>
              <a:t>)   </a:t>
            </a:r>
            <a:endParaRPr lang="de-DE" b="1" dirty="0"/>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33437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130" y="4424828"/>
            <a:ext cx="1990725" cy="15525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084" y="4167185"/>
            <a:ext cx="2000251" cy="1552575"/>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988" y="535140"/>
            <a:ext cx="1916841" cy="2751732"/>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6" name="Abgerundetes Rechteck 1045"/>
          <p:cNvSpPr/>
          <p:nvPr/>
        </p:nvSpPr>
        <p:spPr>
          <a:xfrm>
            <a:off x="467431" y="5301260"/>
            <a:ext cx="1584220" cy="4185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5" name="Abgerundetes Rechteck 54"/>
          <p:cNvSpPr/>
          <p:nvPr/>
        </p:nvSpPr>
        <p:spPr>
          <a:xfrm>
            <a:off x="3204052" y="5301260"/>
            <a:ext cx="1511969" cy="3062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6" name="Abgerundetes Rechteck 55"/>
          <p:cNvSpPr/>
          <p:nvPr/>
        </p:nvSpPr>
        <p:spPr>
          <a:xfrm>
            <a:off x="6209387" y="2852919"/>
            <a:ext cx="1584220" cy="34019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7" name="Abgerundetes Rechteck 56"/>
          <p:cNvSpPr/>
          <p:nvPr/>
        </p:nvSpPr>
        <p:spPr>
          <a:xfrm>
            <a:off x="1008685" y="2420861"/>
            <a:ext cx="1475025" cy="2631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8" name="Abgerundetes Rechteck 57"/>
          <p:cNvSpPr/>
          <p:nvPr/>
        </p:nvSpPr>
        <p:spPr>
          <a:xfrm>
            <a:off x="2555721" y="2287810"/>
            <a:ext cx="795351" cy="2661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40" y="3929060"/>
            <a:ext cx="53340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31" y="4211389"/>
            <a:ext cx="2171700" cy="12573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Abgerundetes Rechteck 23"/>
          <p:cNvSpPr/>
          <p:nvPr/>
        </p:nvSpPr>
        <p:spPr>
          <a:xfrm>
            <a:off x="6005356" y="5110611"/>
            <a:ext cx="1511969" cy="36239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6" name="Gerade Verbindung 5"/>
          <p:cNvCxnSpPr/>
          <p:nvPr/>
        </p:nvCxnSpPr>
        <p:spPr>
          <a:xfrm>
            <a:off x="3078723" y="3429000"/>
            <a:ext cx="118723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V="1">
            <a:off x="4265957" y="695517"/>
            <a:ext cx="0" cy="27334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4265957" y="695517"/>
            <a:ext cx="160222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H="1">
            <a:off x="899490" y="3645030"/>
            <a:ext cx="1728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899490" y="3645030"/>
            <a:ext cx="0" cy="4320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3672340" y="4048122"/>
            <a:ext cx="46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4139940" y="4048122"/>
            <a:ext cx="0" cy="244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a:off x="4139940" y="4293120"/>
            <a:ext cx="129618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a:off x="3779890" y="3861060"/>
            <a:ext cx="1801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a:off x="3960036" y="3861060"/>
            <a:ext cx="0" cy="5637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7" name="Grafik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48" name="Textfeld 4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49" name="Textfeld 4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51" name="Textfeld 5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30" name="Textfeld 2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t>
            </a:r>
            <a:r>
              <a:rPr lang="de-DE" sz="1200" dirty="0" smtClean="0"/>
              <a:t>Ablauforganisation		Seite 48</a:t>
            </a:r>
            <a:endParaRPr lang="de-DE" sz="1200" dirty="0"/>
          </a:p>
        </p:txBody>
      </p:sp>
      <p:sp>
        <p:nvSpPr>
          <p:cNvPr id="31" name="Rechteck 30">
            <a:hlinkClick r:id="rId9"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sp>
        <p:nvSpPr>
          <p:cNvPr id="33" name="Textfeld 32"/>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Struktur pflegen</a:t>
            </a:r>
            <a:endParaRPr lang="de-DE" sz="1600" b="1" dirty="0"/>
          </a:p>
        </p:txBody>
      </p:sp>
    </p:spTree>
    <p:extLst>
      <p:ext uri="{BB962C8B-B14F-4D97-AF65-F5344CB8AC3E}">
        <p14:creationId xmlns:p14="http://schemas.microsoft.com/office/powerpoint/2010/main" val="5357809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372414" y="4437140"/>
            <a:ext cx="8531915" cy="461665"/>
          </a:xfrm>
          <a:prstGeom prst="rect">
            <a:avLst/>
          </a:prstGeom>
          <a:noFill/>
        </p:spPr>
        <p:txBody>
          <a:bodyPr wrap="square" rtlCol="0">
            <a:spAutoFit/>
          </a:bodyPr>
          <a:lstStyle/>
          <a:p>
            <a:r>
              <a:rPr lang="de-DE" sz="2400" b="1" dirty="0" smtClean="0"/>
              <a:t>   </a:t>
            </a:r>
            <a:r>
              <a:rPr lang="de-DE" sz="2400" b="1" dirty="0"/>
              <a:t>Business Blueprint (</a:t>
            </a:r>
            <a:r>
              <a:rPr lang="de-DE" sz="2400" b="1" dirty="0" smtClean="0"/>
              <a:t>Solar01) </a:t>
            </a:r>
            <a:r>
              <a:rPr lang="de-DE" b="1" dirty="0" smtClean="0"/>
              <a:t>Stammdaten - Stammdatumsbezeichnung</a:t>
            </a:r>
            <a:endParaRPr lang="de-DE"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669783" cy="527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463" y="3406808"/>
            <a:ext cx="981075"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012" y="3597308"/>
            <a:ext cx="1543051"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bgerundetes Rechteck 2"/>
          <p:cNvSpPr/>
          <p:nvPr/>
        </p:nvSpPr>
        <p:spPr>
          <a:xfrm>
            <a:off x="3081463" y="3406808"/>
            <a:ext cx="1838768" cy="58102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7" name="Gerade Verbindung mit Pfeil 6"/>
          <p:cNvCxnSpPr/>
          <p:nvPr/>
        </p:nvCxnSpPr>
        <p:spPr>
          <a:xfrm>
            <a:off x="4355970" y="3070974"/>
            <a:ext cx="0" cy="3358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Abgerundetes Rechteck 20"/>
          <p:cNvSpPr/>
          <p:nvPr/>
        </p:nvSpPr>
        <p:spPr>
          <a:xfrm>
            <a:off x="2860483" y="2052879"/>
            <a:ext cx="711517" cy="28380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Abgerundetes Rechteck 21"/>
          <p:cNvSpPr/>
          <p:nvPr/>
        </p:nvSpPr>
        <p:spPr>
          <a:xfrm>
            <a:off x="506510" y="2856181"/>
            <a:ext cx="1512211" cy="21479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49</a:t>
            </a:r>
            <a:endParaRPr lang="de-DE" sz="1200" dirty="0"/>
          </a:p>
        </p:txBody>
      </p:sp>
      <p:sp>
        <p:nvSpPr>
          <p:cNvPr id="15" name="Rechteck 14">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8" name="Textfeld 1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
        <p:nvSpPr>
          <p:cNvPr id="19" name="Textfeld 18"/>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Struktur pflegen</a:t>
            </a:r>
            <a:endParaRPr lang="de-DE" sz="1600" b="1" dirty="0"/>
          </a:p>
        </p:txBody>
      </p:sp>
    </p:spTree>
    <p:extLst>
      <p:ext uri="{BB962C8B-B14F-4D97-AF65-F5344CB8AC3E}">
        <p14:creationId xmlns:p14="http://schemas.microsoft.com/office/powerpoint/2010/main" val="3490200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Vorschau erledigte Aufgaben (Business Blueprint)</a:t>
            </a: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7" name="Textfeld 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5</a:t>
            </a:r>
            <a:endParaRPr lang="de-DE" sz="1200" dirty="0"/>
          </a:p>
        </p:txBody>
      </p:sp>
      <p:sp>
        <p:nvSpPr>
          <p:cNvPr id="10" name="Textfeld 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0" y="707759"/>
            <a:ext cx="2736380" cy="2729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84" y="987530"/>
            <a:ext cx="2096527" cy="42485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611" y="1988800"/>
            <a:ext cx="3391059" cy="3960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1283" y="2420860"/>
            <a:ext cx="3262717" cy="38885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hteck 11">
            <a:hlinkClick r:id="rId8"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Tree>
    <p:extLst>
      <p:ext uri="{BB962C8B-B14F-4D97-AF65-F5344CB8AC3E}">
        <p14:creationId xmlns:p14="http://schemas.microsoft.com/office/powerpoint/2010/main" val="23597887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252000" y="540000"/>
            <a:ext cx="8531915" cy="338554"/>
          </a:xfrm>
          <a:prstGeom prst="rect">
            <a:avLst/>
          </a:prstGeom>
          <a:noFill/>
        </p:spPr>
        <p:txBody>
          <a:bodyPr wrap="square" rtlCol="0">
            <a:spAutoFit/>
          </a:bodyPr>
          <a:lstStyle/>
          <a:p>
            <a:r>
              <a:rPr lang="de-DE" sz="1600" b="1" dirty="0" smtClean="0"/>
              <a:t>Geschäftsszenarios - Neu anlegen</a:t>
            </a:r>
            <a:endParaRPr lang="de-DE" sz="16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958249" cy="255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bgerundetes Rechteck 6"/>
          <p:cNvSpPr/>
          <p:nvPr/>
        </p:nvSpPr>
        <p:spPr>
          <a:xfrm>
            <a:off x="3165034" y="2196000"/>
            <a:ext cx="562712" cy="20495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bgerundetes Rechteck 19"/>
          <p:cNvSpPr/>
          <p:nvPr/>
        </p:nvSpPr>
        <p:spPr>
          <a:xfrm>
            <a:off x="3141256" y="3279600"/>
            <a:ext cx="5338067" cy="31451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9" name="Gerade Verbindung mit Pfeil 18"/>
          <p:cNvCxnSpPr/>
          <p:nvPr/>
        </p:nvCxnSpPr>
        <p:spPr>
          <a:xfrm>
            <a:off x="5220089" y="3088605"/>
            <a:ext cx="0" cy="1537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6948329" y="3090782"/>
            <a:ext cx="0" cy="1537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51" y="3933071"/>
            <a:ext cx="6943831" cy="240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mit Pfeil 3"/>
          <p:cNvCxnSpPr/>
          <p:nvPr/>
        </p:nvCxnSpPr>
        <p:spPr>
          <a:xfrm>
            <a:off x="372417" y="5229250"/>
            <a:ext cx="16702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372417" y="5733320"/>
            <a:ext cx="16702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t>
            </a:r>
            <a:r>
              <a:rPr lang="de-DE" sz="1200" dirty="0" smtClean="0"/>
              <a:t>Ablauforganisation		Seite 50</a:t>
            </a:r>
            <a:endParaRPr lang="de-DE" sz="1200" dirty="0"/>
          </a:p>
        </p:txBody>
      </p:sp>
      <p:sp>
        <p:nvSpPr>
          <p:cNvPr id="22" name="Rechteck 21">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3" name="Textfeld 2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2320236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054407" cy="523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 name="Rechteck 1"/>
          <p:cNvSpPr/>
          <p:nvPr/>
        </p:nvSpPr>
        <p:spPr>
          <a:xfrm>
            <a:off x="3223672" y="3183580"/>
            <a:ext cx="1572401" cy="288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51</a:t>
            </a:r>
            <a:endParaRPr lang="de-DE" sz="1200" dirty="0"/>
          </a:p>
        </p:txBody>
      </p:sp>
      <p:sp>
        <p:nvSpPr>
          <p:cNvPr id="11" name="Rechteck 1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2" name="Textfeld 1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
        <p:nvSpPr>
          <p:cNvPr id="13" name="Textfeld 12"/>
          <p:cNvSpPr txBox="1"/>
          <p:nvPr/>
        </p:nvSpPr>
        <p:spPr>
          <a:xfrm>
            <a:off x="252000" y="540000"/>
            <a:ext cx="8531915" cy="338554"/>
          </a:xfrm>
          <a:prstGeom prst="rect">
            <a:avLst/>
          </a:prstGeom>
          <a:noFill/>
        </p:spPr>
        <p:txBody>
          <a:bodyPr wrap="square" rtlCol="0">
            <a:spAutoFit/>
          </a:bodyPr>
          <a:lstStyle/>
          <a:p>
            <a:r>
              <a:rPr lang="de-DE" sz="1600" b="1" dirty="0" smtClean="0"/>
              <a:t>Geschäftsszenarios - Einkauf - Organisationseinheiten</a:t>
            </a:r>
            <a:endParaRPr lang="de-DE" sz="1600" b="1" dirty="0"/>
          </a:p>
        </p:txBody>
      </p:sp>
    </p:spTree>
    <p:extLst>
      <p:ext uri="{BB962C8B-B14F-4D97-AF65-F5344CB8AC3E}">
        <p14:creationId xmlns:p14="http://schemas.microsoft.com/office/powerpoint/2010/main" val="28657922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252371" cy="481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913" y="537458"/>
            <a:ext cx="2457451"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899491" y="3852052"/>
            <a:ext cx="1296180" cy="14402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Abgerundetes Rechteck 16"/>
          <p:cNvSpPr/>
          <p:nvPr/>
        </p:nvSpPr>
        <p:spPr>
          <a:xfrm>
            <a:off x="3131800" y="2132820"/>
            <a:ext cx="648091"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Abgerundetes Rechteck 18"/>
          <p:cNvSpPr/>
          <p:nvPr/>
        </p:nvSpPr>
        <p:spPr>
          <a:xfrm>
            <a:off x="6575742" y="1772770"/>
            <a:ext cx="1596759" cy="64809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bgerundetes Rechteck 19"/>
          <p:cNvSpPr/>
          <p:nvPr/>
        </p:nvSpPr>
        <p:spPr>
          <a:xfrm>
            <a:off x="6732300" y="4149100"/>
            <a:ext cx="1750981" cy="3600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p:cNvSpPr txBox="1"/>
          <p:nvPr/>
        </p:nvSpPr>
        <p:spPr>
          <a:xfrm>
            <a:off x="252000" y="540000"/>
            <a:ext cx="5704747" cy="338554"/>
          </a:xfrm>
          <a:prstGeom prst="rect">
            <a:avLst/>
          </a:prstGeom>
          <a:noFill/>
        </p:spPr>
        <p:txBody>
          <a:bodyPr wrap="square" rtlCol="0">
            <a:spAutoFit/>
          </a:bodyPr>
          <a:lstStyle/>
          <a:p>
            <a:r>
              <a:rPr lang="de-DE" sz="1600" b="1" dirty="0" smtClean="0"/>
              <a:t>Geschäftsszenarios - Einkauf - Stammdaten</a:t>
            </a:r>
            <a:endParaRPr lang="de-DE" sz="1600" b="1" dirty="0"/>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5" name="Gerade Verbindung 4"/>
          <p:cNvCxnSpPr/>
          <p:nvPr/>
        </p:nvCxnSpPr>
        <p:spPr>
          <a:xfrm flipV="1">
            <a:off x="4788030" y="980660"/>
            <a:ext cx="0" cy="26643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a:off x="4788030" y="980660"/>
            <a:ext cx="126888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52</a:t>
            </a:r>
            <a:endParaRPr lang="de-DE" sz="1200" dirty="0"/>
          </a:p>
        </p:txBody>
      </p:sp>
      <p:sp>
        <p:nvSpPr>
          <p:cNvPr id="18" name="Rechteck 17">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1" name="Textfeld 20"/>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13087316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920500" cy="532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252000" y="540000"/>
            <a:ext cx="8531915" cy="338554"/>
          </a:xfrm>
          <a:prstGeom prst="rect">
            <a:avLst/>
          </a:prstGeom>
          <a:noFill/>
        </p:spPr>
        <p:txBody>
          <a:bodyPr wrap="square" rtlCol="0">
            <a:spAutoFit/>
          </a:bodyPr>
          <a:lstStyle/>
          <a:p>
            <a:r>
              <a:rPr lang="de-DE" sz="1600" b="1" dirty="0" smtClean="0"/>
              <a:t>Geschäftsszenarios - Einkauf - Stammdaten - Transaktionen</a:t>
            </a:r>
            <a:endParaRPr lang="de-DE" sz="1600" b="1"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5" name="Textfeld 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6" name="Textfeld 5"/>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8" name="Textfeld 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 name="Rechteck 1"/>
          <p:cNvSpPr/>
          <p:nvPr/>
        </p:nvSpPr>
        <p:spPr>
          <a:xfrm>
            <a:off x="1008686" y="3724199"/>
            <a:ext cx="108015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p:cNvSpPr/>
          <p:nvPr/>
        </p:nvSpPr>
        <p:spPr>
          <a:xfrm>
            <a:off x="6906559" y="2136620"/>
            <a:ext cx="864120" cy="2804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53</a:t>
            </a:r>
            <a:endParaRPr lang="de-DE" sz="1200" dirty="0"/>
          </a:p>
        </p:txBody>
      </p:sp>
      <p:sp>
        <p:nvSpPr>
          <p:cNvPr id="11" name="Rechteck 1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2" name="Textfeld 1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34565392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7883649" cy="338554"/>
          </a:xfrm>
          <a:prstGeom prst="rect">
            <a:avLst/>
          </a:prstGeom>
          <a:noFill/>
        </p:spPr>
        <p:txBody>
          <a:bodyPr wrap="square" rtlCol="0">
            <a:spAutoFit/>
          </a:bodyPr>
          <a:lstStyle/>
          <a:p>
            <a:r>
              <a:rPr lang="de-DE" sz="1600" b="1" dirty="0" smtClean="0"/>
              <a:t>Geschäftsszenarios - Einkauf - Geschäftsprozesse anlegen (neu manuell</a:t>
            </a:r>
            <a:r>
              <a:rPr lang="de-DE" b="1" dirty="0" smtClean="0"/>
              <a:t>)</a:t>
            </a:r>
            <a:endParaRPr lang="de-DE"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2" y="1170000"/>
            <a:ext cx="8006367" cy="542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bgerundetes Rechteck 13"/>
          <p:cNvSpPr/>
          <p:nvPr/>
        </p:nvSpPr>
        <p:spPr>
          <a:xfrm>
            <a:off x="3047386" y="2114247"/>
            <a:ext cx="57608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bgerundetes Rechteck 19"/>
          <p:cNvSpPr/>
          <p:nvPr/>
        </p:nvSpPr>
        <p:spPr>
          <a:xfrm>
            <a:off x="3019206" y="2852920"/>
            <a:ext cx="1696813" cy="110469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54</a:t>
            </a:r>
            <a:endParaRPr lang="de-DE" sz="1200" dirty="0"/>
          </a:p>
        </p:txBody>
      </p:sp>
      <p:sp>
        <p:nvSpPr>
          <p:cNvPr id="18" name="Rechteck 17">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9" name="Textfeld 1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cxnSp>
        <p:nvCxnSpPr>
          <p:cNvPr id="11" name="Gerade Verbindung 10"/>
          <p:cNvCxnSpPr/>
          <p:nvPr/>
        </p:nvCxnSpPr>
        <p:spPr>
          <a:xfrm>
            <a:off x="6012200" y="878554"/>
            <a:ext cx="0" cy="24064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H="1">
            <a:off x="4716019" y="3284980"/>
            <a:ext cx="129618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06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0" y="540000"/>
            <a:ext cx="8502106" cy="584775"/>
          </a:xfrm>
          <a:prstGeom prst="rect">
            <a:avLst/>
          </a:prstGeom>
          <a:noFill/>
        </p:spPr>
        <p:txBody>
          <a:bodyPr wrap="square" rtlCol="0">
            <a:spAutoFit/>
          </a:bodyPr>
          <a:lstStyle/>
          <a:p>
            <a:r>
              <a:rPr lang="de-DE" sz="1600" b="1" dirty="0" smtClean="0"/>
              <a:t>Geschäftsszenarios - Einkauf - Geschäftsprozesse - Prozessschritt anlegen (Anfrage anlegen -manuell, Rest aus BPR)</a:t>
            </a:r>
            <a:endParaRPr lang="de-DE" sz="16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077307" cy="527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2943950" y="2060810"/>
            <a:ext cx="57608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Abgerundetes Rechteck 13"/>
          <p:cNvSpPr/>
          <p:nvPr/>
        </p:nvSpPr>
        <p:spPr>
          <a:xfrm>
            <a:off x="968100" y="4263128"/>
            <a:ext cx="1875659" cy="3600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Abgerundetes Rechteck 14"/>
          <p:cNvSpPr/>
          <p:nvPr/>
        </p:nvSpPr>
        <p:spPr>
          <a:xfrm>
            <a:off x="2915770" y="2996940"/>
            <a:ext cx="1656230" cy="12241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6" name="Textfeld 1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55</a:t>
            </a:r>
            <a:endParaRPr lang="de-DE" sz="1200" dirty="0"/>
          </a:p>
        </p:txBody>
      </p:sp>
      <p:sp>
        <p:nvSpPr>
          <p:cNvPr id="18" name="Rechteck 17">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9" name="Textfeld 1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
        <p:nvSpPr>
          <p:cNvPr id="21" name="Textfeld 20"/>
          <p:cNvSpPr txBox="1"/>
          <p:nvPr/>
        </p:nvSpPr>
        <p:spPr>
          <a:xfrm>
            <a:off x="3231990" y="4469290"/>
            <a:ext cx="835940" cy="276999"/>
          </a:xfrm>
          <a:prstGeom prst="rect">
            <a:avLst/>
          </a:prstGeom>
          <a:solidFill>
            <a:srgbClr val="E4DCBA"/>
          </a:solidFill>
        </p:spPr>
        <p:txBody>
          <a:bodyPr wrap="square" rtlCol="0">
            <a:spAutoFit/>
          </a:bodyPr>
          <a:lstStyle/>
          <a:p>
            <a:r>
              <a:rPr lang="de-DE" sz="1200" dirty="0" smtClean="0"/>
              <a:t>manuell</a:t>
            </a:r>
            <a:endParaRPr lang="de-DE" sz="1200" dirty="0"/>
          </a:p>
        </p:txBody>
      </p:sp>
      <p:cxnSp>
        <p:nvCxnSpPr>
          <p:cNvPr id="23" name="Gerade Verbindung mit Pfeil 22"/>
          <p:cNvCxnSpPr/>
          <p:nvPr/>
        </p:nvCxnSpPr>
        <p:spPr>
          <a:xfrm flipV="1">
            <a:off x="3649960" y="4221110"/>
            <a:ext cx="0" cy="2481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446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9036621" cy="584775"/>
          </a:xfrm>
          <a:prstGeom prst="rect">
            <a:avLst/>
          </a:prstGeom>
          <a:noFill/>
        </p:spPr>
        <p:txBody>
          <a:bodyPr wrap="square" rtlCol="0">
            <a:spAutoFit/>
          </a:bodyPr>
          <a:lstStyle/>
          <a:p>
            <a:r>
              <a:rPr lang="de-DE" sz="1600" b="1" dirty="0" smtClean="0"/>
              <a:t>Geschäftsszenarios - Einkauf - Geschäftsprozesse - Prozessschritt anlegen - Anfragen - Registerkarte Transaktionen</a:t>
            </a:r>
            <a:endParaRPr lang="de-DE" sz="16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667829" cy="516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997429" y="5013221"/>
            <a:ext cx="4526981" cy="276999"/>
          </a:xfrm>
          <a:prstGeom prst="rect">
            <a:avLst/>
          </a:prstGeom>
          <a:solidFill>
            <a:srgbClr val="E4DCBA"/>
          </a:solidFill>
          <a:ln w="19050">
            <a:noFill/>
          </a:ln>
        </p:spPr>
        <p:txBody>
          <a:bodyPr wrap="square" rtlCol="0">
            <a:spAutoFit/>
          </a:bodyPr>
          <a:lstStyle/>
          <a:p>
            <a:r>
              <a:rPr lang="de-DE" sz="1200" dirty="0" smtClean="0"/>
              <a:t>Transaktionen selbst einpflegen, wenn BPR nicht genutzt werden kann</a:t>
            </a:r>
            <a:endParaRPr lang="de-DE" sz="1200" dirty="0"/>
          </a:p>
        </p:txBody>
      </p:sp>
      <p:sp>
        <p:nvSpPr>
          <p:cNvPr id="6" name="Pfeil nach oben 5"/>
          <p:cNvSpPr/>
          <p:nvPr/>
        </p:nvSpPr>
        <p:spPr>
          <a:xfrm>
            <a:off x="4237683" y="4653170"/>
            <a:ext cx="306044" cy="33132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Abgerundetes Rechteck 7"/>
          <p:cNvSpPr/>
          <p:nvPr/>
        </p:nvSpPr>
        <p:spPr>
          <a:xfrm>
            <a:off x="6727261" y="2024804"/>
            <a:ext cx="720100" cy="32404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bgerundetes Rechteck 19"/>
          <p:cNvSpPr/>
          <p:nvPr/>
        </p:nvSpPr>
        <p:spPr>
          <a:xfrm>
            <a:off x="1187531" y="4005080"/>
            <a:ext cx="1584220"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4" name="Textfeld 1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56</a:t>
            </a:r>
            <a:endParaRPr lang="de-DE" sz="1200" dirty="0"/>
          </a:p>
        </p:txBody>
      </p:sp>
      <p:sp>
        <p:nvSpPr>
          <p:cNvPr id="15" name="Rechteck 14">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6" name="Textfeld 15"/>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19362329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562101" cy="505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2987781" y="3284981"/>
            <a:ext cx="2160300" cy="86412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p:cNvSpPr/>
          <p:nvPr/>
        </p:nvSpPr>
        <p:spPr>
          <a:xfrm>
            <a:off x="3203810" y="4758221"/>
            <a:ext cx="2656088" cy="936130"/>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chemeClr val="tx1"/>
                </a:solidFill>
              </a:rPr>
              <a:t>Da dieser Geschäftsprozessschritt bereits im System vorhanden war, werden die dazugehörigen Transaktionen automatisch aus der BPR bereitgestellt</a:t>
            </a:r>
          </a:p>
        </p:txBody>
      </p:sp>
      <p:sp>
        <p:nvSpPr>
          <p:cNvPr id="5" name="Pfeil nach unten 4"/>
          <p:cNvSpPr/>
          <p:nvPr/>
        </p:nvSpPr>
        <p:spPr>
          <a:xfrm>
            <a:off x="3995921" y="4221111"/>
            <a:ext cx="144020" cy="50407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31" y="5483900"/>
            <a:ext cx="24765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bgerundetes Rechteck 14"/>
          <p:cNvSpPr/>
          <p:nvPr/>
        </p:nvSpPr>
        <p:spPr>
          <a:xfrm>
            <a:off x="1187530" y="4562796"/>
            <a:ext cx="1678477" cy="12601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Abgerundetes Rechteck 15"/>
          <p:cNvSpPr/>
          <p:nvPr/>
        </p:nvSpPr>
        <p:spPr>
          <a:xfrm>
            <a:off x="7338619" y="2283454"/>
            <a:ext cx="936131"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290" y="3573022"/>
            <a:ext cx="832431" cy="14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7"/>
          <p:cNvSpPr txBox="1"/>
          <p:nvPr/>
        </p:nvSpPr>
        <p:spPr>
          <a:xfrm>
            <a:off x="252000" y="540000"/>
            <a:ext cx="9036621" cy="584775"/>
          </a:xfrm>
          <a:prstGeom prst="rect">
            <a:avLst/>
          </a:prstGeom>
          <a:noFill/>
        </p:spPr>
        <p:txBody>
          <a:bodyPr wrap="square" rtlCol="0">
            <a:spAutoFit/>
          </a:bodyPr>
          <a:lstStyle/>
          <a:p>
            <a:r>
              <a:rPr lang="de-DE" sz="1600" b="1" dirty="0" smtClean="0"/>
              <a:t>Geschäftsszenarios - Einkauf - Geschäftsprozesse - Prozessschritt anlegen - Angebote - Registerkarte Transaktionen</a:t>
            </a:r>
            <a:endParaRPr lang="de-DE" sz="1600" b="1" dirty="0"/>
          </a:p>
        </p:txBody>
      </p: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57</a:t>
            </a:r>
            <a:endParaRPr lang="de-DE" sz="1200" dirty="0"/>
          </a:p>
        </p:txBody>
      </p:sp>
      <p:sp>
        <p:nvSpPr>
          <p:cNvPr id="17" name="Rechteck 16">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1" name="Textfeld 20"/>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25242407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0651" y="4637894"/>
            <a:ext cx="8820591" cy="677108"/>
          </a:xfrm>
          <a:prstGeom prst="rect">
            <a:avLst/>
          </a:prstGeom>
          <a:noFill/>
        </p:spPr>
        <p:txBody>
          <a:bodyPr wrap="square" rtlCol="0">
            <a:spAutoFit/>
          </a:bodyPr>
          <a:lstStyle/>
          <a:p>
            <a:r>
              <a:rPr lang="de-DE" sz="2400" b="1" dirty="0" smtClean="0"/>
              <a:t>   </a:t>
            </a:r>
            <a:r>
              <a:rPr lang="de-DE" sz="2400" b="1" dirty="0"/>
              <a:t>Business Blueprint (</a:t>
            </a:r>
            <a:r>
              <a:rPr lang="de-DE" sz="2400" b="1" dirty="0" smtClean="0"/>
              <a:t>Solar01) </a:t>
            </a:r>
            <a:r>
              <a:rPr lang="de-DE" b="1" dirty="0" smtClean="0"/>
              <a:t>Geschäftsszenarios  -  Einkauf - Geschäftsprozesse – Bearbeiten</a:t>
            </a:r>
          </a:p>
          <a:p>
            <a:r>
              <a:rPr lang="de-DE" b="1" dirty="0"/>
              <a:t> </a:t>
            </a:r>
            <a:r>
              <a:rPr lang="de-DE" b="1" dirty="0" smtClean="0"/>
              <a:t>     Banf - Geschäftsprozessschritt anlegen – aus BPR</a:t>
            </a:r>
            <a:endParaRPr lang="de-DE"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782051"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11" y="4123103"/>
            <a:ext cx="3102979" cy="2383799"/>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3223925" y="4113660"/>
            <a:ext cx="1134156" cy="498793"/>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F4 drücken und auswählen</a:t>
            </a:r>
            <a:endParaRPr lang="de-DE" sz="1200" dirty="0">
              <a:solidFill>
                <a:schemeClr val="tx1"/>
              </a:solidFill>
            </a:endParaRPr>
          </a:p>
        </p:txBody>
      </p:sp>
      <p:sp>
        <p:nvSpPr>
          <p:cNvPr id="3" name="Pfeil nach rechts 2"/>
          <p:cNvSpPr/>
          <p:nvPr/>
        </p:nvSpPr>
        <p:spPr>
          <a:xfrm>
            <a:off x="4379645" y="4192854"/>
            <a:ext cx="768436" cy="25752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58" y="6137132"/>
            <a:ext cx="2571751"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11" y="3606143"/>
            <a:ext cx="714375"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bgerundetes Rechteck 13"/>
          <p:cNvSpPr/>
          <p:nvPr/>
        </p:nvSpPr>
        <p:spPr>
          <a:xfrm>
            <a:off x="1351200" y="4108365"/>
            <a:ext cx="1290455" cy="19003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Abgerundetes Rechteck 14"/>
          <p:cNvSpPr/>
          <p:nvPr/>
        </p:nvSpPr>
        <p:spPr>
          <a:xfrm>
            <a:off x="1351200" y="4806501"/>
            <a:ext cx="1360331" cy="14402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Abgerundetes Rechteck 15"/>
          <p:cNvSpPr/>
          <p:nvPr/>
        </p:nvSpPr>
        <p:spPr>
          <a:xfrm>
            <a:off x="2997750" y="3086473"/>
            <a:ext cx="1360331"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7" name="Textfeld 1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9" name="Textfeld 1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58</a:t>
            </a:r>
            <a:endParaRPr lang="de-DE" sz="1200" dirty="0"/>
          </a:p>
        </p:txBody>
      </p:sp>
      <p:sp>
        <p:nvSpPr>
          <p:cNvPr id="18" name="Rechteck 17">
            <a:hlinkClick r:id="rId7"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1" name="Textfeld 20"/>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
        <p:nvSpPr>
          <p:cNvPr id="22" name="Textfeld 21"/>
          <p:cNvSpPr txBox="1"/>
          <p:nvPr/>
        </p:nvSpPr>
        <p:spPr>
          <a:xfrm>
            <a:off x="252001" y="540000"/>
            <a:ext cx="8537940" cy="584775"/>
          </a:xfrm>
          <a:prstGeom prst="rect">
            <a:avLst/>
          </a:prstGeom>
          <a:noFill/>
        </p:spPr>
        <p:txBody>
          <a:bodyPr wrap="square" rtlCol="0">
            <a:spAutoFit/>
          </a:bodyPr>
          <a:lstStyle/>
          <a:p>
            <a:r>
              <a:rPr lang="de-DE" sz="1600" b="1" dirty="0" smtClean="0"/>
              <a:t>Geschäftsszenarios - Einkauf - Geschäftsprozesse - Bearbeiten Banf - Geschäftsprozessschritt anlegen aus BPR</a:t>
            </a:r>
            <a:endParaRPr lang="de-DE" sz="1600" b="1" dirty="0"/>
          </a:p>
        </p:txBody>
      </p:sp>
    </p:spTree>
    <p:extLst>
      <p:ext uri="{BB962C8B-B14F-4D97-AF65-F5344CB8AC3E}">
        <p14:creationId xmlns:p14="http://schemas.microsoft.com/office/powerpoint/2010/main" val="15850224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52001" y="540000"/>
            <a:ext cx="8640600" cy="584775"/>
          </a:xfrm>
          <a:prstGeom prst="rect">
            <a:avLst/>
          </a:prstGeom>
          <a:noFill/>
        </p:spPr>
        <p:txBody>
          <a:bodyPr wrap="square" rtlCol="0">
            <a:spAutoFit/>
          </a:bodyPr>
          <a:lstStyle/>
          <a:p>
            <a:r>
              <a:rPr lang="de-DE" sz="1600" b="1" dirty="0" smtClean="0"/>
              <a:t>Geschäftsszenarios - Einkauf - Geschäftsprozesse - Prozess … - Geschäftsprozessschritt anlegen - aus BPR pflegen  oder neu anlegen</a:t>
            </a:r>
            <a:endParaRPr lang="de-DE" sz="1600" b="1" dirty="0"/>
          </a:p>
        </p:txBody>
      </p:sp>
      <p:sp>
        <p:nvSpPr>
          <p:cNvPr id="2" name="Rechteck 1"/>
          <p:cNvSpPr/>
          <p:nvPr/>
        </p:nvSpPr>
        <p:spPr>
          <a:xfrm>
            <a:off x="221252" y="816634"/>
            <a:ext cx="8645908" cy="15842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smtClean="0">
                <a:solidFill>
                  <a:schemeClr val="tx1"/>
                </a:solidFill>
              </a:rPr>
              <a:t>Analog wie auf den vorherigen Folien werden die Geschäftsprozessschritte für die Geschäftsprozesse - Prozess Bestellung, Prozess Wareneingang, Prozess Rechnungsprüfung aus der BPR angelegt – wenn vorhanden – ansonsten neu eingepflegt. In späteren Projekten können diese Geschäftsprozessschritte wieder über die Quelle Projekt aufgerufen und verwendet werden.</a:t>
            </a:r>
            <a:endParaRPr lang="de-DE" dirty="0">
              <a:solidFill>
                <a:schemeClr val="tx1"/>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1" y="2576820"/>
            <a:ext cx="7776251" cy="271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bgerundetes Rechteck 4"/>
          <p:cNvSpPr/>
          <p:nvPr/>
        </p:nvSpPr>
        <p:spPr>
          <a:xfrm>
            <a:off x="894339" y="4665110"/>
            <a:ext cx="1296180"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7" name="Textfeld 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59</a:t>
            </a:r>
            <a:endParaRPr lang="de-DE" sz="1200" dirty="0"/>
          </a:p>
        </p:txBody>
      </p:sp>
      <p:sp>
        <p:nvSpPr>
          <p:cNvPr id="13" name="Rechteck 12">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4" name="Textfeld 13"/>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1865036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bgerundetes Rechteck 3"/>
          <p:cNvSpPr/>
          <p:nvPr/>
        </p:nvSpPr>
        <p:spPr>
          <a:xfrm>
            <a:off x="3638497" y="3759963"/>
            <a:ext cx="1609725" cy="12827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de-DE" b="1" dirty="0" smtClean="0">
                <a:solidFill>
                  <a:schemeClr val="tx1"/>
                </a:solidFill>
              </a:rPr>
              <a:t>Werk</a:t>
            </a:r>
            <a:r>
              <a:rPr lang="de-DE" b="1" dirty="0" smtClean="0">
                <a:solidFill>
                  <a:prstClr val="white"/>
                </a:solidFill>
              </a:rPr>
              <a:t> </a:t>
            </a:r>
            <a:r>
              <a:rPr lang="de-DE" b="1" dirty="0" smtClean="0">
                <a:solidFill>
                  <a:schemeClr val="tx1"/>
                </a:solidFill>
              </a:rPr>
              <a:t>Chemnitz 1250 </a:t>
            </a:r>
          </a:p>
          <a:p>
            <a:pPr algn="ctr"/>
            <a:r>
              <a:rPr lang="de-DE" b="1" dirty="0" smtClean="0">
                <a:solidFill>
                  <a:schemeClr val="tx1"/>
                </a:solidFill>
              </a:rPr>
              <a:t>SD,PP,MM</a:t>
            </a:r>
            <a:endParaRPr lang="de-DE" b="1" dirty="0">
              <a:solidFill>
                <a:schemeClr val="tx1"/>
              </a:solidFill>
            </a:endParaRPr>
          </a:p>
        </p:txBody>
      </p:sp>
      <p:sp>
        <p:nvSpPr>
          <p:cNvPr id="5" name="Abgerundetes Rechteck 4"/>
          <p:cNvSpPr/>
          <p:nvPr/>
        </p:nvSpPr>
        <p:spPr>
          <a:xfrm>
            <a:off x="1550207" y="736342"/>
            <a:ext cx="2789705" cy="10795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de-DE" b="1" dirty="0" smtClean="0">
                <a:solidFill>
                  <a:schemeClr val="tx1"/>
                </a:solidFill>
              </a:rPr>
              <a:t>Robot AG – Mandant 600 Frankfurt/Main Verwaltung</a:t>
            </a:r>
          </a:p>
          <a:p>
            <a:pPr algn="ctr"/>
            <a:r>
              <a:rPr lang="de-DE" b="1" dirty="0" smtClean="0">
                <a:solidFill>
                  <a:schemeClr val="tx1"/>
                </a:solidFill>
              </a:rPr>
              <a:t> FI, CO,SD</a:t>
            </a:r>
            <a:endParaRPr lang="de-DE" b="1" dirty="0">
              <a:solidFill>
                <a:schemeClr val="tx1"/>
              </a:solidFill>
            </a:endParaRPr>
          </a:p>
        </p:txBody>
      </p:sp>
      <p:sp>
        <p:nvSpPr>
          <p:cNvPr id="6" name="Abgerundetes Rechteck 5"/>
          <p:cNvSpPr/>
          <p:nvPr/>
        </p:nvSpPr>
        <p:spPr>
          <a:xfrm>
            <a:off x="375043" y="3793316"/>
            <a:ext cx="1533525" cy="12588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de-DE" b="1" dirty="0" smtClean="0">
                <a:solidFill>
                  <a:schemeClr val="tx1"/>
                </a:solidFill>
              </a:rPr>
              <a:t>Werk Dresden 1200</a:t>
            </a:r>
          </a:p>
          <a:p>
            <a:pPr algn="ctr"/>
            <a:r>
              <a:rPr lang="de-DE" b="1" dirty="0" smtClean="0">
                <a:solidFill>
                  <a:schemeClr val="tx1"/>
                </a:solidFill>
              </a:rPr>
              <a:t>SD,PP,MM</a:t>
            </a:r>
            <a:endParaRPr lang="de-DE" b="1" dirty="0">
              <a:solidFill>
                <a:schemeClr val="tx1"/>
              </a:solidFill>
            </a:endParaRPr>
          </a:p>
        </p:txBody>
      </p:sp>
      <p:sp>
        <p:nvSpPr>
          <p:cNvPr id="7" name="Textfeld 6"/>
          <p:cNvSpPr txBox="1"/>
          <p:nvPr/>
        </p:nvSpPr>
        <p:spPr>
          <a:xfrm>
            <a:off x="2083944" y="2763275"/>
            <a:ext cx="2111895" cy="284693"/>
          </a:xfrm>
          <a:prstGeom prst="rect">
            <a:avLst/>
          </a:prstGeom>
          <a:noFill/>
        </p:spPr>
        <p:txBody>
          <a:bodyPr wrap="square" lIns="68580" tIns="34290" rIns="68580" bIns="34290" rtlCol="0">
            <a:spAutoFit/>
          </a:bodyPr>
          <a:lstStyle/>
          <a:p>
            <a:r>
              <a:rPr lang="de-DE" dirty="0" smtClean="0">
                <a:solidFill>
                  <a:prstClr val="black"/>
                </a:solidFill>
              </a:rPr>
              <a:t>Buchungskreis 1000</a:t>
            </a:r>
            <a:endParaRPr lang="de-DE" dirty="0">
              <a:solidFill>
                <a:prstClr val="black"/>
              </a:solidFill>
            </a:endParaRPr>
          </a:p>
        </p:txBody>
      </p:sp>
      <p:sp>
        <p:nvSpPr>
          <p:cNvPr id="8" name="Textfeld 7"/>
          <p:cNvSpPr txBox="1"/>
          <p:nvPr/>
        </p:nvSpPr>
        <p:spPr>
          <a:xfrm>
            <a:off x="1778634" y="2405486"/>
            <a:ext cx="2219913" cy="500137"/>
          </a:xfrm>
          <a:prstGeom prst="rect">
            <a:avLst/>
          </a:prstGeom>
          <a:noFill/>
        </p:spPr>
        <p:txBody>
          <a:bodyPr wrap="square" lIns="68580" tIns="34290" rIns="68580" bIns="34290" rtlCol="0">
            <a:spAutoFit/>
          </a:bodyPr>
          <a:lstStyle/>
          <a:p>
            <a:r>
              <a:rPr lang="de-DE" dirty="0" smtClean="0">
                <a:solidFill>
                  <a:prstClr val="black"/>
                </a:solidFill>
              </a:rPr>
              <a:t> Kostenrechnungskreis 1000</a:t>
            </a:r>
          </a:p>
          <a:p>
            <a:endParaRPr lang="de-DE" dirty="0">
              <a:solidFill>
                <a:prstClr val="black"/>
              </a:solidFill>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6</a:t>
            </a:r>
            <a:endParaRPr lang="de-DE" sz="1200"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3" name="Textfeld 2"/>
          <p:cNvSpPr txBox="1"/>
          <p:nvPr/>
        </p:nvSpPr>
        <p:spPr>
          <a:xfrm>
            <a:off x="169670" y="5257092"/>
            <a:ext cx="1944270" cy="523220"/>
          </a:xfrm>
          <a:prstGeom prst="rect">
            <a:avLst/>
          </a:prstGeom>
          <a:solidFill>
            <a:schemeClr val="accent1">
              <a:lumMod val="40000"/>
              <a:lumOff val="60000"/>
            </a:schemeClr>
          </a:solidFill>
        </p:spPr>
        <p:txBody>
          <a:bodyPr wrap="square" rtlCol="0">
            <a:spAutoFit/>
          </a:bodyPr>
          <a:lstStyle/>
          <a:p>
            <a:r>
              <a:rPr lang="de-DE" dirty="0" smtClean="0"/>
              <a:t>Produktion von Elektronikkomponenten</a:t>
            </a:r>
            <a:endParaRPr lang="de-DE" dirty="0"/>
          </a:p>
        </p:txBody>
      </p:sp>
      <p:sp>
        <p:nvSpPr>
          <p:cNvPr id="14" name="Textfeld 13"/>
          <p:cNvSpPr txBox="1"/>
          <p:nvPr/>
        </p:nvSpPr>
        <p:spPr>
          <a:xfrm>
            <a:off x="2957994" y="5257092"/>
            <a:ext cx="2952411" cy="954107"/>
          </a:xfrm>
          <a:prstGeom prst="rect">
            <a:avLst/>
          </a:prstGeom>
          <a:solidFill>
            <a:schemeClr val="accent1">
              <a:lumMod val="40000"/>
              <a:lumOff val="60000"/>
            </a:schemeClr>
          </a:solidFill>
        </p:spPr>
        <p:txBody>
          <a:bodyPr wrap="square" rtlCol="0">
            <a:spAutoFit/>
          </a:bodyPr>
          <a:lstStyle/>
          <a:p>
            <a:r>
              <a:rPr lang="de-DE" dirty="0" smtClean="0"/>
              <a:t>Produktion von Industrierobotern</a:t>
            </a:r>
          </a:p>
          <a:p>
            <a:r>
              <a:rPr lang="de-DE" dirty="0" smtClean="0"/>
              <a:t>Industrieroboter Montage UH-FR1</a:t>
            </a:r>
          </a:p>
          <a:p>
            <a:r>
              <a:rPr lang="de-DE" dirty="0" smtClean="0"/>
              <a:t>Industrieroboter Lackieren UH-FR2</a:t>
            </a:r>
          </a:p>
          <a:p>
            <a:r>
              <a:rPr lang="de-DE" dirty="0" smtClean="0"/>
              <a:t>Industrieroboter Schweißen UH- FR3 </a:t>
            </a:r>
            <a:endParaRPr lang="de-DE" dirty="0"/>
          </a:p>
        </p:txBody>
      </p:sp>
      <p:sp>
        <p:nvSpPr>
          <p:cNvPr id="15" name="Textfeld 14"/>
          <p:cNvSpPr txBox="1"/>
          <p:nvPr/>
        </p:nvSpPr>
        <p:spPr>
          <a:xfrm>
            <a:off x="1706043" y="1921056"/>
            <a:ext cx="2457421" cy="307777"/>
          </a:xfrm>
          <a:prstGeom prst="rect">
            <a:avLst/>
          </a:prstGeom>
          <a:solidFill>
            <a:schemeClr val="accent1">
              <a:lumMod val="40000"/>
              <a:lumOff val="60000"/>
            </a:schemeClr>
          </a:solidFill>
        </p:spPr>
        <p:txBody>
          <a:bodyPr wrap="square" rtlCol="0">
            <a:spAutoFit/>
          </a:bodyPr>
          <a:lstStyle/>
          <a:p>
            <a:r>
              <a:rPr lang="de-DE" dirty="0" smtClean="0"/>
              <a:t>Verwaltung, Vertriebszentrale</a:t>
            </a:r>
            <a:endParaRPr lang="de-DE" dirty="0"/>
          </a:p>
        </p:txBody>
      </p:sp>
      <p:sp>
        <p:nvSpPr>
          <p:cNvPr id="16" name="Textfeld 15"/>
          <p:cNvSpPr txBox="1"/>
          <p:nvPr/>
        </p:nvSpPr>
        <p:spPr>
          <a:xfrm>
            <a:off x="6336880" y="1263572"/>
            <a:ext cx="2016280" cy="307777"/>
          </a:xfrm>
          <a:prstGeom prst="rect">
            <a:avLst/>
          </a:prstGeom>
          <a:solidFill>
            <a:schemeClr val="accent1"/>
          </a:solidFill>
          <a:ln w="19050">
            <a:solidFill>
              <a:srgbClr val="FF0000"/>
            </a:solidFill>
          </a:ln>
        </p:spPr>
        <p:txBody>
          <a:bodyPr wrap="square" rtlCol="0">
            <a:spAutoFit/>
          </a:bodyPr>
          <a:lstStyle/>
          <a:p>
            <a:r>
              <a:rPr lang="de-DE" b="1" dirty="0" smtClean="0"/>
              <a:t>Tabellen Werk Chemnitz</a:t>
            </a:r>
            <a:endParaRPr lang="de-DE" b="1" dirty="0"/>
          </a:p>
        </p:txBody>
      </p:sp>
      <p:sp>
        <p:nvSpPr>
          <p:cNvPr id="17" name="Textfeld 16"/>
          <p:cNvSpPr txBox="1"/>
          <p:nvPr/>
        </p:nvSpPr>
        <p:spPr>
          <a:xfrm>
            <a:off x="6480267" y="2068729"/>
            <a:ext cx="1728240"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b="1" dirty="0" smtClean="0">
                <a:hlinkClick r:id="rId3" action="ppaction://hlinkfile"/>
              </a:rPr>
              <a:t>Arbeitsplatz</a:t>
            </a:r>
            <a:endParaRPr lang="de-DE" b="1" dirty="0"/>
          </a:p>
        </p:txBody>
      </p:sp>
      <p:sp>
        <p:nvSpPr>
          <p:cNvPr id="18" name="Textfeld 17"/>
          <p:cNvSpPr txBox="1"/>
          <p:nvPr/>
        </p:nvSpPr>
        <p:spPr>
          <a:xfrm>
            <a:off x="6480267" y="1658416"/>
            <a:ext cx="1716984"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b="1" dirty="0" smtClean="0">
                <a:hlinkClick r:id="rId4" action="ppaction://hlinkfile"/>
              </a:rPr>
              <a:t>Arbeitsplan</a:t>
            </a:r>
            <a:endParaRPr lang="de-DE" b="1" dirty="0"/>
          </a:p>
        </p:txBody>
      </p:sp>
      <p:sp>
        <p:nvSpPr>
          <p:cNvPr id="19" name="Textfeld 18"/>
          <p:cNvSpPr txBox="1"/>
          <p:nvPr/>
        </p:nvSpPr>
        <p:spPr>
          <a:xfrm>
            <a:off x="6480268" y="2472002"/>
            <a:ext cx="1728239"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b="1" dirty="0" smtClean="0">
                <a:hlinkClick r:id="rId5" action="ppaction://hlinkfile"/>
              </a:rPr>
              <a:t>Fertigungshilfsmittel</a:t>
            </a:r>
            <a:endParaRPr lang="de-DE" b="1" dirty="0"/>
          </a:p>
        </p:txBody>
      </p:sp>
      <p:sp>
        <p:nvSpPr>
          <p:cNvPr id="20" name="Textfeld 19"/>
          <p:cNvSpPr txBox="1"/>
          <p:nvPr/>
        </p:nvSpPr>
        <p:spPr>
          <a:xfrm>
            <a:off x="6500962" y="3729274"/>
            <a:ext cx="1714865"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b="1" dirty="0" smtClean="0">
                <a:hlinkClick r:id="rId6" action="ppaction://hlinkfile"/>
              </a:rPr>
              <a:t>Materialstamm</a:t>
            </a:r>
            <a:endParaRPr lang="de-DE" b="1" dirty="0"/>
          </a:p>
        </p:txBody>
      </p:sp>
      <p:sp>
        <p:nvSpPr>
          <p:cNvPr id="21" name="Textfeld 20"/>
          <p:cNvSpPr txBox="1"/>
          <p:nvPr/>
        </p:nvSpPr>
        <p:spPr>
          <a:xfrm>
            <a:off x="6514337" y="4568399"/>
            <a:ext cx="1714865"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b="1" dirty="0" smtClean="0">
                <a:hlinkClick r:id="rId7" action="ppaction://hlinkfile"/>
              </a:rPr>
              <a:t>Stückliste</a:t>
            </a:r>
            <a:endParaRPr lang="de-DE" b="1" dirty="0"/>
          </a:p>
        </p:txBody>
      </p:sp>
      <p:sp>
        <p:nvSpPr>
          <p:cNvPr id="22" name="Textfeld 21"/>
          <p:cNvSpPr txBox="1"/>
          <p:nvPr/>
        </p:nvSpPr>
        <p:spPr>
          <a:xfrm>
            <a:off x="6500962" y="4144772"/>
            <a:ext cx="1728240"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b="1" dirty="0" smtClean="0">
                <a:hlinkClick r:id="rId8" action="ppaction://hlinkfile"/>
              </a:rPr>
              <a:t>Personal</a:t>
            </a:r>
            <a:endParaRPr lang="de-DE" b="1" dirty="0"/>
          </a:p>
        </p:txBody>
      </p:sp>
      <p:sp>
        <p:nvSpPr>
          <p:cNvPr id="23" name="Textfeld 22"/>
          <p:cNvSpPr txBox="1"/>
          <p:nvPr/>
        </p:nvSpPr>
        <p:spPr>
          <a:xfrm>
            <a:off x="6480902" y="2872275"/>
            <a:ext cx="1728237"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b="1" dirty="0" smtClean="0">
                <a:hlinkClick r:id="rId9" action="ppaction://hlinkfile"/>
              </a:rPr>
              <a:t>Infosatz</a:t>
            </a:r>
            <a:endParaRPr lang="de-DE" b="1" dirty="0"/>
          </a:p>
        </p:txBody>
      </p:sp>
      <p:sp>
        <p:nvSpPr>
          <p:cNvPr id="24" name="Textfeld 23"/>
          <p:cNvSpPr txBox="1"/>
          <p:nvPr/>
        </p:nvSpPr>
        <p:spPr>
          <a:xfrm>
            <a:off x="6487590" y="3297984"/>
            <a:ext cx="1728237" cy="307777"/>
          </a:xfrm>
          <a:prstGeom prst="rect">
            <a:avLst/>
          </a:prstGeom>
          <a:solidFill>
            <a:schemeClr val="accent6">
              <a:lumMod val="20000"/>
              <a:lumOff val="80000"/>
            </a:schemeClr>
          </a:solidFill>
          <a:ln w="19050">
            <a:solidFill>
              <a:srgbClr val="FF0000"/>
            </a:solidFill>
          </a:ln>
        </p:spPr>
        <p:txBody>
          <a:bodyPr wrap="square" rtlCol="0">
            <a:spAutoFit/>
          </a:bodyPr>
          <a:lstStyle/>
          <a:p>
            <a:r>
              <a:rPr lang="de-DE" b="1" dirty="0" smtClean="0">
                <a:hlinkClick r:id="rId10" action="ppaction://hlinkfile"/>
              </a:rPr>
              <a:t>Lieferanten</a:t>
            </a:r>
            <a:endParaRPr lang="de-DE" b="1" dirty="0"/>
          </a:p>
        </p:txBody>
      </p:sp>
      <p:cxnSp>
        <p:nvCxnSpPr>
          <p:cNvPr id="26" name="Gerade Verbindung 25"/>
          <p:cNvCxnSpPr/>
          <p:nvPr/>
        </p:nvCxnSpPr>
        <p:spPr>
          <a:xfrm>
            <a:off x="3980342" y="2569146"/>
            <a:ext cx="5942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4574627" y="2569146"/>
            <a:ext cx="0" cy="119081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3710507" y="2905621"/>
            <a:ext cx="8641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flipH="1" flipV="1">
            <a:off x="1011313" y="2593434"/>
            <a:ext cx="767322"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a:off x="1011313" y="2593434"/>
            <a:ext cx="0" cy="11998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Gerade Verbindung 37"/>
          <p:cNvCxnSpPr>
            <a:stCxn id="7" idx="1"/>
          </p:cNvCxnSpPr>
          <p:nvPr/>
        </p:nvCxnSpPr>
        <p:spPr>
          <a:xfrm flipH="1">
            <a:off x="1011313" y="2905622"/>
            <a:ext cx="1072631"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Unternehmensstruktur ROBOT AG</a:t>
            </a:r>
            <a:endParaRPr lang="de-DE" dirty="0"/>
          </a:p>
        </p:txBody>
      </p:sp>
      <p:sp>
        <p:nvSpPr>
          <p:cNvPr id="32" name="Rechteck 31">
            <a:hlinkClick r:id="rId11"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11" action="ppaction://hlinksldjump"/>
              </a:rPr>
              <a:t>Inhaltsverzeichnis</a:t>
            </a:r>
            <a:endParaRPr lang="de-DE" dirty="0">
              <a:solidFill>
                <a:schemeClr val="tx1"/>
              </a:solidFill>
            </a:endParaRPr>
          </a:p>
        </p:txBody>
      </p:sp>
    </p:spTree>
    <p:extLst>
      <p:ext uri="{BB962C8B-B14F-4D97-AF65-F5344CB8AC3E}">
        <p14:creationId xmlns:p14="http://schemas.microsoft.com/office/powerpoint/2010/main" val="3686825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772219" cy="584775"/>
          </a:xfrm>
          <a:prstGeom prst="rect">
            <a:avLst/>
          </a:prstGeom>
          <a:noFill/>
        </p:spPr>
        <p:txBody>
          <a:bodyPr wrap="square" rtlCol="0">
            <a:spAutoFit/>
          </a:bodyPr>
          <a:lstStyle/>
          <a:p>
            <a:r>
              <a:rPr lang="de-DE" sz="1600" b="1" dirty="0" smtClean="0"/>
              <a:t>Geschäftsszenarios - Einkauf - Geschäftsprozesse - Prozess … - Geschäftsprozessschritt anlegen - aus BPR pflegen oder neu anlegen</a:t>
            </a:r>
            <a:endParaRPr lang="de-DE" sz="1600" b="1"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244523" cy="508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782947" y="3356990"/>
            <a:ext cx="2016280" cy="275261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Abgerundetes Rechteck 2"/>
          <p:cNvSpPr/>
          <p:nvPr/>
        </p:nvSpPr>
        <p:spPr>
          <a:xfrm>
            <a:off x="6765200" y="2060810"/>
            <a:ext cx="756268"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42" y="2213000"/>
            <a:ext cx="714375"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60</a:t>
            </a:r>
            <a:endParaRPr lang="de-DE" sz="1200" dirty="0"/>
          </a:p>
        </p:txBody>
      </p:sp>
      <p:sp>
        <p:nvSpPr>
          <p:cNvPr id="14" name="Rechteck 13">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5" name="Textfeld 14"/>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36887321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252000" y="540000"/>
            <a:ext cx="8208705" cy="338554"/>
          </a:xfrm>
          <a:prstGeom prst="rect">
            <a:avLst/>
          </a:prstGeom>
          <a:noFill/>
        </p:spPr>
        <p:txBody>
          <a:bodyPr wrap="square" rtlCol="0">
            <a:spAutoFit/>
          </a:bodyPr>
          <a:lstStyle/>
          <a:p>
            <a:r>
              <a:rPr lang="de-DE" sz="1600" b="1" dirty="0" smtClean="0"/>
              <a:t>Szenario Produktion Industrieroboter - Organisationsdaten</a:t>
            </a:r>
            <a:endParaRPr lang="de-DE" sz="1600" b="1" dirty="0"/>
          </a:p>
        </p:txBody>
      </p:sp>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1"/>
            <a:ext cx="8410170" cy="531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feil nach oben 15"/>
          <p:cNvSpPr/>
          <p:nvPr/>
        </p:nvSpPr>
        <p:spPr>
          <a:xfrm>
            <a:off x="3131801" y="3891635"/>
            <a:ext cx="504071" cy="7201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p:cNvSpPr txBox="1"/>
          <p:nvPr/>
        </p:nvSpPr>
        <p:spPr>
          <a:xfrm>
            <a:off x="3555152" y="4215590"/>
            <a:ext cx="1421608" cy="276999"/>
          </a:xfrm>
          <a:prstGeom prst="rect">
            <a:avLst/>
          </a:prstGeom>
          <a:solidFill>
            <a:srgbClr val="E7E1BB"/>
          </a:solidFill>
          <a:ln w="19050">
            <a:noFill/>
          </a:ln>
        </p:spPr>
        <p:txBody>
          <a:bodyPr wrap="square" rtlCol="0">
            <a:spAutoFit/>
          </a:bodyPr>
          <a:lstStyle/>
          <a:p>
            <a:r>
              <a:rPr lang="de-DE" sz="1200" dirty="0" smtClean="0"/>
              <a:t>Anlegen aus BPR</a:t>
            </a:r>
            <a:endParaRPr lang="de-DE" sz="1200" dirty="0"/>
          </a:p>
        </p:txBody>
      </p:sp>
      <p:sp>
        <p:nvSpPr>
          <p:cNvPr id="18" name="Abgerundetes Rechteck 17"/>
          <p:cNvSpPr/>
          <p:nvPr/>
        </p:nvSpPr>
        <p:spPr>
          <a:xfrm>
            <a:off x="1002306" y="4143670"/>
            <a:ext cx="1656231"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61</a:t>
            </a:r>
            <a:endParaRPr lang="de-DE" sz="1200" dirty="0"/>
          </a:p>
        </p:txBody>
      </p:sp>
      <p:sp>
        <p:nvSpPr>
          <p:cNvPr id="13" name="Rechteck 12">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9" name="Textfeld 1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2492192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334184" cy="338554"/>
          </a:xfrm>
          <a:prstGeom prst="rect">
            <a:avLst/>
          </a:prstGeom>
          <a:noFill/>
        </p:spPr>
        <p:txBody>
          <a:bodyPr wrap="square" rtlCol="0">
            <a:spAutoFit/>
          </a:bodyPr>
          <a:lstStyle/>
          <a:p>
            <a:r>
              <a:rPr lang="de-DE" sz="1600" b="1" dirty="0" smtClean="0"/>
              <a:t>Szenario Produktion Industrieroboter - Organisationseinheiten - Stammdaten</a:t>
            </a:r>
            <a:endParaRPr lang="de-DE" sz="1600" b="1"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8142469" cy="516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755470" y="4653170"/>
            <a:ext cx="115216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3060156" y="2024804"/>
            <a:ext cx="719734" cy="3240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Pfeil nach oben 4"/>
          <p:cNvSpPr/>
          <p:nvPr/>
        </p:nvSpPr>
        <p:spPr>
          <a:xfrm>
            <a:off x="4367100" y="3861059"/>
            <a:ext cx="310300" cy="52380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4677400" y="4077090"/>
            <a:ext cx="1421608" cy="276999"/>
          </a:xfrm>
          <a:prstGeom prst="rect">
            <a:avLst/>
          </a:prstGeom>
          <a:solidFill>
            <a:srgbClr val="E4DCBA"/>
          </a:solidFill>
          <a:ln w="19050">
            <a:noFill/>
          </a:ln>
        </p:spPr>
        <p:txBody>
          <a:bodyPr wrap="square" rtlCol="0">
            <a:spAutoFit/>
          </a:bodyPr>
          <a:lstStyle/>
          <a:p>
            <a:r>
              <a:rPr lang="de-DE" sz="1200" dirty="0" smtClean="0"/>
              <a:t>anlegen aus BPR</a:t>
            </a:r>
            <a:endParaRPr lang="de-DE" sz="12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62</a:t>
            </a:r>
            <a:endParaRPr lang="de-DE" sz="1200" dirty="0"/>
          </a:p>
        </p:txBody>
      </p:sp>
      <p:sp>
        <p:nvSpPr>
          <p:cNvPr id="14" name="Rechteck 13">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6" name="Textfeld 15"/>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6708247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1" y="540000"/>
            <a:ext cx="8640600" cy="584775"/>
          </a:xfrm>
          <a:prstGeom prst="rect">
            <a:avLst/>
          </a:prstGeom>
          <a:noFill/>
        </p:spPr>
        <p:txBody>
          <a:bodyPr wrap="square" rtlCol="0">
            <a:spAutoFit/>
          </a:bodyPr>
          <a:lstStyle/>
          <a:p>
            <a:r>
              <a:rPr lang="de-DE" sz="1600" b="1" dirty="0" smtClean="0"/>
              <a:t>Geschäftsszenarios - Szenario Produktion Industrieroboter - Geschäftsprozesse - Geschäftsprozessschritt anlegen - aus BPR pflegen oder neu anlegen</a:t>
            </a:r>
            <a:endParaRPr lang="de-DE" sz="1600"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698627" cy="360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131" y="1170000"/>
            <a:ext cx="3936135" cy="499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Gerade Verbindung mit Pfeil 15"/>
          <p:cNvCxnSpPr/>
          <p:nvPr/>
        </p:nvCxnSpPr>
        <p:spPr>
          <a:xfrm>
            <a:off x="2221728" y="3573020"/>
            <a:ext cx="256630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3" name="Gerade Verbindung 2"/>
          <p:cNvCxnSpPr/>
          <p:nvPr/>
        </p:nvCxnSpPr>
        <p:spPr>
          <a:xfrm>
            <a:off x="2796185" y="3284980"/>
            <a:ext cx="12961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flipV="1">
            <a:off x="4092365" y="1268700"/>
            <a:ext cx="0" cy="20162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4092365" y="1268700"/>
            <a:ext cx="64809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2843760" y="3429000"/>
            <a:ext cx="15122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V="1">
            <a:off x="4355970" y="2636890"/>
            <a:ext cx="0" cy="79211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4355970" y="2636890"/>
            <a:ext cx="43206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2204633" y="3715200"/>
            <a:ext cx="213424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336205" y="3715200"/>
            <a:ext cx="0" cy="12241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4336205" y="4939370"/>
            <a:ext cx="43206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63</a:t>
            </a:r>
            <a:endParaRPr lang="de-DE" sz="1200" dirty="0"/>
          </a:p>
        </p:txBody>
      </p:sp>
      <p:sp>
        <p:nvSpPr>
          <p:cNvPr id="20" name="Rechteck 19">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2" name="Textfeld 2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3958182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842470" cy="584775"/>
          </a:xfrm>
          <a:prstGeom prst="rect">
            <a:avLst/>
          </a:prstGeom>
          <a:noFill/>
        </p:spPr>
        <p:txBody>
          <a:bodyPr wrap="square" rtlCol="0">
            <a:spAutoFit/>
          </a:bodyPr>
          <a:lstStyle/>
          <a:p>
            <a:r>
              <a:rPr lang="de-DE" sz="1600" b="1" dirty="0" smtClean="0"/>
              <a:t>Geschäftsszenarios - Szenario Produktion Industrieroboter - Geschäftsprozesse - Geschäftsprozessschritt anlegen - aus BPR pflegen oder neu anlegen</a:t>
            </a:r>
            <a:endParaRPr lang="de-DE" sz="1600"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698627" cy="360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889" y="1170000"/>
            <a:ext cx="431482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4" name="Gerade Verbindung 3"/>
          <p:cNvCxnSpPr/>
          <p:nvPr/>
        </p:nvCxnSpPr>
        <p:spPr>
          <a:xfrm>
            <a:off x="2356450" y="4005080"/>
            <a:ext cx="18002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V="1">
            <a:off x="4156700" y="1268700"/>
            <a:ext cx="0" cy="27363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a:off x="4156700" y="1268700"/>
            <a:ext cx="36004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3311825" y="4122408"/>
            <a:ext cx="9721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V="1">
            <a:off x="4283960" y="2970249"/>
            <a:ext cx="0" cy="11521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4283960" y="2970249"/>
            <a:ext cx="28803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64</a:t>
            </a:r>
            <a:endParaRPr lang="de-DE" sz="1200" dirty="0"/>
          </a:p>
        </p:txBody>
      </p:sp>
      <p:sp>
        <p:nvSpPr>
          <p:cNvPr id="16" name="Rechteck 15">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8" name="Textfeld 1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3152230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172500" cy="584775"/>
          </a:xfrm>
          <a:prstGeom prst="rect">
            <a:avLst/>
          </a:prstGeom>
          <a:noFill/>
        </p:spPr>
        <p:txBody>
          <a:bodyPr wrap="square" rtlCol="0">
            <a:spAutoFit/>
          </a:bodyPr>
          <a:lstStyle/>
          <a:p>
            <a:r>
              <a:rPr lang="de-DE" sz="1600" b="1" dirty="0" smtClean="0"/>
              <a:t>Geschäftsszenarios - Szenario Produktion Industrieroboter - Geschäftsprozesse - Geschäftsprozessschritt anlegen - aus BPR pflegen oder neu anlegen</a:t>
            </a:r>
            <a:endParaRPr lang="de-DE" sz="1600"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698627" cy="360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51" y="1170000"/>
            <a:ext cx="41529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Gewinkelte Verbindung 22"/>
          <p:cNvCxnSpPr/>
          <p:nvPr/>
        </p:nvCxnSpPr>
        <p:spPr>
          <a:xfrm>
            <a:off x="3275819" y="3834000"/>
            <a:ext cx="1296179" cy="972135"/>
          </a:xfrm>
          <a:prstGeom prst="bentConnector3">
            <a:avLst>
              <a:gd name="adj1" fmla="val 64697"/>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3" name="Gerade Verbindung 2"/>
          <p:cNvCxnSpPr/>
          <p:nvPr/>
        </p:nvCxnSpPr>
        <p:spPr>
          <a:xfrm>
            <a:off x="3950627" y="4244400"/>
            <a:ext cx="3333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 Verbindung 4"/>
          <p:cNvCxnSpPr/>
          <p:nvPr/>
        </p:nvCxnSpPr>
        <p:spPr>
          <a:xfrm flipV="1">
            <a:off x="4283960" y="1268700"/>
            <a:ext cx="0" cy="29757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4283960" y="1268700"/>
            <a:ext cx="28803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3779890" y="4392000"/>
            <a:ext cx="576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V="1">
            <a:off x="4355970" y="2447807"/>
            <a:ext cx="0" cy="19441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a:off x="4355970" y="2447807"/>
            <a:ext cx="21602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65</a:t>
            </a:r>
            <a:endParaRPr lang="de-DE" sz="1200" dirty="0"/>
          </a:p>
        </p:txBody>
      </p:sp>
      <p:sp>
        <p:nvSpPr>
          <p:cNvPr id="17" name="Rechteck 16">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8" name="Textfeld 1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39772201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316520" cy="584775"/>
          </a:xfrm>
          <a:prstGeom prst="rect">
            <a:avLst/>
          </a:prstGeom>
          <a:noFill/>
        </p:spPr>
        <p:txBody>
          <a:bodyPr wrap="square" rtlCol="0">
            <a:spAutoFit/>
          </a:bodyPr>
          <a:lstStyle/>
          <a:p>
            <a:r>
              <a:rPr lang="de-DE" sz="1600" b="1" dirty="0" smtClean="0"/>
              <a:t>Geschäftsszenarios - Szenario Produktion Industrieroboter - Geschäftsprozesse - Geschäftsprozessschritt anlegen - aus BPR pflegen oder neu anlegen</a:t>
            </a:r>
            <a:endParaRPr lang="de-DE" sz="1600" b="1" dirty="0"/>
          </a:p>
        </p:txBody>
      </p:sp>
      <p:pic>
        <p:nvPicPr>
          <p:cNvPr id="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99097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092" y="1170000"/>
            <a:ext cx="39338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0" name="Textfeld 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1" name="Textfeld 1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66</a:t>
            </a:r>
            <a:endParaRPr lang="de-DE" sz="1200" dirty="0"/>
          </a:p>
        </p:txBody>
      </p:sp>
      <p:sp>
        <p:nvSpPr>
          <p:cNvPr id="12" name="Rechteck 11">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3" name="Textfeld 1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38257491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7919829" cy="584775"/>
          </a:xfrm>
          <a:prstGeom prst="rect">
            <a:avLst/>
          </a:prstGeom>
          <a:noFill/>
        </p:spPr>
        <p:txBody>
          <a:bodyPr wrap="square" rtlCol="0">
            <a:spAutoFit/>
          </a:bodyPr>
          <a:lstStyle/>
          <a:p>
            <a:r>
              <a:rPr lang="de-DE" sz="1600" b="1" dirty="0" smtClean="0"/>
              <a:t>Geschäftsszenarios - Szenario Produktion Industrieroboter - Geschäftsprozesse - Geschäftsprozessschritt anlegen - aus BPR pflegen oder neu anlegen</a:t>
            </a:r>
            <a:endParaRPr lang="de-DE" sz="1600" b="1"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848735" cy="496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038" y="1170000"/>
            <a:ext cx="4152525" cy="502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67</a:t>
            </a:r>
            <a:endParaRPr lang="de-DE" sz="1200" dirty="0"/>
          </a:p>
        </p:txBody>
      </p:sp>
      <p:sp>
        <p:nvSpPr>
          <p:cNvPr id="10" name="Rechteck 9">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3" name="Textfeld 1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12367087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p:cNvSpPr txBox="1"/>
          <p:nvPr/>
        </p:nvSpPr>
        <p:spPr>
          <a:xfrm>
            <a:off x="252000" y="540000"/>
            <a:ext cx="8531915" cy="338554"/>
          </a:xfrm>
          <a:prstGeom prst="rect">
            <a:avLst/>
          </a:prstGeom>
          <a:noFill/>
        </p:spPr>
        <p:txBody>
          <a:bodyPr wrap="square" rtlCol="0">
            <a:spAutoFit/>
          </a:bodyPr>
          <a:lstStyle/>
          <a:p>
            <a:r>
              <a:rPr lang="de-DE" sz="1600" b="1" dirty="0" smtClean="0"/>
              <a:t>Registerkarten - Struktur und Alg. Dokumentation</a:t>
            </a:r>
            <a:endParaRPr lang="de-DE" sz="1600" b="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683905" cy="273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mit Pfeil 3"/>
          <p:cNvCxnSpPr/>
          <p:nvPr/>
        </p:nvCxnSpPr>
        <p:spPr>
          <a:xfrm>
            <a:off x="3240854" y="1772770"/>
            <a:ext cx="0" cy="5834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237525" y="4293120"/>
            <a:ext cx="2399335" cy="461665"/>
          </a:xfrm>
          <a:prstGeom prst="rect">
            <a:avLst/>
          </a:prstGeom>
          <a:solidFill>
            <a:srgbClr val="E4DCBA"/>
          </a:solidFill>
          <a:ln w="19050">
            <a:noFill/>
          </a:ln>
        </p:spPr>
        <p:txBody>
          <a:bodyPr wrap="square" rtlCol="0">
            <a:spAutoFit/>
          </a:bodyPr>
          <a:lstStyle/>
          <a:p>
            <a:r>
              <a:rPr lang="de-DE" sz="1200" dirty="0" smtClean="0"/>
              <a:t>Die Strukturen für die linke Spalte wurden alle gepflegt</a:t>
            </a:r>
            <a:endParaRPr lang="de-DE" sz="1200" dirty="0"/>
          </a:p>
        </p:txBody>
      </p:sp>
      <p:cxnSp>
        <p:nvCxnSpPr>
          <p:cNvPr id="17" name="Gerade Verbindung mit Pfeil 16"/>
          <p:cNvCxnSpPr/>
          <p:nvPr/>
        </p:nvCxnSpPr>
        <p:spPr>
          <a:xfrm flipV="1">
            <a:off x="1835620" y="3955860"/>
            <a:ext cx="0" cy="3372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738" y="3998235"/>
            <a:ext cx="50577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feld 22"/>
          <p:cNvSpPr txBox="1"/>
          <p:nvPr/>
        </p:nvSpPr>
        <p:spPr>
          <a:xfrm>
            <a:off x="3883738" y="5373270"/>
            <a:ext cx="5040700" cy="646331"/>
          </a:xfrm>
          <a:prstGeom prst="rect">
            <a:avLst/>
          </a:prstGeom>
          <a:solidFill>
            <a:srgbClr val="E4DCBA"/>
          </a:solidFill>
          <a:ln w="19050">
            <a:noFill/>
          </a:ln>
        </p:spPr>
        <p:txBody>
          <a:bodyPr wrap="square" rtlCol="0">
            <a:spAutoFit/>
          </a:bodyPr>
          <a:lstStyle/>
          <a:p>
            <a:r>
              <a:rPr lang="de-DE" sz="1200" dirty="0"/>
              <a:t>Die Registerkarte Allgemeine Dokumentation enthält Dokumente, die </a:t>
            </a:r>
            <a:r>
              <a:rPr lang="de-DE" sz="1200" dirty="0" smtClean="0"/>
              <a:t>keinen projektspezifischen </a:t>
            </a:r>
            <a:r>
              <a:rPr lang="de-DE" sz="1200" dirty="0"/>
              <a:t>Charakter haben und bereits im Vorfeld </a:t>
            </a:r>
            <a:r>
              <a:rPr lang="de-DE" sz="1200" dirty="0" smtClean="0"/>
              <a:t>definiert bzw</a:t>
            </a:r>
            <a:r>
              <a:rPr lang="de-DE" sz="1200" dirty="0"/>
              <a:t>. zugeordnet wurden </a:t>
            </a:r>
          </a:p>
        </p:txBody>
      </p:sp>
      <p:cxnSp>
        <p:nvCxnSpPr>
          <p:cNvPr id="25" name="Gerade Verbindung mit Pfeil 24"/>
          <p:cNvCxnSpPr/>
          <p:nvPr/>
        </p:nvCxnSpPr>
        <p:spPr>
          <a:xfrm flipV="1">
            <a:off x="4716020" y="4941210"/>
            <a:ext cx="0" cy="4320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5" name="Gerade Verbindung mit Pfeil 4"/>
          <p:cNvCxnSpPr/>
          <p:nvPr/>
        </p:nvCxnSpPr>
        <p:spPr>
          <a:xfrm>
            <a:off x="3995920" y="1772770"/>
            <a:ext cx="0" cy="22254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V="1">
            <a:off x="3383500" y="3858437"/>
            <a:ext cx="0" cy="66551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68</a:t>
            </a:r>
            <a:endParaRPr lang="de-DE" sz="1200" dirty="0"/>
          </a:p>
        </p:txBody>
      </p:sp>
      <p:sp>
        <p:nvSpPr>
          <p:cNvPr id="19" name="Rechteck 18">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0" name="Textfeld 19"/>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cxnSp>
        <p:nvCxnSpPr>
          <p:cNvPr id="15" name="Gerade Verbindung 14"/>
          <p:cNvCxnSpPr>
            <a:stCxn id="8" idx="3"/>
          </p:cNvCxnSpPr>
          <p:nvPr/>
        </p:nvCxnSpPr>
        <p:spPr>
          <a:xfrm flipV="1">
            <a:off x="2636860" y="4523952"/>
            <a:ext cx="74664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8450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683905" cy="273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414" y="3906380"/>
            <a:ext cx="5126587" cy="82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Gerade Verbindung mit Pfeil 4"/>
          <p:cNvCxnSpPr/>
          <p:nvPr/>
        </p:nvCxnSpPr>
        <p:spPr>
          <a:xfrm>
            <a:off x="5652151" y="1844780"/>
            <a:ext cx="0" cy="23763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4355969" y="4935691"/>
            <a:ext cx="1800251" cy="276999"/>
          </a:xfrm>
          <a:prstGeom prst="rect">
            <a:avLst/>
          </a:prstGeom>
          <a:solidFill>
            <a:srgbClr val="E4DCBA"/>
          </a:solidFill>
          <a:ln w="19050">
            <a:noFill/>
          </a:ln>
        </p:spPr>
        <p:txBody>
          <a:bodyPr wrap="square" rtlCol="0">
            <a:spAutoFit/>
          </a:bodyPr>
          <a:lstStyle/>
          <a:p>
            <a:r>
              <a:rPr lang="de-DE" sz="1200" dirty="0">
                <a:hlinkClick r:id="rId4" action="ppaction://hlinksldjump"/>
              </a:rPr>
              <a:t>a</a:t>
            </a:r>
            <a:r>
              <a:rPr lang="de-DE" sz="1200" dirty="0" smtClean="0">
                <a:hlinkClick r:id="rId4" action="ppaction://hlinksldjump"/>
              </a:rPr>
              <a:t>ngelegt auf Seite 46</a:t>
            </a:r>
            <a:endParaRPr lang="de-DE" sz="1200" dirty="0"/>
          </a:p>
        </p:txBody>
      </p:sp>
      <p:cxnSp>
        <p:nvCxnSpPr>
          <p:cNvPr id="15" name="Gerade Verbindung mit Pfeil 14"/>
          <p:cNvCxnSpPr/>
          <p:nvPr/>
        </p:nvCxnSpPr>
        <p:spPr>
          <a:xfrm flipV="1">
            <a:off x="5256095" y="4644322"/>
            <a:ext cx="0" cy="2913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237523" y="3890628"/>
            <a:ext cx="3299460" cy="2308324"/>
          </a:xfrm>
          <a:prstGeom prst="rect">
            <a:avLst/>
          </a:prstGeom>
          <a:solidFill>
            <a:srgbClr val="E4DCBA"/>
          </a:solidFill>
          <a:ln w="19050">
            <a:noFill/>
          </a:ln>
        </p:spPr>
        <p:txBody>
          <a:bodyPr wrap="square" rtlCol="0">
            <a:spAutoFit/>
          </a:bodyPr>
          <a:lstStyle/>
          <a:p>
            <a:r>
              <a:rPr lang="de-DE" sz="1200" dirty="0" smtClean="0"/>
              <a:t>Dokumente die den betriebswirtschaftlichen </a:t>
            </a:r>
            <a:r>
              <a:rPr lang="de-DE" sz="1200" dirty="0"/>
              <a:t>und technischen Hintergrund des </a:t>
            </a:r>
            <a:r>
              <a:rPr lang="de-DE" sz="1200" dirty="0" smtClean="0"/>
              <a:t>Strukturelements näher beschreiben, werden </a:t>
            </a:r>
            <a:r>
              <a:rPr lang="de-DE" sz="1200" dirty="0"/>
              <a:t>hier abgelegt. </a:t>
            </a:r>
            <a:r>
              <a:rPr lang="de-DE" sz="1200" dirty="0" smtClean="0"/>
              <a:t>„Jedes </a:t>
            </a:r>
            <a:r>
              <a:rPr lang="de-DE" sz="1200" dirty="0"/>
              <a:t>Solution-Manager-System verfügt über ein internes Knowledge </a:t>
            </a:r>
            <a:r>
              <a:rPr lang="de-DE" sz="1200" dirty="0" smtClean="0"/>
              <a:t>Warehouse für </a:t>
            </a:r>
            <a:r>
              <a:rPr lang="de-DE" sz="1200" dirty="0"/>
              <a:t>die Ablage von Dokumenten, die innerhalb eines Projekts, </a:t>
            </a:r>
            <a:r>
              <a:rPr lang="de-DE" sz="1200" dirty="0" smtClean="0"/>
              <a:t>einer Lösung </a:t>
            </a:r>
            <a:r>
              <a:rPr lang="de-DE" sz="1200" dirty="0"/>
              <a:t>oder Roadmap entstehen. Das System legt automatisch beim Anlegen von Projekten und </a:t>
            </a:r>
            <a:r>
              <a:rPr lang="de-DE" sz="1200" dirty="0" smtClean="0"/>
              <a:t>Lösungen eine </a:t>
            </a:r>
            <a:r>
              <a:rPr lang="de-DE" sz="1200" dirty="0"/>
              <a:t>Mappe im Knowledge Warehouse an und ordnet die zugehörigen </a:t>
            </a:r>
            <a:r>
              <a:rPr lang="de-DE" sz="1200" dirty="0" smtClean="0"/>
              <a:t>Dokumente zu</a:t>
            </a:r>
            <a:r>
              <a:rPr lang="de-DE" sz="1200" dirty="0"/>
              <a:t>. Das System legt außerdem eine gleichnamige Mappengruppe an</a:t>
            </a:r>
            <a:r>
              <a:rPr lang="de-DE" sz="1200" dirty="0" smtClean="0"/>
              <a:t>.“</a:t>
            </a:r>
            <a:endParaRPr lang="de-DE" sz="1200" dirty="0"/>
          </a:p>
        </p:txBody>
      </p:sp>
      <p:sp>
        <p:nvSpPr>
          <p:cNvPr id="20" name="Textfeld 19"/>
          <p:cNvSpPr txBox="1"/>
          <p:nvPr/>
        </p:nvSpPr>
        <p:spPr>
          <a:xfrm>
            <a:off x="237523" y="6198953"/>
            <a:ext cx="6660291" cy="276999"/>
          </a:xfrm>
          <a:prstGeom prst="rect">
            <a:avLst/>
          </a:prstGeom>
          <a:solidFill>
            <a:srgbClr val="E4DCBA"/>
          </a:solidFill>
          <a:ln w="19050">
            <a:noFill/>
          </a:ln>
        </p:spPr>
        <p:txBody>
          <a:bodyPr wrap="square" rtlCol="0">
            <a:spAutoFit/>
          </a:bodyPr>
          <a:lstStyle/>
          <a:p>
            <a:r>
              <a:rPr lang="de-DE" sz="1200" dirty="0" smtClean="0"/>
              <a:t>(Quelle: Frank Hennermann – Implementierungs- und Upgrade- Projekte mit den SAP Solution Manager)</a:t>
            </a:r>
            <a:endParaRPr lang="de-DE" sz="1200" dirty="0"/>
          </a:p>
        </p:txBody>
      </p:sp>
      <p:sp>
        <p:nvSpPr>
          <p:cNvPr id="22" name="Rechteck 21"/>
          <p:cNvSpPr/>
          <p:nvPr/>
        </p:nvSpPr>
        <p:spPr>
          <a:xfrm>
            <a:off x="6228231" y="4935691"/>
            <a:ext cx="2765208" cy="1157697"/>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00" dirty="0" smtClean="0">
                <a:solidFill>
                  <a:schemeClr val="tx1"/>
                </a:solidFill>
              </a:rPr>
              <a:t>Die Dokumentationsarten werden beim  Anlegen des Projektes auf der Registerkarte  Projektstandards/ Dokumentationsarten gepflegt ( Installationsleitfaden, Konfigurationsleitfaden, graf. Darstellung, Projektdokumentation, iTutor Dokument, etc.)</a:t>
            </a:r>
            <a:endParaRPr lang="de-DE" sz="1000" dirty="0">
              <a:solidFill>
                <a:schemeClr val="tx1"/>
              </a:solidFill>
            </a:endParaRPr>
          </a:p>
        </p:txBody>
      </p:sp>
      <p:sp>
        <p:nvSpPr>
          <p:cNvPr id="17" name="Textfeld 16"/>
          <p:cNvSpPr txBox="1"/>
          <p:nvPr/>
        </p:nvSpPr>
        <p:spPr>
          <a:xfrm>
            <a:off x="252000" y="540000"/>
            <a:ext cx="8531915" cy="338554"/>
          </a:xfrm>
          <a:prstGeom prst="rect">
            <a:avLst/>
          </a:prstGeom>
          <a:noFill/>
        </p:spPr>
        <p:txBody>
          <a:bodyPr wrap="square" rtlCol="0">
            <a:spAutoFit/>
          </a:bodyPr>
          <a:lstStyle/>
          <a:p>
            <a:r>
              <a:rPr lang="de-DE" sz="1600" b="1" dirty="0" smtClean="0"/>
              <a:t>Registerkarten - Projektdokumentation</a:t>
            </a:r>
            <a:endParaRPr lang="de-DE" sz="1600" b="1" dirty="0"/>
          </a:p>
        </p:txBody>
      </p:sp>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8" name="Textfeld 17"/>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69</a:t>
            </a:r>
            <a:endParaRPr lang="de-DE" sz="1200" dirty="0"/>
          </a:p>
        </p:txBody>
      </p:sp>
      <p:sp>
        <p:nvSpPr>
          <p:cNvPr id="16" name="Rechteck 15">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23" name="Textfeld 2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4198619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1" y="0"/>
            <a:ext cx="3529475" cy="461665"/>
          </a:xfrm>
          <a:prstGeom prst="rect">
            <a:avLst/>
          </a:prstGeom>
          <a:solidFill>
            <a:srgbClr val="00B0F0"/>
          </a:solidFill>
        </p:spPr>
        <p:txBody>
          <a:bodyPr wrap="square" rtlCol="0">
            <a:spAutoFit/>
          </a:bodyPr>
          <a:lstStyle/>
          <a:p>
            <a:r>
              <a:rPr lang="de-DE" sz="2400" b="1" dirty="0" smtClean="0">
                <a:solidFill>
                  <a:prstClr val="black"/>
                </a:solidFill>
              </a:rPr>
              <a:t>   Industrieroboter UH-FR1</a:t>
            </a:r>
            <a:endParaRPr lang="de-DE" b="1" dirty="0" smtClean="0">
              <a:solidFill>
                <a:prstClr val="black"/>
              </a:solidFill>
            </a:endParaRPr>
          </a:p>
        </p:txBody>
      </p:sp>
      <p:sp>
        <p:nvSpPr>
          <p:cNvPr id="2" name="Textfeld 1"/>
          <p:cNvSpPr txBox="1"/>
          <p:nvPr/>
        </p:nvSpPr>
        <p:spPr>
          <a:xfrm>
            <a:off x="3635413" y="154997"/>
            <a:ext cx="1584220" cy="246221"/>
          </a:xfrm>
          <a:prstGeom prst="rect">
            <a:avLst/>
          </a:prstGeom>
          <a:solidFill>
            <a:schemeClr val="accent1">
              <a:lumMod val="20000"/>
              <a:lumOff val="80000"/>
            </a:schemeClr>
          </a:solidFill>
          <a:ln w="19050">
            <a:solidFill>
              <a:srgbClr val="FF0000"/>
            </a:solidFill>
          </a:ln>
        </p:spPr>
        <p:txBody>
          <a:bodyPr wrap="square" rtlCol="0">
            <a:spAutoFit/>
          </a:bodyPr>
          <a:lstStyle/>
          <a:p>
            <a:r>
              <a:rPr lang="de-DE" sz="1000" dirty="0" smtClean="0">
                <a:solidFill>
                  <a:prstClr val="black"/>
                </a:solidFill>
              </a:rPr>
              <a:t>Industrieroboter UH-FR1</a:t>
            </a:r>
            <a:endParaRPr lang="de-DE" sz="1000" dirty="0">
              <a:solidFill>
                <a:prstClr val="black"/>
              </a:solidFill>
            </a:endParaRPr>
          </a:p>
        </p:txBody>
      </p:sp>
      <p:sp>
        <p:nvSpPr>
          <p:cNvPr id="15" name="Textfeld 14"/>
          <p:cNvSpPr txBox="1"/>
          <p:nvPr/>
        </p:nvSpPr>
        <p:spPr>
          <a:xfrm>
            <a:off x="237914" y="869780"/>
            <a:ext cx="1238163"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Unterkonsole UH-HBG1</a:t>
            </a:r>
            <a:endParaRPr lang="de-DE" sz="800" dirty="0">
              <a:solidFill>
                <a:prstClr val="black"/>
              </a:solidFill>
            </a:endParaRPr>
          </a:p>
        </p:txBody>
      </p:sp>
      <p:sp>
        <p:nvSpPr>
          <p:cNvPr id="16" name="Textfeld 15"/>
          <p:cNvSpPr txBox="1"/>
          <p:nvPr/>
        </p:nvSpPr>
        <p:spPr>
          <a:xfrm>
            <a:off x="3683086" y="869780"/>
            <a:ext cx="950456" cy="33855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Verbindungskon-</a:t>
            </a:r>
          </a:p>
          <a:p>
            <a:r>
              <a:rPr lang="de-DE" sz="800" dirty="0">
                <a:solidFill>
                  <a:prstClr val="black"/>
                </a:solidFill>
              </a:rPr>
              <a:t>s</a:t>
            </a:r>
            <a:r>
              <a:rPr lang="de-DE" sz="800" dirty="0" smtClean="0">
                <a:solidFill>
                  <a:prstClr val="black"/>
                </a:solidFill>
              </a:rPr>
              <a:t>ole UH-HBGU1</a:t>
            </a:r>
            <a:endParaRPr lang="de-DE" sz="800" dirty="0">
              <a:solidFill>
                <a:prstClr val="black"/>
              </a:solidFill>
            </a:endParaRPr>
          </a:p>
        </p:txBody>
      </p:sp>
      <p:sp>
        <p:nvSpPr>
          <p:cNvPr id="17" name="Textfeld 16"/>
          <p:cNvSpPr txBox="1"/>
          <p:nvPr/>
        </p:nvSpPr>
        <p:spPr>
          <a:xfrm>
            <a:off x="1954210" y="869780"/>
            <a:ext cx="1242395"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Mittelkonsole UH-HBGU2</a:t>
            </a:r>
            <a:endParaRPr lang="de-DE" sz="800" dirty="0">
              <a:solidFill>
                <a:prstClr val="black"/>
              </a:solidFill>
            </a:endParaRPr>
          </a:p>
        </p:txBody>
      </p:sp>
      <p:sp>
        <p:nvSpPr>
          <p:cNvPr id="18" name="Textfeld 17"/>
          <p:cNvSpPr txBox="1"/>
          <p:nvPr/>
        </p:nvSpPr>
        <p:spPr>
          <a:xfrm>
            <a:off x="4920231" y="869780"/>
            <a:ext cx="805596" cy="346249"/>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Arbeitskonsole </a:t>
            </a:r>
          </a:p>
          <a:p>
            <a:r>
              <a:rPr lang="de-DE" sz="800" dirty="0" smtClean="0">
                <a:solidFill>
                  <a:prstClr val="black"/>
                </a:solidFill>
              </a:rPr>
              <a:t>UH-HBG3</a:t>
            </a:r>
            <a:endParaRPr lang="de-DE" sz="800" dirty="0">
              <a:solidFill>
                <a:prstClr val="black"/>
              </a:solidFill>
            </a:endParaRPr>
          </a:p>
        </p:txBody>
      </p:sp>
      <p:sp>
        <p:nvSpPr>
          <p:cNvPr id="19" name="Textfeld 18"/>
          <p:cNvSpPr txBox="1"/>
          <p:nvPr/>
        </p:nvSpPr>
        <p:spPr>
          <a:xfrm>
            <a:off x="6135356" y="871198"/>
            <a:ext cx="943473" cy="346249"/>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Bewegungsachse</a:t>
            </a:r>
          </a:p>
          <a:p>
            <a:r>
              <a:rPr lang="de-DE" sz="800" dirty="0" smtClean="0">
                <a:solidFill>
                  <a:prstClr val="black"/>
                </a:solidFill>
              </a:rPr>
              <a:t>UH-HE03</a:t>
            </a:r>
            <a:endParaRPr lang="de-DE" sz="800" dirty="0">
              <a:solidFill>
                <a:prstClr val="black"/>
              </a:solidFill>
            </a:endParaRPr>
          </a:p>
        </p:txBody>
      </p:sp>
      <p:sp>
        <p:nvSpPr>
          <p:cNvPr id="20" name="Textfeld 19"/>
          <p:cNvSpPr txBox="1"/>
          <p:nvPr/>
        </p:nvSpPr>
        <p:spPr>
          <a:xfrm>
            <a:off x="7247437" y="872030"/>
            <a:ext cx="774020" cy="346249"/>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Steuereinheit</a:t>
            </a:r>
          </a:p>
          <a:p>
            <a:r>
              <a:rPr lang="de-DE" sz="800" dirty="0" smtClean="0">
                <a:solidFill>
                  <a:prstClr val="black"/>
                </a:solidFill>
              </a:rPr>
              <a:t>UH-HBG4</a:t>
            </a:r>
            <a:endParaRPr lang="de-DE" sz="800" dirty="0">
              <a:solidFill>
                <a:prstClr val="black"/>
              </a:solidFill>
            </a:endParaRPr>
          </a:p>
        </p:txBody>
      </p:sp>
      <p:sp>
        <p:nvSpPr>
          <p:cNvPr id="23" name="Textfeld 22"/>
          <p:cNvSpPr txBox="1"/>
          <p:nvPr/>
        </p:nvSpPr>
        <p:spPr>
          <a:xfrm>
            <a:off x="8204347" y="1550494"/>
            <a:ext cx="858206" cy="33855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Fixierschraube </a:t>
            </a:r>
          </a:p>
          <a:p>
            <a:r>
              <a:rPr lang="de-DE" sz="800" dirty="0" smtClean="0">
                <a:solidFill>
                  <a:prstClr val="black"/>
                </a:solidFill>
              </a:rPr>
              <a:t>UH-RP12</a:t>
            </a:r>
            <a:endParaRPr lang="de-DE" sz="800" dirty="0">
              <a:solidFill>
                <a:prstClr val="black"/>
              </a:solidFill>
            </a:endParaRPr>
          </a:p>
        </p:txBody>
      </p:sp>
      <p:sp>
        <p:nvSpPr>
          <p:cNvPr id="26" name="Textfeld 25"/>
          <p:cNvSpPr txBox="1"/>
          <p:nvPr/>
        </p:nvSpPr>
        <p:spPr>
          <a:xfrm>
            <a:off x="5403391" y="154999"/>
            <a:ext cx="203251" cy="192374"/>
          </a:xfrm>
          <a:prstGeom prst="rect">
            <a:avLst/>
          </a:prstGeom>
          <a:solidFill>
            <a:schemeClr val="accent1">
              <a:lumMod val="20000"/>
              <a:lumOff val="80000"/>
            </a:schemeClr>
          </a:solidFill>
          <a:ln w="19050">
            <a:solidFill>
              <a:srgbClr val="FF0000"/>
            </a:solidFill>
          </a:ln>
        </p:spPr>
        <p:txBody>
          <a:bodyPr wrap="square" rtlCol="0">
            <a:spAutoFit/>
          </a:bodyPr>
          <a:lstStyle/>
          <a:p>
            <a:endParaRPr lang="de-DE" sz="1000" dirty="0">
              <a:solidFill>
                <a:prstClr val="black"/>
              </a:solidFill>
            </a:endParaRPr>
          </a:p>
        </p:txBody>
      </p:sp>
      <p:sp>
        <p:nvSpPr>
          <p:cNvPr id="4" name="Textfeld 3"/>
          <p:cNvSpPr txBox="1"/>
          <p:nvPr/>
        </p:nvSpPr>
        <p:spPr>
          <a:xfrm>
            <a:off x="5505016" y="112669"/>
            <a:ext cx="1016301" cy="246221"/>
          </a:xfrm>
          <a:prstGeom prst="rect">
            <a:avLst/>
          </a:prstGeom>
          <a:noFill/>
        </p:spPr>
        <p:txBody>
          <a:bodyPr wrap="square" rtlCol="0">
            <a:spAutoFit/>
          </a:bodyPr>
          <a:lstStyle/>
          <a:p>
            <a:r>
              <a:rPr lang="de-DE" sz="1000" dirty="0" smtClean="0">
                <a:solidFill>
                  <a:prstClr val="black"/>
                </a:solidFill>
              </a:rPr>
              <a:t> Fertigprodukt</a:t>
            </a:r>
            <a:endParaRPr lang="de-DE" sz="1000" dirty="0">
              <a:solidFill>
                <a:prstClr val="black"/>
              </a:solidFill>
            </a:endParaRPr>
          </a:p>
        </p:txBody>
      </p:sp>
      <p:cxnSp>
        <p:nvCxnSpPr>
          <p:cNvPr id="32" name="Gerade Verbindung 31"/>
          <p:cNvCxnSpPr>
            <a:stCxn id="2" idx="2"/>
          </p:cNvCxnSpPr>
          <p:nvPr/>
        </p:nvCxnSpPr>
        <p:spPr>
          <a:xfrm>
            <a:off x="4427523" y="401218"/>
            <a:ext cx="0" cy="2178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856996" y="619090"/>
            <a:ext cx="77716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6107378" y="1483487"/>
            <a:ext cx="999431"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UH-HBG4</a:t>
            </a:r>
            <a:endParaRPr lang="de-DE" sz="800" dirty="0">
              <a:solidFill>
                <a:prstClr val="black"/>
              </a:solidFill>
            </a:endParaRPr>
          </a:p>
        </p:txBody>
      </p:sp>
      <p:sp>
        <p:nvSpPr>
          <p:cNvPr id="43" name="Textfeld 42"/>
          <p:cNvSpPr txBox="1"/>
          <p:nvPr/>
        </p:nvSpPr>
        <p:spPr>
          <a:xfrm>
            <a:off x="7274167" y="1468399"/>
            <a:ext cx="720559" cy="346249"/>
          </a:xfrm>
          <a:prstGeom prst="rect">
            <a:avLst/>
          </a:prstGeom>
          <a:solidFill>
            <a:schemeClr val="bg1">
              <a:lumMod val="75000"/>
            </a:schemeClr>
          </a:solidFill>
          <a:ln w="19050">
            <a:solidFill>
              <a:srgbClr val="FF0000"/>
            </a:solidFill>
          </a:ln>
        </p:spPr>
        <p:txBody>
          <a:bodyPr wrap="square" rtlCol="0">
            <a:spAutoFit/>
          </a:bodyPr>
          <a:lstStyle/>
          <a:p>
            <a:r>
              <a:rPr lang="de-DE" sz="800" dirty="0" smtClean="0">
                <a:solidFill>
                  <a:prstClr val="black"/>
                </a:solidFill>
              </a:rPr>
              <a:t>E-Schrank </a:t>
            </a:r>
          </a:p>
          <a:p>
            <a:r>
              <a:rPr lang="de-DE" sz="800" dirty="0" smtClean="0">
                <a:solidFill>
                  <a:prstClr val="black"/>
                </a:solidFill>
              </a:rPr>
              <a:t>UH-HU1</a:t>
            </a:r>
            <a:endParaRPr lang="de-DE" sz="800" dirty="0">
              <a:solidFill>
                <a:prstClr val="black"/>
              </a:solidFill>
            </a:endParaRPr>
          </a:p>
        </p:txBody>
      </p:sp>
      <p:sp>
        <p:nvSpPr>
          <p:cNvPr id="45" name="Textfeld 44"/>
          <p:cNvSpPr txBox="1"/>
          <p:nvPr/>
        </p:nvSpPr>
        <p:spPr>
          <a:xfrm>
            <a:off x="7274725" y="1806953"/>
            <a:ext cx="720000" cy="338554"/>
          </a:xfrm>
          <a:prstGeom prst="rect">
            <a:avLst/>
          </a:prstGeom>
          <a:solidFill>
            <a:schemeClr val="bg1">
              <a:lumMod val="75000"/>
            </a:schemeClr>
          </a:solidFill>
          <a:ln w="19050">
            <a:solidFill>
              <a:srgbClr val="FF0000"/>
            </a:solidFill>
          </a:ln>
        </p:spPr>
        <p:txBody>
          <a:bodyPr wrap="square" rtlCol="0">
            <a:spAutoFit/>
          </a:bodyPr>
          <a:lstStyle/>
          <a:p>
            <a:r>
              <a:rPr lang="de-DE" sz="800" dirty="0" smtClean="0">
                <a:solidFill>
                  <a:prstClr val="black"/>
                </a:solidFill>
              </a:rPr>
              <a:t>PC-Rack 19“ </a:t>
            </a:r>
          </a:p>
          <a:p>
            <a:r>
              <a:rPr lang="de-DE" sz="800" dirty="0" smtClean="0">
                <a:solidFill>
                  <a:prstClr val="black"/>
                </a:solidFill>
              </a:rPr>
              <a:t>UH-HWU1</a:t>
            </a:r>
            <a:endParaRPr lang="de-DE" sz="800" dirty="0">
              <a:solidFill>
                <a:prstClr val="black"/>
              </a:solidFill>
            </a:endParaRPr>
          </a:p>
        </p:txBody>
      </p:sp>
      <p:sp>
        <p:nvSpPr>
          <p:cNvPr id="46" name="Textfeld 45"/>
          <p:cNvSpPr txBox="1"/>
          <p:nvPr/>
        </p:nvSpPr>
        <p:spPr>
          <a:xfrm>
            <a:off x="7274167" y="2145506"/>
            <a:ext cx="720559" cy="346249"/>
          </a:xfrm>
          <a:prstGeom prst="rect">
            <a:avLst/>
          </a:prstGeom>
          <a:solidFill>
            <a:schemeClr val="bg1">
              <a:lumMod val="75000"/>
            </a:schemeClr>
          </a:solidFill>
          <a:ln w="19050">
            <a:solidFill>
              <a:srgbClr val="FF0000"/>
            </a:solidFill>
          </a:ln>
        </p:spPr>
        <p:txBody>
          <a:bodyPr wrap="square" rtlCol="0">
            <a:spAutoFit/>
          </a:bodyPr>
          <a:lstStyle/>
          <a:p>
            <a:r>
              <a:rPr lang="de-DE" sz="800" dirty="0" smtClean="0">
                <a:solidFill>
                  <a:prstClr val="black"/>
                </a:solidFill>
              </a:rPr>
              <a:t>Tastatur </a:t>
            </a:r>
          </a:p>
          <a:p>
            <a:r>
              <a:rPr lang="de-DE" sz="800" dirty="0" smtClean="0">
                <a:solidFill>
                  <a:prstClr val="black"/>
                </a:solidFill>
              </a:rPr>
              <a:t>UH-HWU2</a:t>
            </a:r>
            <a:endParaRPr lang="de-DE" sz="800" dirty="0">
              <a:solidFill>
                <a:prstClr val="black"/>
              </a:solidFill>
            </a:endParaRPr>
          </a:p>
        </p:txBody>
      </p:sp>
      <p:sp>
        <p:nvSpPr>
          <p:cNvPr id="47" name="Textfeld 46"/>
          <p:cNvSpPr txBox="1"/>
          <p:nvPr/>
        </p:nvSpPr>
        <p:spPr>
          <a:xfrm>
            <a:off x="7274167" y="2484061"/>
            <a:ext cx="720559" cy="346249"/>
          </a:xfrm>
          <a:prstGeom prst="rect">
            <a:avLst/>
          </a:prstGeom>
          <a:solidFill>
            <a:schemeClr val="bg1">
              <a:lumMod val="75000"/>
            </a:schemeClr>
          </a:solidFill>
          <a:ln w="19050">
            <a:solidFill>
              <a:srgbClr val="FF0000"/>
            </a:solidFill>
          </a:ln>
        </p:spPr>
        <p:txBody>
          <a:bodyPr wrap="square" rtlCol="0">
            <a:spAutoFit/>
          </a:bodyPr>
          <a:lstStyle/>
          <a:p>
            <a:r>
              <a:rPr lang="de-DE" sz="800" dirty="0" smtClean="0">
                <a:solidFill>
                  <a:prstClr val="black"/>
                </a:solidFill>
              </a:rPr>
              <a:t>Maus </a:t>
            </a:r>
          </a:p>
          <a:p>
            <a:r>
              <a:rPr lang="de-DE" sz="800" dirty="0" smtClean="0">
                <a:solidFill>
                  <a:prstClr val="black"/>
                </a:solidFill>
              </a:rPr>
              <a:t>UH-HUW3</a:t>
            </a:r>
            <a:endParaRPr lang="de-DE" sz="800" dirty="0">
              <a:solidFill>
                <a:prstClr val="black"/>
              </a:solidFill>
            </a:endParaRPr>
          </a:p>
        </p:txBody>
      </p:sp>
      <p:sp>
        <p:nvSpPr>
          <p:cNvPr id="71" name="Textfeld 70"/>
          <p:cNvSpPr txBox="1"/>
          <p:nvPr/>
        </p:nvSpPr>
        <p:spPr>
          <a:xfrm>
            <a:off x="3729208" y="1468428"/>
            <a:ext cx="858211" cy="346249"/>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Fixierschraube </a:t>
            </a:r>
          </a:p>
          <a:p>
            <a:r>
              <a:rPr lang="de-DE" sz="800" dirty="0" smtClean="0">
                <a:solidFill>
                  <a:prstClr val="black"/>
                </a:solidFill>
              </a:rPr>
              <a:t>UH-RP14</a:t>
            </a:r>
            <a:endParaRPr lang="de-DE" sz="800" dirty="0">
              <a:solidFill>
                <a:prstClr val="black"/>
              </a:solidFill>
            </a:endParaRPr>
          </a:p>
        </p:txBody>
      </p:sp>
      <p:sp>
        <p:nvSpPr>
          <p:cNvPr id="77" name="Textfeld 76"/>
          <p:cNvSpPr txBox="1"/>
          <p:nvPr/>
        </p:nvSpPr>
        <p:spPr>
          <a:xfrm>
            <a:off x="3729208" y="1801404"/>
            <a:ext cx="858211" cy="33855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Längshalterung  </a:t>
            </a:r>
          </a:p>
          <a:p>
            <a:r>
              <a:rPr lang="de-DE" sz="800" dirty="0">
                <a:solidFill>
                  <a:prstClr val="black"/>
                </a:solidFill>
              </a:rPr>
              <a:t>u</a:t>
            </a:r>
            <a:r>
              <a:rPr lang="de-DE" sz="800" dirty="0" smtClean="0">
                <a:solidFill>
                  <a:prstClr val="black"/>
                </a:solidFill>
              </a:rPr>
              <a:t>nten UH-HE2</a:t>
            </a:r>
            <a:endParaRPr lang="de-DE" sz="800" dirty="0">
              <a:solidFill>
                <a:prstClr val="black"/>
              </a:solidFill>
            </a:endParaRPr>
          </a:p>
        </p:txBody>
      </p:sp>
      <p:sp>
        <p:nvSpPr>
          <p:cNvPr id="81" name="Textfeld 80"/>
          <p:cNvSpPr txBox="1"/>
          <p:nvPr/>
        </p:nvSpPr>
        <p:spPr>
          <a:xfrm>
            <a:off x="3529474" y="2138381"/>
            <a:ext cx="720559" cy="33855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lang</a:t>
            </a:r>
          </a:p>
          <a:p>
            <a:r>
              <a:rPr lang="de-DE" sz="800" dirty="0" smtClean="0">
                <a:solidFill>
                  <a:prstClr val="black"/>
                </a:solidFill>
              </a:rPr>
              <a:t>UH-RE10</a:t>
            </a:r>
            <a:endParaRPr lang="de-DE" sz="800" dirty="0">
              <a:solidFill>
                <a:prstClr val="black"/>
              </a:solidFill>
            </a:endParaRPr>
          </a:p>
        </p:txBody>
      </p:sp>
      <p:sp>
        <p:nvSpPr>
          <p:cNvPr id="82" name="Textfeld 81"/>
          <p:cNvSpPr txBox="1"/>
          <p:nvPr/>
        </p:nvSpPr>
        <p:spPr>
          <a:xfrm>
            <a:off x="3529474" y="2476935"/>
            <a:ext cx="720559" cy="33855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rund</a:t>
            </a:r>
          </a:p>
          <a:p>
            <a:r>
              <a:rPr lang="de-DE" sz="800" dirty="0" smtClean="0">
                <a:solidFill>
                  <a:prstClr val="black"/>
                </a:solidFill>
              </a:rPr>
              <a:t>UH-RE11</a:t>
            </a:r>
            <a:endParaRPr lang="de-DE" sz="800" dirty="0">
              <a:solidFill>
                <a:prstClr val="black"/>
              </a:solidFill>
            </a:endParaRPr>
          </a:p>
        </p:txBody>
      </p:sp>
      <p:sp>
        <p:nvSpPr>
          <p:cNvPr id="86" name="Textfeld 85"/>
          <p:cNvSpPr txBox="1"/>
          <p:nvPr/>
        </p:nvSpPr>
        <p:spPr>
          <a:xfrm>
            <a:off x="1828050" y="5951245"/>
            <a:ext cx="1246098" cy="215444"/>
          </a:xfrm>
          <a:prstGeom prst="rect">
            <a:avLst/>
          </a:prstGeom>
          <a:solidFill>
            <a:schemeClr val="bg1"/>
          </a:solidFill>
          <a:ln w="19050">
            <a:solidFill>
              <a:srgbClr val="FF0000"/>
            </a:solidFill>
          </a:ln>
        </p:spPr>
        <p:txBody>
          <a:bodyPr wrap="square" rtlCol="0">
            <a:spAutoFit/>
          </a:bodyPr>
          <a:lstStyle/>
          <a:p>
            <a:r>
              <a:rPr lang="de-DE" sz="800" dirty="0">
                <a:solidFill>
                  <a:prstClr val="black"/>
                </a:solidFill>
              </a:rPr>
              <a:t>Fixierschraube </a:t>
            </a:r>
            <a:r>
              <a:rPr lang="de-DE" sz="800" dirty="0" smtClean="0">
                <a:solidFill>
                  <a:prstClr val="black"/>
                </a:solidFill>
              </a:rPr>
              <a:t>UH-RP14</a:t>
            </a:r>
            <a:endParaRPr lang="de-DE" sz="800" dirty="0">
              <a:solidFill>
                <a:prstClr val="black"/>
              </a:solidFill>
            </a:endParaRPr>
          </a:p>
        </p:txBody>
      </p:sp>
      <p:sp>
        <p:nvSpPr>
          <p:cNvPr id="87" name="Textfeld 86"/>
          <p:cNvSpPr txBox="1"/>
          <p:nvPr/>
        </p:nvSpPr>
        <p:spPr>
          <a:xfrm>
            <a:off x="1971969" y="5514032"/>
            <a:ext cx="1249027"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Querhalterung UH-HE01</a:t>
            </a:r>
            <a:endParaRPr lang="de-DE" sz="800" dirty="0">
              <a:solidFill>
                <a:prstClr val="black"/>
              </a:solidFill>
            </a:endParaRPr>
          </a:p>
        </p:txBody>
      </p:sp>
      <p:sp>
        <p:nvSpPr>
          <p:cNvPr id="91" name="Textfeld 90"/>
          <p:cNvSpPr txBox="1"/>
          <p:nvPr/>
        </p:nvSpPr>
        <p:spPr>
          <a:xfrm>
            <a:off x="4757427" y="1480283"/>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solidFill>
                  <a:prstClr val="black"/>
                </a:solidFill>
              </a:rPr>
              <a:t>Motor sw./ ge. UH-HP3</a:t>
            </a:r>
            <a:endParaRPr lang="de-DE" sz="800" dirty="0">
              <a:solidFill>
                <a:prstClr val="black"/>
              </a:solidFill>
            </a:endParaRPr>
          </a:p>
        </p:txBody>
      </p:sp>
      <p:sp>
        <p:nvSpPr>
          <p:cNvPr id="90" name="Textfeld 89"/>
          <p:cNvSpPr txBox="1"/>
          <p:nvPr/>
        </p:nvSpPr>
        <p:spPr>
          <a:xfrm>
            <a:off x="6685833" y="166763"/>
            <a:ext cx="203252" cy="190800"/>
          </a:xfrm>
          <a:prstGeom prst="rect">
            <a:avLst/>
          </a:prstGeom>
          <a:solidFill>
            <a:schemeClr val="bg1">
              <a:lumMod val="75000"/>
            </a:schemeClr>
          </a:solidFill>
          <a:ln w="19050">
            <a:solidFill>
              <a:srgbClr val="FF0000"/>
            </a:solidFill>
          </a:ln>
        </p:spPr>
        <p:txBody>
          <a:bodyPr wrap="square" rtlCol="0">
            <a:spAutoFit/>
          </a:bodyPr>
          <a:lstStyle/>
          <a:p>
            <a:endParaRPr lang="de-DE" sz="1000" dirty="0">
              <a:solidFill>
                <a:prstClr val="black"/>
              </a:solidFill>
            </a:endParaRPr>
          </a:p>
        </p:txBody>
      </p:sp>
      <p:sp>
        <p:nvSpPr>
          <p:cNvPr id="92" name="Textfeld 91"/>
          <p:cNvSpPr txBox="1"/>
          <p:nvPr/>
        </p:nvSpPr>
        <p:spPr>
          <a:xfrm>
            <a:off x="6787459" y="124435"/>
            <a:ext cx="1016301" cy="246221"/>
          </a:xfrm>
          <a:prstGeom prst="rect">
            <a:avLst/>
          </a:prstGeom>
          <a:noFill/>
        </p:spPr>
        <p:txBody>
          <a:bodyPr wrap="square" rtlCol="0">
            <a:spAutoFit/>
          </a:bodyPr>
          <a:lstStyle/>
          <a:p>
            <a:r>
              <a:rPr lang="de-DE" sz="1000" dirty="0" smtClean="0">
                <a:solidFill>
                  <a:prstClr val="black"/>
                </a:solidFill>
              </a:rPr>
              <a:t> Handelsware</a:t>
            </a:r>
            <a:endParaRPr lang="de-DE" sz="1000" dirty="0">
              <a:solidFill>
                <a:prstClr val="black"/>
              </a:solidFill>
            </a:endParaRPr>
          </a:p>
        </p:txBody>
      </p:sp>
      <p:sp>
        <p:nvSpPr>
          <p:cNvPr id="95" name="Textfeld 94"/>
          <p:cNvSpPr txBox="1"/>
          <p:nvPr/>
        </p:nvSpPr>
        <p:spPr>
          <a:xfrm>
            <a:off x="7818205" y="166763"/>
            <a:ext cx="203252" cy="190800"/>
          </a:xfrm>
          <a:prstGeom prst="rect">
            <a:avLst/>
          </a:prstGeom>
          <a:solidFill>
            <a:schemeClr val="bg1"/>
          </a:solidFill>
          <a:ln w="19050">
            <a:solidFill>
              <a:srgbClr val="FF0000"/>
            </a:solidFill>
          </a:ln>
        </p:spPr>
        <p:txBody>
          <a:bodyPr wrap="square" rtlCol="0">
            <a:spAutoFit/>
          </a:bodyPr>
          <a:lstStyle/>
          <a:p>
            <a:endParaRPr lang="de-DE" sz="1000" dirty="0">
              <a:solidFill>
                <a:prstClr val="black"/>
              </a:solidFill>
            </a:endParaRPr>
          </a:p>
        </p:txBody>
      </p:sp>
      <p:sp>
        <p:nvSpPr>
          <p:cNvPr id="96" name="Textfeld 95"/>
          <p:cNvSpPr txBox="1"/>
          <p:nvPr/>
        </p:nvSpPr>
        <p:spPr>
          <a:xfrm>
            <a:off x="7919831" y="124435"/>
            <a:ext cx="1016301" cy="246221"/>
          </a:xfrm>
          <a:prstGeom prst="rect">
            <a:avLst/>
          </a:prstGeom>
          <a:noFill/>
        </p:spPr>
        <p:txBody>
          <a:bodyPr wrap="square" rtlCol="0">
            <a:spAutoFit/>
          </a:bodyPr>
          <a:lstStyle/>
          <a:p>
            <a:r>
              <a:rPr lang="de-DE" sz="1000" dirty="0" smtClean="0">
                <a:solidFill>
                  <a:prstClr val="black"/>
                </a:solidFill>
              </a:rPr>
              <a:t> Komponente</a:t>
            </a:r>
            <a:endParaRPr lang="de-DE" sz="1000" dirty="0">
              <a:solidFill>
                <a:prstClr val="black"/>
              </a:solidFill>
            </a:endParaRPr>
          </a:p>
        </p:txBody>
      </p:sp>
      <p:sp>
        <p:nvSpPr>
          <p:cNvPr id="7" name="Textfeld 6"/>
          <p:cNvSpPr txBox="1"/>
          <p:nvPr/>
        </p:nvSpPr>
        <p:spPr>
          <a:xfrm>
            <a:off x="8286838" y="2636749"/>
            <a:ext cx="282287" cy="3108543"/>
          </a:xfrm>
          <a:prstGeom prst="rect">
            <a:avLst/>
          </a:prstGeom>
          <a:solidFill>
            <a:schemeClr val="accent5">
              <a:lumMod val="60000"/>
              <a:lumOff val="40000"/>
            </a:schemeClr>
          </a:solidFill>
        </p:spPr>
        <p:txBody>
          <a:bodyPr wrap="square" rtlCol="0">
            <a:spAutoFit/>
          </a:bodyPr>
          <a:lstStyle/>
          <a:p>
            <a:r>
              <a:rPr lang="de-DE" dirty="0" smtClean="0">
                <a:solidFill>
                  <a:prstClr val="black"/>
                </a:solidFill>
              </a:rPr>
              <a:t>BEDARFSPLANUNG</a:t>
            </a:r>
            <a:endParaRPr lang="de-DE" dirty="0">
              <a:solidFill>
                <a:prstClr val="black"/>
              </a:solidFill>
            </a:endParaRPr>
          </a:p>
        </p:txBody>
      </p:sp>
      <p:sp>
        <p:nvSpPr>
          <p:cNvPr id="85" name="Textfeld 84"/>
          <p:cNvSpPr txBox="1"/>
          <p:nvPr/>
        </p:nvSpPr>
        <p:spPr>
          <a:xfrm>
            <a:off x="8653846" y="2631135"/>
            <a:ext cx="282287" cy="2031325"/>
          </a:xfrm>
          <a:prstGeom prst="rect">
            <a:avLst/>
          </a:prstGeom>
          <a:solidFill>
            <a:schemeClr val="accent5">
              <a:lumMod val="60000"/>
              <a:lumOff val="40000"/>
            </a:schemeClr>
          </a:solidFill>
        </p:spPr>
        <p:txBody>
          <a:bodyPr wrap="square" rtlCol="0">
            <a:spAutoFit/>
          </a:bodyPr>
          <a:lstStyle/>
          <a:p>
            <a:r>
              <a:rPr lang="de-DE" dirty="0" smtClean="0">
                <a:solidFill>
                  <a:prstClr val="black"/>
                </a:solidFill>
              </a:rPr>
              <a:t>FERTIGUNG</a:t>
            </a:r>
            <a:endParaRPr lang="de-DE" dirty="0">
              <a:solidFill>
                <a:prstClr val="black"/>
              </a:solidFill>
            </a:endParaRPr>
          </a:p>
        </p:txBody>
      </p:sp>
      <p:sp>
        <p:nvSpPr>
          <p:cNvPr id="97" name="Textfeld 96"/>
          <p:cNvSpPr txBox="1"/>
          <p:nvPr/>
        </p:nvSpPr>
        <p:spPr>
          <a:xfrm>
            <a:off x="4757427" y="1698931"/>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solidFill>
                  <a:prstClr val="black"/>
                </a:solidFill>
              </a:rPr>
              <a:t>Motorabdeck. 1 UH-HN1</a:t>
            </a:r>
            <a:endParaRPr lang="de-DE" sz="800" dirty="0">
              <a:solidFill>
                <a:prstClr val="black"/>
              </a:solidFill>
            </a:endParaRPr>
          </a:p>
        </p:txBody>
      </p:sp>
      <p:sp>
        <p:nvSpPr>
          <p:cNvPr id="98" name="Textfeld 97"/>
          <p:cNvSpPr txBox="1"/>
          <p:nvPr/>
        </p:nvSpPr>
        <p:spPr>
          <a:xfrm>
            <a:off x="4757427" y="1914375"/>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solidFill>
                  <a:prstClr val="black"/>
                </a:solidFill>
              </a:rPr>
              <a:t>Motorabdeck. </a:t>
            </a:r>
            <a:r>
              <a:rPr lang="de-DE" sz="800" dirty="0" smtClean="0">
                <a:solidFill>
                  <a:prstClr val="black"/>
                </a:solidFill>
              </a:rPr>
              <a:t>2 UH-HN2</a:t>
            </a:r>
            <a:endParaRPr lang="de-DE" sz="800" dirty="0">
              <a:solidFill>
                <a:prstClr val="black"/>
              </a:solidFill>
            </a:endParaRPr>
          </a:p>
        </p:txBody>
      </p:sp>
      <p:sp>
        <p:nvSpPr>
          <p:cNvPr id="99" name="Textfeld 98"/>
          <p:cNvSpPr txBox="1"/>
          <p:nvPr/>
        </p:nvSpPr>
        <p:spPr>
          <a:xfrm>
            <a:off x="4099949" y="4472205"/>
            <a:ext cx="1234279" cy="215836"/>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Halterung 1 li. UH-HF2</a:t>
            </a:r>
            <a:endParaRPr lang="de-DE" sz="800" dirty="0">
              <a:solidFill>
                <a:prstClr val="black"/>
              </a:solidFill>
            </a:endParaRPr>
          </a:p>
        </p:txBody>
      </p:sp>
      <p:sp>
        <p:nvSpPr>
          <p:cNvPr id="100" name="Textfeld 99"/>
          <p:cNvSpPr txBox="1"/>
          <p:nvPr/>
        </p:nvSpPr>
        <p:spPr>
          <a:xfrm>
            <a:off x="4095232" y="4688041"/>
            <a:ext cx="1238996" cy="213925"/>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UH-RF20</a:t>
            </a:r>
            <a:endParaRPr lang="de-DE" sz="800" dirty="0">
              <a:solidFill>
                <a:prstClr val="black"/>
              </a:solidFill>
            </a:endParaRPr>
          </a:p>
        </p:txBody>
      </p:sp>
      <p:sp>
        <p:nvSpPr>
          <p:cNvPr id="103" name="Textfeld 102"/>
          <p:cNvSpPr txBox="1"/>
          <p:nvPr/>
        </p:nvSpPr>
        <p:spPr>
          <a:xfrm>
            <a:off x="4757425" y="3189435"/>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Schutzschirm  UH-RN9</a:t>
            </a:r>
            <a:endParaRPr lang="de-DE" sz="800" dirty="0">
              <a:solidFill>
                <a:prstClr val="black"/>
              </a:solidFill>
            </a:endParaRPr>
          </a:p>
        </p:txBody>
      </p:sp>
      <p:sp>
        <p:nvSpPr>
          <p:cNvPr id="104" name="Textfeld 103"/>
          <p:cNvSpPr txBox="1"/>
          <p:nvPr/>
        </p:nvSpPr>
        <p:spPr>
          <a:xfrm>
            <a:off x="4757425" y="2980401"/>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solidFill>
                  <a:prstClr val="black"/>
                </a:solidFill>
              </a:rPr>
              <a:t>Gehäuseabdeck. UH-HB3</a:t>
            </a:r>
            <a:endParaRPr lang="de-DE" sz="800" dirty="0">
              <a:solidFill>
                <a:prstClr val="black"/>
              </a:solidFill>
            </a:endParaRPr>
          </a:p>
        </p:txBody>
      </p:sp>
      <p:sp>
        <p:nvSpPr>
          <p:cNvPr id="106" name="Textfeld 105"/>
          <p:cNvSpPr txBox="1"/>
          <p:nvPr/>
        </p:nvSpPr>
        <p:spPr>
          <a:xfrm>
            <a:off x="4757426" y="2334069"/>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solidFill>
                  <a:prstClr val="black"/>
                </a:solidFill>
              </a:rPr>
              <a:t>Greifzange </a:t>
            </a:r>
            <a:r>
              <a:rPr lang="de-DE" sz="800" dirty="0" smtClean="0">
                <a:solidFill>
                  <a:prstClr val="black"/>
                </a:solidFill>
              </a:rPr>
              <a:t>re. UH-RN4</a:t>
            </a:r>
            <a:endParaRPr lang="de-DE" sz="800" dirty="0">
              <a:solidFill>
                <a:prstClr val="black"/>
              </a:solidFill>
            </a:endParaRPr>
          </a:p>
        </p:txBody>
      </p:sp>
      <p:sp>
        <p:nvSpPr>
          <p:cNvPr id="107" name="Textfeld 106"/>
          <p:cNvSpPr txBox="1"/>
          <p:nvPr/>
        </p:nvSpPr>
        <p:spPr>
          <a:xfrm>
            <a:off x="4757426" y="2115269"/>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solidFill>
                  <a:prstClr val="black"/>
                </a:solidFill>
              </a:rPr>
              <a:t>Greifzange li. UH-RN3</a:t>
            </a:r>
            <a:endParaRPr lang="de-DE" sz="800" dirty="0">
              <a:solidFill>
                <a:prstClr val="black"/>
              </a:solidFill>
            </a:endParaRPr>
          </a:p>
        </p:txBody>
      </p:sp>
      <p:sp>
        <p:nvSpPr>
          <p:cNvPr id="108" name="Textfeld 107"/>
          <p:cNvSpPr txBox="1"/>
          <p:nvPr/>
        </p:nvSpPr>
        <p:spPr>
          <a:xfrm>
            <a:off x="4757426" y="2549513"/>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solidFill>
                  <a:prstClr val="black"/>
                </a:solidFill>
              </a:rPr>
              <a:t>Bewegungsrad 1 UH-RN5</a:t>
            </a:r>
            <a:endParaRPr lang="de-DE" sz="800" dirty="0">
              <a:solidFill>
                <a:prstClr val="black"/>
              </a:solidFill>
            </a:endParaRPr>
          </a:p>
        </p:txBody>
      </p:sp>
      <p:sp>
        <p:nvSpPr>
          <p:cNvPr id="109" name="Textfeld 108"/>
          <p:cNvSpPr txBox="1"/>
          <p:nvPr/>
        </p:nvSpPr>
        <p:spPr>
          <a:xfrm>
            <a:off x="4757426" y="2764957"/>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solidFill>
                  <a:prstClr val="black"/>
                </a:solidFill>
              </a:rPr>
              <a:t>Bewegungsrad </a:t>
            </a:r>
            <a:r>
              <a:rPr lang="de-DE" sz="800" dirty="0" smtClean="0">
                <a:solidFill>
                  <a:prstClr val="black"/>
                </a:solidFill>
              </a:rPr>
              <a:t>2 UH-RN6</a:t>
            </a:r>
            <a:endParaRPr lang="de-DE" sz="800" dirty="0">
              <a:solidFill>
                <a:prstClr val="black"/>
              </a:solidFill>
            </a:endParaRPr>
          </a:p>
        </p:txBody>
      </p:sp>
      <p:sp>
        <p:nvSpPr>
          <p:cNvPr id="110" name="Textfeld 109"/>
          <p:cNvSpPr txBox="1"/>
          <p:nvPr/>
        </p:nvSpPr>
        <p:spPr>
          <a:xfrm>
            <a:off x="4094710" y="5117410"/>
            <a:ext cx="1243891"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Halteschiene 1 UH-HN7</a:t>
            </a:r>
            <a:endParaRPr lang="de-DE" sz="800" dirty="0">
              <a:solidFill>
                <a:prstClr val="black"/>
              </a:solidFill>
            </a:endParaRPr>
          </a:p>
        </p:txBody>
      </p:sp>
      <p:sp>
        <p:nvSpPr>
          <p:cNvPr id="118" name="Textfeld 117"/>
          <p:cNvSpPr txBox="1"/>
          <p:nvPr/>
        </p:nvSpPr>
        <p:spPr>
          <a:xfrm>
            <a:off x="262810" y="4652256"/>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Rotierscheibe u. UH-HF1</a:t>
            </a:r>
            <a:endParaRPr lang="de-DE" sz="800" dirty="0">
              <a:solidFill>
                <a:prstClr val="black"/>
              </a:solidFill>
            </a:endParaRPr>
          </a:p>
        </p:txBody>
      </p:sp>
      <p:sp>
        <p:nvSpPr>
          <p:cNvPr id="124" name="Textfeld 123"/>
          <p:cNvSpPr txBox="1"/>
          <p:nvPr/>
        </p:nvSpPr>
        <p:spPr>
          <a:xfrm>
            <a:off x="87437" y="1674469"/>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solidFill>
                  <a:prstClr val="black"/>
                </a:solidFill>
              </a:rPr>
              <a:t>Motor sw./or.  UH-HP1</a:t>
            </a:r>
            <a:endParaRPr lang="de-DE" sz="800" dirty="0">
              <a:solidFill>
                <a:prstClr val="black"/>
              </a:solidFill>
            </a:endParaRPr>
          </a:p>
        </p:txBody>
      </p:sp>
      <p:sp>
        <p:nvSpPr>
          <p:cNvPr id="129" name="Textfeld 128"/>
          <p:cNvSpPr txBox="1"/>
          <p:nvPr/>
        </p:nvSpPr>
        <p:spPr>
          <a:xfrm>
            <a:off x="66005" y="4436812"/>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UH-RP1</a:t>
            </a:r>
            <a:endParaRPr lang="de-DE" sz="800" dirty="0">
              <a:solidFill>
                <a:prstClr val="black"/>
              </a:solidFill>
            </a:endParaRPr>
          </a:p>
        </p:txBody>
      </p:sp>
      <p:sp>
        <p:nvSpPr>
          <p:cNvPr id="130" name="Textfeld 129"/>
          <p:cNvSpPr txBox="1"/>
          <p:nvPr/>
        </p:nvSpPr>
        <p:spPr>
          <a:xfrm>
            <a:off x="70006" y="5946944"/>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Rohr UH-RF41</a:t>
            </a:r>
            <a:endParaRPr lang="de-DE" sz="800" dirty="0">
              <a:solidFill>
                <a:prstClr val="black"/>
              </a:solidFill>
            </a:endParaRPr>
          </a:p>
        </p:txBody>
      </p:sp>
      <p:sp>
        <p:nvSpPr>
          <p:cNvPr id="131" name="Textfeld 130"/>
          <p:cNvSpPr txBox="1"/>
          <p:nvPr/>
        </p:nvSpPr>
        <p:spPr>
          <a:xfrm>
            <a:off x="2013609" y="2500589"/>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solidFill>
                  <a:prstClr val="black"/>
                </a:solidFill>
              </a:rPr>
              <a:t>Motorabdec.  </a:t>
            </a:r>
            <a:r>
              <a:rPr lang="de-DE" sz="800" dirty="0" smtClean="0">
                <a:solidFill>
                  <a:prstClr val="black"/>
                </a:solidFill>
              </a:rPr>
              <a:t>o. UH-HA2</a:t>
            </a:r>
            <a:endParaRPr lang="de-DE" sz="800" dirty="0">
              <a:solidFill>
                <a:prstClr val="black"/>
              </a:solidFill>
            </a:endParaRPr>
          </a:p>
        </p:txBody>
      </p:sp>
      <p:sp>
        <p:nvSpPr>
          <p:cNvPr id="132" name="Textfeld 131"/>
          <p:cNvSpPr txBox="1"/>
          <p:nvPr/>
        </p:nvSpPr>
        <p:spPr>
          <a:xfrm>
            <a:off x="2010589" y="2285145"/>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solidFill>
                  <a:prstClr val="black"/>
                </a:solidFill>
              </a:rPr>
              <a:t>Motorabdec.  u. UH-HA1</a:t>
            </a:r>
            <a:endParaRPr lang="de-DE" sz="800" dirty="0">
              <a:solidFill>
                <a:prstClr val="black"/>
              </a:solidFill>
            </a:endParaRPr>
          </a:p>
        </p:txBody>
      </p:sp>
      <p:sp>
        <p:nvSpPr>
          <p:cNvPr id="133" name="Textfeld 132"/>
          <p:cNvSpPr txBox="1"/>
          <p:nvPr/>
        </p:nvSpPr>
        <p:spPr>
          <a:xfrm>
            <a:off x="2013609" y="2716033"/>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Nutstift UH-RP20</a:t>
            </a:r>
            <a:endParaRPr lang="de-DE" sz="800" dirty="0">
              <a:solidFill>
                <a:prstClr val="black"/>
              </a:solidFill>
            </a:endParaRPr>
          </a:p>
        </p:txBody>
      </p:sp>
      <p:sp>
        <p:nvSpPr>
          <p:cNvPr id="134" name="Textfeld 133"/>
          <p:cNvSpPr txBox="1"/>
          <p:nvPr/>
        </p:nvSpPr>
        <p:spPr>
          <a:xfrm>
            <a:off x="2013609" y="2927299"/>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Mutter M18 UH-RP18</a:t>
            </a:r>
            <a:endParaRPr lang="de-DE" sz="800" dirty="0">
              <a:solidFill>
                <a:prstClr val="black"/>
              </a:solidFill>
            </a:endParaRPr>
          </a:p>
        </p:txBody>
      </p:sp>
      <p:sp>
        <p:nvSpPr>
          <p:cNvPr id="135" name="Textfeld 134"/>
          <p:cNvSpPr txBox="1"/>
          <p:nvPr/>
        </p:nvSpPr>
        <p:spPr>
          <a:xfrm>
            <a:off x="2010589" y="3142743"/>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Fixierschraube UH-RP13</a:t>
            </a:r>
            <a:endParaRPr lang="de-DE" sz="800" dirty="0">
              <a:solidFill>
                <a:prstClr val="black"/>
              </a:solidFill>
            </a:endParaRPr>
          </a:p>
        </p:txBody>
      </p:sp>
      <p:sp>
        <p:nvSpPr>
          <p:cNvPr id="136" name="Textfeld 135"/>
          <p:cNvSpPr txBox="1"/>
          <p:nvPr/>
        </p:nvSpPr>
        <p:spPr>
          <a:xfrm>
            <a:off x="2010589" y="4218176"/>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Zahnrad grau UH-HP4</a:t>
            </a:r>
            <a:endParaRPr lang="de-DE" sz="800" dirty="0">
              <a:solidFill>
                <a:prstClr val="black"/>
              </a:solidFill>
            </a:endParaRPr>
          </a:p>
        </p:txBody>
      </p:sp>
      <p:sp>
        <p:nvSpPr>
          <p:cNvPr id="138" name="Textfeld 137"/>
          <p:cNvSpPr txBox="1"/>
          <p:nvPr/>
        </p:nvSpPr>
        <p:spPr>
          <a:xfrm>
            <a:off x="65830" y="6157197"/>
            <a:ext cx="1238455" cy="215445"/>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VStück UH-RF42</a:t>
            </a:r>
            <a:endParaRPr lang="de-DE" sz="800" dirty="0">
              <a:solidFill>
                <a:prstClr val="black"/>
              </a:solidFill>
            </a:endParaRPr>
          </a:p>
        </p:txBody>
      </p:sp>
      <p:sp>
        <p:nvSpPr>
          <p:cNvPr id="147" name="Textfeld 146"/>
          <p:cNvSpPr txBox="1"/>
          <p:nvPr/>
        </p:nvSpPr>
        <p:spPr>
          <a:xfrm>
            <a:off x="1620567" y="5066903"/>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UH-RP4</a:t>
            </a:r>
            <a:endParaRPr lang="de-DE" sz="800" dirty="0">
              <a:solidFill>
                <a:prstClr val="black"/>
              </a:solidFill>
            </a:endParaRPr>
          </a:p>
        </p:txBody>
      </p:sp>
      <p:sp>
        <p:nvSpPr>
          <p:cNvPr id="148" name="Textfeld 147"/>
          <p:cNvSpPr txBox="1"/>
          <p:nvPr/>
        </p:nvSpPr>
        <p:spPr>
          <a:xfrm>
            <a:off x="2010589" y="4642187"/>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Zahnrad blau UH-HP6</a:t>
            </a:r>
            <a:endParaRPr lang="de-DE" sz="800" dirty="0">
              <a:solidFill>
                <a:prstClr val="black"/>
              </a:solidFill>
            </a:endParaRPr>
          </a:p>
        </p:txBody>
      </p:sp>
      <p:sp>
        <p:nvSpPr>
          <p:cNvPr id="149" name="Textfeld 148"/>
          <p:cNvSpPr txBox="1"/>
          <p:nvPr/>
        </p:nvSpPr>
        <p:spPr>
          <a:xfrm>
            <a:off x="1553316" y="3568805"/>
            <a:ext cx="1081878" cy="21836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UH-RP7</a:t>
            </a:r>
            <a:endParaRPr lang="de-DE" sz="800" dirty="0">
              <a:solidFill>
                <a:prstClr val="black"/>
              </a:solidFill>
            </a:endParaRPr>
          </a:p>
        </p:txBody>
      </p:sp>
      <p:sp>
        <p:nvSpPr>
          <p:cNvPr id="151" name="Textfeld 150"/>
          <p:cNvSpPr txBox="1"/>
          <p:nvPr/>
        </p:nvSpPr>
        <p:spPr>
          <a:xfrm>
            <a:off x="1796572" y="4004519"/>
            <a:ext cx="1072769" cy="213657"/>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UH-RP9</a:t>
            </a:r>
            <a:endParaRPr lang="de-DE" sz="800" dirty="0">
              <a:solidFill>
                <a:prstClr val="black"/>
              </a:solidFill>
            </a:endParaRPr>
          </a:p>
        </p:txBody>
      </p:sp>
      <p:sp>
        <p:nvSpPr>
          <p:cNvPr id="152" name="Textfeld 151"/>
          <p:cNvSpPr txBox="1"/>
          <p:nvPr/>
        </p:nvSpPr>
        <p:spPr>
          <a:xfrm>
            <a:off x="2002378" y="3789075"/>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Welle groß UH-HP9</a:t>
            </a:r>
            <a:endParaRPr lang="de-DE" sz="800" dirty="0">
              <a:solidFill>
                <a:prstClr val="black"/>
              </a:solidFill>
            </a:endParaRPr>
          </a:p>
        </p:txBody>
      </p:sp>
      <p:sp>
        <p:nvSpPr>
          <p:cNvPr id="153" name="Textfeld 152"/>
          <p:cNvSpPr txBox="1"/>
          <p:nvPr/>
        </p:nvSpPr>
        <p:spPr>
          <a:xfrm>
            <a:off x="66003" y="4867700"/>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UH-RF11</a:t>
            </a:r>
            <a:endParaRPr lang="de-DE" sz="800" dirty="0">
              <a:solidFill>
                <a:prstClr val="black"/>
              </a:solidFill>
            </a:endParaRPr>
          </a:p>
        </p:txBody>
      </p:sp>
      <p:sp>
        <p:nvSpPr>
          <p:cNvPr id="154" name="Textfeld 153"/>
          <p:cNvSpPr txBox="1"/>
          <p:nvPr/>
        </p:nvSpPr>
        <p:spPr>
          <a:xfrm>
            <a:off x="270385" y="5083144"/>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Abdeckscheibe  UH-HD3</a:t>
            </a:r>
            <a:endParaRPr lang="de-DE" sz="800" dirty="0">
              <a:solidFill>
                <a:prstClr val="black"/>
              </a:solidFill>
            </a:endParaRPr>
          </a:p>
        </p:txBody>
      </p:sp>
      <p:sp>
        <p:nvSpPr>
          <p:cNvPr id="155" name="Textfeld 154"/>
          <p:cNvSpPr txBox="1"/>
          <p:nvPr/>
        </p:nvSpPr>
        <p:spPr>
          <a:xfrm>
            <a:off x="67530" y="5298588"/>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UH-RD30</a:t>
            </a:r>
            <a:endParaRPr lang="de-DE" sz="800" dirty="0">
              <a:solidFill>
                <a:prstClr val="black"/>
              </a:solidFill>
            </a:endParaRPr>
          </a:p>
        </p:txBody>
      </p:sp>
      <p:sp>
        <p:nvSpPr>
          <p:cNvPr id="156" name="Textfeld 155"/>
          <p:cNvSpPr txBox="1"/>
          <p:nvPr/>
        </p:nvSpPr>
        <p:spPr>
          <a:xfrm>
            <a:off x="262810" y="5507472"/>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Arretiervorricht. UH-RF4</a:t>
            </a:r>
            <a:endParaRPr lang="de-DE" sz="800" dirty="0">
              <a:solidFill>
                <a:prstClr val="black"/>
              </a:solidFill>
            </a:endParaRPr>
          </a:p>
        </p:txBody>
      </p:sp>
      <p:sp>
        <p:nvSpPr>
          <p:cNvPr id="157" name="Textfeld 156"/>
          <p:cNvSpPr txBox="1"/>
          <p:nvPr/>
        </p:nvSpPr>
        <p:spPr>
          <a:xfrm>
            <a:off x="70006" y="5727208"/>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UH-RF40</a:t>
            </a:r>
            <a:endParaRPr lang="de-DE" sz="800" dirty="0">
              <a:solidFill>
                <a:prstClr val="black"/>
              </a:solidFill>
            </a:endParaRPr>
          </a:p>
        </p:txBody>
      </p:sp>
      <p:sp>
        <p:nvSpPr>
          <p:cNvPr id="160" name="Textfeld 159"/>
          <p:cNvSpPr txBox="1"/>
          <p:nvPr/>
        </p:nvSpPr>
        <p:spPr>
          <a:xfrm>
            <a:off x="232280" y="1459025"/>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a:solidFill>
                  <a:prstClr val="black"/>
                </a:solidFill>
              </a:rPr>
              <a:t>Motorblock 1 UH-HBG11</a:t>
            </a:r>
          </a:p>
        </p:txBody>
      </p:sp>
      <p:sp>
        <p:nvSpPr>
          <p:cNvPr id="161" name="Textfeld 160"/>
          <p:cNvSpPr txBox="1"/>
          <p:nvPr/>
        </p:nvSpPr>
        <p:spPr>
          <a:xfrm>
            <a:off x="2010589" y="4433620"/>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Zahnrad braun UH-HP5</a:t>
            </a:r>
            <a:endParaRPr lang="de-DE" sz="800" dirty="0">
              <a:solidFill>
                <a:prstClr val="black"/>
              </a:solidFill>
            </a:endParaRPr>
          </a:p>
        </p:txBody>
      </p:sp>
      <p:sp>
        <p:nvSpPr>
          <p:cNvPr id="162" name="Textfeld 161"/>
          <p:cNvSpPr txBox="1"/>
          <p:nvPr/>
        </p:nvSpPr>
        <p:spPr>
          <a:xfrm>
            <a:off x="5403390" y="391425"/>
            <a:ext cx="203251" cy="190269"/>
          </a:xfrm>
          <a:prstGeom prst="rect">
            <a:avLst/>
          </a:prstGeom>
          <a:solidFill>
            <a:schemeClr val="accent6">
              <a:lumMod val="20000"/>
              <a:lumOff val="80000"/>
            </a:schemeClr>
          </a:solidFill>
          <a:ln w="19050">
            <a:solidFill>
              <a:srgbClr val="FF0000"/>
            </a:solidFill>
          </a:ln>
        </p:spPr>
        <p:txBody>
          <a:bodyPr wrap="square" rtlCol="0">
            <a:spAutoFit/>
          </a:bodyPr>
          <a:lstStyle/>
          <a:p>
            <a:endParaRPr lang="de-DE" sz="1000" dirty="0">
              <a:solidFill>
                <a:prstClr val="black"/>
              </a:solidFill>
            </a:endParaRPr>
          </a:p>
        </p:txBody>
      </p:sp>
      <p:sp>
        <p:nvSpPr>
          <p:cNvPr id="163" name="Textfeld 162"/>
          <p:cNvSpPr txBox="1"/>
          <p:nvPr/>
        </p:nvSpPr>
        <p:spPr>
          <a:xfrm>
            <a:off x="5505016" y="349096"/>
            <a:ext cx="1597411" cy="246221"/>
          </a:xfrm>
          <a:prstGeom prst="rect">
            <a:avLst/>
          </a:prstGeom>
          <a:noFill/>
        </p:spPr>
        <p:txBody>
          <a:bodyPr wrap="square" rtlCol="0">
            <a:spAutoFit/>
          </a:bodyPr>
          <a:lstStyle/>
          <a:p>
            <a:r>
              <a:rPr lang="de-DE" sz="1000" dirty="0" smtClean="0">
                <a:solidFill>
                  <a:prstClr val="black"/>
                </a:solidFill>
              </a:rPr>
              <a:t> Baugruppe Eigenfertigung</a:t>
            </a:r>
            <a:endParaRPr lang="de-DE" sz="1000" dirty="0">
              <a:solidFill>
                <a:prstClr val="black"/>
              </a:solidFill>
            </a:endParaRPr>
          </a:p>
        </p:txBody>
      </p:sp>
      <p:sp>
        <p:nvSpPr>
          <p:cNvPr id="164" name="Textfeld 163"/>
          <p:cNvSpPr txBox="1"/>
          <p:nvPr/>
        </p:nvSpPr>
        <p:spPr>
          <a:xfrm>
            <a:off x="7168911" y="389701"/>
            <a:ext cx="203252" cy="190800"/>
          </a:xfrm>
          <a:prstGeom prst="rect">
            <a:avLst/>
          </a:prstGeom>
          <a:solidFill>
            <a:schemeClr val="accent4">
              <a:lumMod val="20000"/>
              <a:lumOff val="80000"/>
            </a:schemeClr>
          </a:solidFill>
          <a:ln w="19050">
            <a:solidFill>
              <a:srgbClr val="FF0000"/>
            </a:solidFill>
          </a:ln>
        </p:spPr>
        <p:txBody>
          <a:bodyPr wrap="square" rtlCol="0">
            <a:spAutoFit/>
          </a:bodyPr>
          <a:lstStyle/>
          <a:p>
            <a:endParaRPr lang="de-DE" sz="1000" dirty="0">
              <a:solidFill>
                <a:prstClr val="black"/>
              </a:solidFill>
            </a:endParaRPr>
          </a:p>
        </p:txBody>
      </p:sp>
      <p:sp>
        <p:nvSpPr>
          <p:cNvPr id="165" name="Textfeld 164"/>
          <p:cNvSpPr txBox="1"/>
          <p:nvPr/>
        </p:nvSpPr>
        <p:spPr>
          <a:xfrm>
            <a:off x="7270536" y="347372"/>
            <a:ext cx="1873464" cy="246221"/>
          </a:xfrm>
          <a:prstGeom prst="rect">
            <a:avLst/>
          </a:prstGeom>
          <a:noFill/>
        </p:spPr>
        <p:txBody>
          <a:bodyPr wrap="square" rtlCol="0">
            <a:spAutoFit/>
          </a:bodyPr>
          <a:lstStyle/>
          <a:p>
            <a:r>
              <a:rPr lang="de-DE" sz="1000" dirty="0" smtClean="0">
                <a:solidFill>
                  <a:prstClr val="black"/>
                </a:solidFill>
              </a:rPr>
              <a:t> Baugruppe Fremdbeschaffung</a:t>
            </a:r>
            <a:endParaRPr lang="de-DE" sz="1000" dirty="0">
              <a:solidFill>
                <a:prstClr val="black"/>
              </a:solidFill>
            </a:endParaRPr>
          </a:p>
        </p:txBody>
      </p:sp>
      <p:sp>
        <p:nvSpPr>
          <p:cNvPr id="167" name="Textfeld 166"/>
          <p:cNvSpPr txBox="1"/>
          <p:nvPr/>
        </p:nvSpPr>
        <p:spPr>
          <a:xfrm>
            <a:off x="1824466" y="1461243"/>
            <a:ext cx="803263" cy="33855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a:solidFill>
                  <a:prstClr val="black"/>
                </a:solidFill>
              </a:rPr>
              <a:t>Motorblock </a:t>
            </a:r>
            <a:r>
              <a:rPr lang="de-DE" sz="800" dirty="0" smtClean="0">
                <a:solidFill>
                  <a:prstClr val="black"/>
                </a:solidFill>
              </a:rPr>
              <a:t>2 </a:t>
            </a:r>
          </a:p>
          <a:p>
            <a:r>
              <a:rPr lang="de-DE" sz="800" dirty="0" smtClean="0">
                <a:solidFill>
                  <a:prstClr val="black"/>
                </a:solidFill>
              </a:rPr>
              <a:t>UH-HBG21</a:t>
            </a:r>
            <a:endParaRPr lang="de-DE" sz="800" dirty="0">
              <a:solidFill>
                <a:prstClr val="black"/>
              </a:solidFill>
            </a:endParaRPr>
          </a:p>
        </p:txBody>
      </p:sp>
      <p:sp>
        <p:nvSpPr>
          <p:cNvPr id="168" name="Textfeld 167"/>
          <p:cNvSpPr txBox="1"/>
          <p:nvPr/>
        </p:nvSpPr>
        <p:spPr>
          <a:xfrm>
            <a:off x="2010589" y="1799884"/>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smtClean="0">
                <a:solidFill>
                  <a:prstClr val="black"/>
                </a:solidFill>
              </a:rPr>
              <a:t>Motor sw./bl.  UH-HP2</a:t>
            </a:r>
            <a:endParaRPr lang="de-DE" sz="800" dirty="0">
              <a:solidFill>
                <a:prstClr val="black"/>
              </a:solidFill>
            </a:endParaRPr>
          </a:p>
        </p:txBody>
      </p:sp>
      <p:sp>
        <p:nvSpPr>
          <p:cNvPr id="202" name="Textfeld 201"/>
          <p:cNvSpPr txBox="1"/>
          <p:nvPr/>
        </p:nvSpPr>
        <p:spPr>
          <a:xfrm>
            <a:off x="2010589" y="4851459"/>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a:solidFill>
                  <a:prstClr val="black"/>
                </a:solidFill>
              </a:rPr>
              <a:t>Zahnrad R28 UH-HF7</a:t>
            </a:r>
          </a:p>
        </p:txBody>
      </p:sp>
      <p:sp>
        <p:nvSpPr>
          <p:cNvPr id="120" name="Textfeld 119"/>
          <p:cNvSpPr txBox="1"/>
          <p:nvPr/>
        </p:nvSpPr>
        <p:spPr>
          <a:xfrm>
            <a:off x="2627729" y="1461242"/>
            <a:ext cx="795807" cy="33855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a:solidFill>
                  <a:prstClr val="black"/>
                </a:solidFill>
              </a:rPr>
              <a:t>Motorblock </a:t>
            </a:r>
            <a:r>
              <a:rPr lang="de-DE" sz="800" dirty="0" smtClean="0">
                <a:solidFill>
                  <a:prstClr val="black"/>
                </a:solidFill>
              </a:rPr>
              <a:t>2</a:t>
            </a:r>
          </a:p>
          <a:p>
            <a:r>
              <a:rPr lang="de-DE" sz="800" dirty="0" smtClean="0">
                <a:solidFill>
                  <a:prstClr val="black"/>
                </a:solidFill>
              </a:rPr>
              <a:t> UH-HBG22</a:t>
            </a:r>
            <a:endParaRPr lang="de-DE" sz="800" dirty="0">
              <a:solidFill>
                <a:prstClr val="black"/>
              </a:solidFill>
            </a:endParaRPr>
          </a:p>
        </p:txBody>
      </p:sp>
      <p:cxnSp>
        <p:nvCxnSpPr>
          <p:cNvPr id="41" name="Gerade Verbindung 40"/>
          <p:cNvCxnSpPr>
            <a:stCxn id="160" idx="3"/>
          </p:cNvCxnSpPr>
          <p:nvPr/>
        </p:nvCxnSpPr>
        <p:spPr>
          <a:xfrm>
            <a:off x="1466559" y="1566747"/>
            <a:ext cx="3579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a:off x="1645512" y="1576659"/>
            <a:ext cx="0" cy="5386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a:off x="1645512" y="2114345"/>
            <a:ext cx="769207" cy="9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stCxn id="148" idx="1"/>
          </p:cNvCxnSpPr>
          <p:nvPr/>
        </p:nvCxnSpPr>
        <p:spPr>
          <a:xfrm flipH="1">
            <a:off x="1917527" y="4749909"/>
            <a:ext cx="930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a:off x="1917527" y="4749909"/>
            <a:ext cx="0" cy="3169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Gerade Verbindung 61"/>
          <p:cNvCxnSpPr>
            <a:stCxn id="161" idx="1"/>
          </p:cNvCxnSpPr>
          <p:nvPr/>
        </p:nvCxnSpPr>
        <p:spPr>
          <a:xfrm flipH="1">
            <a:off x="1803391" y="4541342"/>
            <a:ext cx="207198" cy="34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Gerade Verbindung mit Pfeil 67"/>
          <p:cNvCxnSpPr/>
          <p:nvPr/>
        </p:nvCxnSpPr>
        <p:spPr>
          <a:xfrm flipH="1">
            <a:off x="1796572" y="4544807"/>
            <a:ext cx="6819" cy="522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Gerade Verbindung 71"/>
          <p:cNvCxnSpPr>
            <a:stCxn id="136" idx="1"/>
          </p:cNvCxnSpPr>
          <p:nvPr/>
        </p:nvCxnSpPr>
        <p:spPr>
          <a:xfrm flipH="1">
            <a:off x="1645512" y="4325898"/>
            <a:ext cx="365077" cy="69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Gerade Verbindung mit Pfeil 73"/>
          <p:cNvCxnSpPr/>
          <p:nvPr/>
        </p:nvCxnSpPr>
        <p:spPr>
          <a:xfrm>
            <a:off x="1645512" y="4332829"/>
            <a:ext cx="0" cy="7340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Gerade Verbindung mit Pfeil 77"/>
          <p:cNvCxnSpPr/>
          <p:nvPr/>
        </p:nvCxnSpPr>
        <p:spPr>
          <a:xfrm>
            <a:off x="2414719" y="2115269"/>
            <a:ext cx="0" cy="1698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8" name="Textfeld 157"/>
          <p:cNvSpPr txBox="1"/>
          <p:nvPr/>
        </p:nvSpPr>
        <p:spPr>
          <a:xfrm>
            <a:off x="1824466" y="5734175"/>
            <a:ext cx="1249682"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UH-RE20</a:t>
            </a:r>
            <a:endParaRPr lang="de-DE" sz="800" dirty="0">
              <a:solidFill>
                <a:prstClr val="black"/>
              </a:solidFill>
            </a:endParaRPr>
          </a:p>
        </p:txBody>
      </p:sp>
      <p:cxnSp>
        <p:nvCxnSpPr>
          <p:cNvPr id="83" name="Gerade Verbindung 82"/>
          <p:cNvCxnSpPr/>
          <p:nvPr/>
        </p:nvCxnSpPr>
        <p:spPr>
          <a:xfrm>
            <a:off x="3423536" y="1548711"/>
            <a:ext cx="2118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Gerade Verbindung 139"/>
          <p:cNvCxnSpPr/>
          <p:nvPr/>
        </p:nvCxnSpPr>
        <p:spPr>
          <a:xfrm>
            <a:off x="3635413" y="1548711"/>
            <a:ext cx="0" cy="5665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Gerade Verbindung 143"/>
          <p:cNvCxnSpPr/>
          <p:nvPr/>
        </p:nvCxnSpPr>
        <p:spPr>
          <a:xfrm flipH="1">
            <a:off x="2869341" y="2115269"/>
            <a:ext cx="76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Gerade Verbindung mit Pfeil 145"/>
          <p:cNvCxnSpPr/>
          <p:nvPr/>
        </p:nvCxnSpPr>
        <p:spPr>
          <a:xfrm>
            <a:off x="2854846" y="2115269"/>
            <a:ext cx="0" cy="169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9" name="Textfeld 168"/>
          <p:cNvSpPr txBox="1"/>
          <p:nvPr/>
        </p:nvSpPr>
        <p:spPr>
          <a:xfrm>
            <a:off x="8199497" y="1878829"/>
            <a:ext cx="858206" cy="33855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Fixierschraube </a:t>
            </a:r>
          </a:p>
          <a:p>
            <a:r>
              <a:rPr lang="de-DE" sz="800" dirty="0" smtClean="0">
                <a:solidFill>
                  <a:prstClr val="black"/>
                </a:solidFill>
              </a:rPr>
              <a:t>UH-RP14</a:t>
            </a:r>
            <a:endParaRPr lang="de-DE" sz="800" dirty="0">
              <a:solidFill>
                <a:prstClr val="black"/>
              </a:solidFill>
            </a:endParaRPr>
          </a:p>
        </p:txBody>
      </p:sp>
      <p:sp>
        <p:nvSpPr>
          <p:cNvPr id="170" name="Textfeld 169"/>
          <p:cNvSpPr txBox="1"/>
          <p:nvPr/>
        </p:nvSpPr>
        <p:spPr>
          <a:xfrm>
            <a:off x="8204347" y="1212941"/>
            <a:ext cx="858206" cy="338554"/>
          </a:xfrm>
          <a:prstGeom prst="rect">
            <a:avLst/>
          </a:prstGeom>
          <a:solidFill>
            <a:schemeClr val="bg1"/>
          </a:solidFill>
          <a:ln w="19050">
            <a:solidFill>
              <a:srgbClr val="FF0000"/>
            </a:solidFill>
          </a:ln>
        </p:spPr>
        <p:txBody>
          <a:bodyPr wrap="square" rtlCol="0">
            <a:spAutoFit/>
          </a:bodyPr>
          <a:lstStyle/>
          <a:p>
            <a:r>
              <a:rPr lang="de-DE" sz="800" dirty="0">
                <a:solidFill>
                  <a:prstClr val="black"/>
                </a:solidFill>
              </a:rPr>
              <a:t>Kabelstrang </a:t>
            </a:r>
          </a:p>
          <a:p>
            <a:r>
              <a:rPr lang="de-DE" sz="800" dirty="0">
                <a:solidFill>
                  <a:prstClr val="black"/>
                </a:solidFill>
              </a:rPr>
              <a:t>UH-RP24</a:t>
            </a:r>
          </a:p>
        </p:txBody>
      </p:sp>
      <p:sp>
        <p:nvSpPr>
          <p:cNvPr id="171" name="Textfeld 170"/>
          <p:cNvSpPr txBox="1"/>
          <p:nvPr/>
        </p:nvSpPr>
        <p:spPr>
          <a:xfrm>
            <a:off x="8204347" y="879725"/>
            <a:ext cx="858206" cy="338554"/>
          </a:xfrm>
          <a:prstGeom prst="rect">
            <a:avLst/>
          </a:prstGeom>
          <a:solidFill>
            <a:schemeClr val="bg1"/>
          </a:solidFill>
          <a:ln w="19050">
            <a:solidFill>
              <a:srgbClr val="FF0000"/>
            </a:solidFill>
          </a:ln>
        </p:spPr>
        <p:txBody>
          <a:bodyPr wrap="square" rtlCol="0">
            <a:spAutoFit/>
          </a:bodyPr>
          <a:lstStyle/>
          <a:p>
            <a:r>
              <a:rPr lang="de-DE" sz="800" dirty="0">
                <a:solidFill>
                  <a:prstClr val="black"/>
                </a:solidFill>
              </a:rPr>
              <a:t>Kabelklemme </a:t>
            </a:r>
          </a:p>
          <a:p>
            <a:r>
              <a:rPr lang="de-DE" sz="800" dirty="0">
                <a:solidFill>
                  <a:prstClr val="black"/>
                </a:solidFill>
              </a:rPr>
              <a:t>UH-RP27</a:t>
            </a:r>
          </a:p>
        </p:txBody>
      </p:sp>
      <p:cxnSp>
        <p:nvCxnSpPr>
          <p:cNvPr id="175" name="Gerade Verbindung mit Pfeil 174"/>
          <p:cNvCxnSpPr>
            <a:endCxn id="15" idx="0"/>
          </p:cNvCxnSpPr>
          <p:nvPr/>
        </p:nvCxnSpPr>
        <p:spPr>
          <a:xfrm>
            <a:off x="856996" y="619090"/>
            <a:ext cx="0" cy="2506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1" name="Gerade Verbindung mit Pfeil 180"/>
          <p:cNvCxnSpPr>
            <a:endCxn id="17" idx="0"/>
          </p:cNvCxnSpPr>
          <p:nvPr/>
        </p:nvCxnSpPr>
        <p:spPr>
          <a:xfrm>
            <a:off x="2575407" y="619090"/>
            <a:ext cx="1" cy="2506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3" name="Gerade Verbindung mit Pfeil 182"/>
          <p:cNvCxnSpPr>
            <a:endCxn id="16" idx="0"/>
          </p:cNvCxnSpPr>
          <p:nvPr/>
        </p:nvCxnSpPr>
        <p:spPr>
          <a:xfrm>
            <a:off x="4158314" y="619090"/>
            <a:ext cx="0" cy="2506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5" name="Gerade Verbindung mit Pfeil 184"/>
          <p:cNvCxnSpPr>
            <a:endCxn id="18" idx="0"/>
          </p:cNvCxnSpPr>
          <p:nvPr/>
        </p:nvCxnSpPr>
        <p:spPr>
          <a:xfrm>
            <a:off x="5323029" y="619090"/>
            <a:ext cx="0" cy="2506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7" name="Gerade Verbindung mit Pfeil 186"/>
          <p:cNvCxnSpPr>
            <a:endCxn id="19" idx="0"/>
          </p:cNvCxnSpPr>
          <p:nvPr/>
        </p:nvCxnSpPr>
        <p:spPr>
          <a:xfrm>
            <a:off x="6607092" y="619090"/>
            <a:ext cx="1" cy="2521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1" name="Gerade Verbindung mit Pfeil 190"/>
          <p:cNvCxnSpPr>
            <a:endCxn id="20" idx="0"/>
          </p:cNvCxnSpPr>
          <p:nvPr/>
        </p:nvCxnSpPr>
        <p:spPr>
          <a:xfrm>
            <a:off x="7634446" y="619090"/>
            <a:ext cx="1" cy="2529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3" name="Gerade Verbindung mit Pfeil 192"/>
          <p:cNvCxnSpPr>
            <a:endCxn id="171" idx="0"/>
          </p:cNvCxnSpPr>
          <p:nvPr/>
        </p:nvCxnSpPr>
        <p:spPr>
          <a:xfrm>
            <a:off x="8633450" y="619090"/>
            <a:ext cx="0" cy="2606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6" name="Textfeld 195"/>
          <p:cNvSpPr txBox="1"/>
          <p:nvPr/>
        </p:nvSpPr>
        <p:spPr>
          <a:xfrm>
            <a:off x="2627727" y="3568805"/>
            <a:ext cx="1101481" cy="22128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UH-RP8</a:t>
            </a:r>
            <a:endParaRPr lang="de-DE" sz="800" dirty="0">
              <a:solidFill>
                <a:prstClr val="black"/>
              </a:solidFill>
            </a:endParaRPr>
          </a:p>
        </p:txBody>
      </p:sp>
      <p:sp>
        <p:nvSpPr>
          <p:cNvPr id="197" name="Textfeld 196"/>
          <p:cNvSpPr txBox="1"/>
          <p:nvPr/>
        </p:nvSpPr>
        <p:spPr>
          <a:xfrm>
            <a:off x="1553316" y="3358187"/>
            <a:ext cx="1089344" cy="213538"/>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Zahnrad grau UH-HP7</a:t>
            </a:r>
            <a:endParaRPr lang="de-DE" sz="800" dirty="0">
              <a:solidFill>
                <a:prstClr val="black"/>
              </a:solidFill>
            </a:endParaRPr>
          </a:p>
        </p:txBody>
      </p:sp>
      <p:sp>
        <p:nvSpPr>
          <p:cNvPr id="198" name="Textfeld 197"/>
          <p:cNvSpPr txBox="1"/>
          <p:nvPr/>
        </p:nvSpPr>
        <p:spPr>
          <a:xfrm>
            <a:off x="2630063" y="3358942"/>
            <a:ext cx="1099145"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Zahnrad grau UH-HP8</a:t>
            </a:r>
            <a:endParaRPr lang="de-DE" sz="800" dirty="0">
              <a:solidFill>
                <a:prstClr val="black"/>
              </a:solidFill>
            </a:endParaRPr>
          </a:p>
        </p:txBody>
      </p:sp>
      <p:cxnSp>
        <p:nvCxnSpPr>
          <p:cNvPr id="199" name="Gerade Verbindung 198"/>
          <p:cNvCxnSpPr>
            <a:stCxn id="7" idx="0"/>
          </p:cNvCxnSpPr>
          <p:nvPr/>
        </p:nvCxnSpPr>
        <p:spPr>
          <a:xfrm flipH="1" flipV="1">
            <a:off x="8427981" y="2217383"/>
            <a:ext cx="1" cy="419366"/>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p:cNvCxnSpPr/>
          <p:nvPr/>
        </p:nvCxnSpPr>
        <p:spPr>
          <a:xfrm flipV="1">
            <a:off x="8427981" y="619090"/>
            <a:ext cx="0" cy="250690"/>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4" name="Gerade Verbindung mit Pfeil 203"/>
          <p:cNvCxnSpPr>
            <a:stCxn id="7" idx="2"/>
          </p:cNvCxnSpPr>
          <p:nvPr/>
        </p:nvCxnSpPr>
        <p:spPr>
          <a:xfrm>
            <a:off x="8427982" y="5745292"/>
            <a:ext cx="0" cy="627351"/>
          </a:xfrm>
          <a:prstGeom prst="straightConnector1">
            <a:avLst/>
          </a:prstGeom>
          <a:ln w="762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6" name="Gerade Verbindung 205"/>
          <p:cNvCxnSpPr>
            <a:stCxn id="85" idx="2"/>
          </p:cNvCxnSpPr>
          <p:nvPr/>
        </p:nvCxnSpPr>
        <p:spPr>
          <a:xfrm flipH="1">
            <a:off x="8794989" y="4662460"/>
            <a:ext cx="1" cy="1710183"/>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8" name="Gerade Verbindung 207"/>
          <p:cNvCxnSpPr>
            <a:stCxn id="85" idx="0"/>
          </p:cNvCxnSpPr>
          <p:nvPr/>
        </p:nvCxnSpPr>
        <p:spPr>
          <a:xfrm flipH="1" flipV="1">
            <a:off x="8794989" y="2217383"/>
            <a:ext cx="1" cy="413752"/>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0" name="Gerade Verbindung mit Pfeil 209"/>
          <p:cNvCxnSpPr/>
          <p:nvPr/>
        </p:nvCxnSpPr>
        <p:spPr>
          <a:xfrm flipH="1" flipV="1">
            <a:off x="8794989" y="112669"/>
            <a:ext cx="2" cy="757112"/>
          </a:xfrm>
          <a:prstGeom prst="straightConnector1">
            <a:avLst/>
          </a:prstGeom>
          <a:ln w="76200">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7" name="Textfeld 136"/>
          <p:cNvSpPr txBox="1"/>
          <p:nvPr/>
        </p:nvSpPr>
        <p:spPr>
          <a:xfrm>
            <a:off x="4094710" y="4901966"/>
            <a:ext cx="1239518" cy="215444"/>
          </a:xfrm>
          <a:prstGeom prst="rect">
            <a:avLst/>
          </a:prstGeom>
          <a:solidFill>
            <a:schemeClr val="bg1"/>
          </a:solidFill>
          <a:ln w="19050">
            <a:solidFill>
              <a:srgbClr val="FF0000"/>
            </a:solidFill>
          </a:ln>
        </p:spPr>
        <p:txBody>
          <a:bodyPr wrap="square" rtlCol="0">
            <a:spAutoFit/>
          </a:bodyPr>
          <a:lstStyle/>
          <a:p>
            <a:r>
              <a:rPr lang="de-DE" sz="800" dirty="0">
                <a:solidFill>
                  <a:prstClr val="black"/>
                </a:solidFill>
              </a:rPr>
              <a:t>Rohling </a:t>
            </a:r>
            <a:r>
              <a:rPr lang="de-DE" sz="800" dirty="0" smtClean="0">
                <a:solidFill>
                  <a:prstClr val="black"/>
                </a:solidFill>
              </a:rPr>
              <a:t>UH-RF21</a:t>
            </a:r>
            <a:endParaRPr lang="de-DE" sz="800" dirty="0">
              <a:solidFill>
                <a:prstClr val="black"/>
              </a:solidFill>
            </a:endParaRPr>
          </a:p>
        </p:txBody>
      </p:sp>
      <p:sp>
        <p:nvSpPr>
          <p:cNvPr id="139" name="Textfeld 138"/>
          <p:cNvSpPr txBox="1"/>
          <p:nvPr/>
        </p:nvSpPr>
        <p:spPr>
          <a:xfrm>
            <a:off x="5334228" y="4475660"/>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Halterung 2 re. UH-HF3</a:t>
            </a:r>
            <a:endParaRPr lang="de-DE" sz="800" dirty="0">
              <a:solidFill>
                <a:prstClr val="black"/>
              </a:solidFill>
            </a:endParaRPr>
          </a:p>
        </p:txBody>
      </p:sp>
      <p:sp>
        <p:nvSpPr>
          <p:cNvPr id="141" name="Textfeld 140"/>
          <p:cNvSpPr txBox="1"/>
          <p:nvPr/>
        </p:nvSpPr>
        <p:spPr>
          <a:xfrm>
            <a:off x="5334228" y="4691104"/>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UH-RF30</a:t>
            </a:r>
            <a:endParaRPr lang="de-DE" sz="800" dirty="0">
              <a:solidFill>
                <a:prstClr val="black"/>
              </a:solidFill>
            </a:endParaRPr>
          </a:p>
        </p:txBody>
      </p:sp>
      <p:sp>
        <p:nvSpPr>
          <p:cNvPr id="142" name="Textfeld 141"/>
          <p:cNvSpPr txBox="1"/>
          <p:nvPr/>
        </p:nvSpPr>
        <p:spPr>
          <a:xfrm>
            <a:off x="5333706" y="4905030"/>
            <a:ext cx="1234279" cy="215444"/>
          </a:xfrm>
          <a:prstGeom prst="rect">
            <a:avLst/>
          </a:prstGeom>
          <a:solidFill>
            <a:schemeClr val="bg1"/>
          </a:solidFill>
          <a:ln w="19050">
            <a:solidFill>
              <a:srgbClr val="FF0000"/>
            </a:solidFill>
          </a:ln>
        </p:spPr>
        <p:txBody>
          <a:bodyPr wrap="square" rtlCol="0">
            <a:spAutoFit/>
          </a:bodyPr>
          <a:lstStyle/>
          <a:p>
            <a:r>
              <a:rPr lang="de-DE" sz="800" dirty="0">
                <a:solidFill>
                  <a:prstClr val="black"/>
                </a:solidFill>
              </a:rPr>
              <a:t>Rohling </a:t>
            </a:r>
            <a:r>
              <a:rPr lang="de-DE" sz="800" dirty="0" smtClean="0">
                <a:solidFill>
                  <a:prstClr val="black"/>
                </a:solidFill>
              </a:rPr>
              <a:t>UH-RF31</a:t>
            </a:r>
            <a:endParaRPr lang="de-DE" sz="800" dirty="0">
              <a:solidFill>
                <a:prstClr val="black"/>
              </a:solidFill>
            </a:endParaRPr>
          </a:p>
        </p:txBody>
      </p:sp>
      <p:sp>
        <p:nvSpPr>
          <p:cNvPr id="143" name="Textfeld 142"/>
          <p:cNvSpPr txBox="1"/>
          <p:nvPr/>
        </p:nvSpPr>
        <p:spPr>
          <a:xfrm>
            <a:off x="4095232" y="5333933"/>
            <a:ext cx="1238474"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UH-RN70</a:t>
            </a:r>
            <a:endParaRPr lang="de-DE" sz="800" dirty="0">
              <a:solidFill>
                <a:prstClr val="black"/>
              </a:solidFill>
            </a:endParaRPr>
          </a:p>
        </p:txBody>
      </p:sp>
      <p:sp>
        <p:nvSpPr>
          <p:cNvPr id="145" name="Textfeld 144"/>
          <p:cNvSpPr txBox="1"/>
          <p:nvPr/>
        </p:nvSpPr>
        <p:spPr>
          <a:xfrm>
            <a:off x="5334227" y="5117410"/>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Halteschiene 2 UH-HN8</a:t>
            </a:r>
            <a:endParaRPr lang="de-DE" sz="800" dirty="0">
              <a:solidFill>
                <a:prstClr val="black"/>
              </a:solidFill>
            </a:endParaRPr>
          </a:p>
        </p:txBody>
      </p:sp>
      <p:sp>
        <p:nvSpPr>
          <p:cNvPr id="150" name="Textfeld 149"/>
          <p:cNvSpPr txBox="1"/>
          <p:nvPr/>
        </p:nvSpPr>
        <p:spPr>
          <a:xfrm>
            <a:off x="5333705" y="5331643"/>
            <a:ext cx="1234802" cy="217733"/>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UH-RN80</a:t>
            </a:r>
            <a:endParaRPr lang="de-DE" sz="800" dirty="0">
              <a:solidFill>
                <a:prstClr val="black"/>
              </a:solidFill>
            </a:endParaRPr>
          </a:p>
        </p:txBody>
      </p:sp>
      <p:sp>
        <p:nvSpPr>
          <p:cNvPr id="159" name="Textfeld 158"/>
          <p:cNvSpPr txBox="1"/>
          <p:nvPr/>
        </p:nvSpPr>
        <p:spPr>
          <a:xfrm>
            <a:off x="4757425" y="3404879"/>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Ledlicht  UH-RP22</a:t>
            </a:r>
            <a:endParaRPr lang="de-DE" sz="800" dirty="0">
              <a:solidFill>
                <a:prstClr val="black"/>
              </a:solidFill>
            </a:endParaRPr>
          </a:p>
        </p:txBody>
      </p:sp>
      <p:sp>
        <p:nvSpPr>
          <p:cNvPr id="166" name="Textfeld 165"/>
          <p:cNvSpPr txBox="1"/>
          <p:nvPr/>
        </p:nvSpPr>
        <p:spPr>
          <a:xfrm>
            <a:off x="4757427" y="3620323"/>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Moosgummi UH-RP23</a:t>
            </a:r>
            <a:endParaRPr lang="de-DE" sz="800" dirty="0">
              <a:solidFill>
                <a:prstClr val="black"/>
              </a:solidFill>
            </a:endParaRPr>
          </a:p>
        </p:txBody>
      </p:sp>
      <p:sp>
        <p:nvSpPr>
          <p:cNvPr id="172" name="Textfeld 171"/>
          <p:cNvSpPr txBox="1"/>
          <p:nvPr/>
        </p:nvSpPr>
        <p:spPr>
          <a:xfrm>
            <a:off x="4757427" y="4051211"/>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Stiftschraube k. UH-RP16</a:t>
            </a:r>
            <a:endParaRPr lang="de-DE" sz="800" dirty="0">
              <a:solidFill>
                <a:prstClr val="black"/>
              </a:solidFill>
            </a:endParaRPr>
          </a:p>
        </p:txBody>
      </p:sp>
      <p:sp>
        <p:nvSpPr>
          <p:cNvPr id="173" name="Textfeld 172"/>
          <p:cNvSpPr txBox="1"/>
          <p:nvPr/>
        </p:nvSpPr>
        <p:spPr>
          <a:xfrm>
            <a:off x="4757424" y="3835767"/>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Fixierschraube UH-RP11</a:t>
            </a:r>
            <a:endParaRPr lang="de-DE" sz="800" dirty="0">
              <a:solidFill>
                <a:prstClr val="black"/>
              </a:solidFill>
            </a:endParaRPr>
          </a:p>
        </p:txBody>
      </p:sp>
      <p:sp>
        <p:nvSpPr>
          <p:cNvPr id="174" name="Textfeld 173"/>
          <p:cNvSpPr txBox="1"/>
          <p:nvPr/>
        </p:nvSpPr>
        <p:spPr>
          <a:xfrm>
            <a:off x="4757427" y="4260216"/>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Stiftschraube g. UH-RP17</a:t>
            </a:r>
            <a:endParaRPr lang="de-DE" sz="800" dirty="0">
              <a:solidFill>
                <a:prstClr val="black"/>
              </a:solidFill>
            </a:endParaRPr>
          </a:p>
        </p:txBody>
      </p:sp>
      <p:sp>
        <p:nvSpPr>
          <p:cNvPr id="176" name="Textfeld 175"/>
          <p:cNvSpPr txBox="1"/>
          <p:nvPr/>
        </p:nvSpPr>
        <p:spPr>
          <a:xfrm>
            <a:off x="4920231" y="5767611"/>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UH-RF50</a:t>
            </a:r>
            <a:endParaRPr lang="de-DE" sz="800" dirty="0">
              <a:solidFill>
                <a:prstClr val="black"/>
              </a:solidFill>
            </a:endParaRPr>
          </a:p>
        </p:txBody>
      </p:sp>
      <p:sp>
        <p:nvSpPr>
          <p:cNvPr id="177" name="Textfeld 176"/>
          <p:cNvSpPr txBox="1"/>
          <p:nvPr/>
        </p:nvSpPr>
        <p:spPr>
          <a:xfrm>
            <a:off x="4769339" y="5552167"/>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Schwungrad UH-HF5</a:t>
            </a:r>
            <a:endParaRPr lang="de-DE" sz="800" dirty="0">
              <a:solidFill>
                <a:prstClr val="black"/>
              </a:solidFill>
            </a:endParaRPr>
          </a:p>
        </p:txBody>
      </p:sp>
      <p:sp>
        <p:nvSpPr>
          <p:cNvPr id="178" name="Textfeld 177"/>
          <p:cNvSpPr txBox="1"/>
          <p:nvPr/>
        </p:nvSpPr>
        <p:spPr>
          <a:xfrm>
            <a:off x="4757427" y="5983894"/>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smtClean="0">
                <a:solidFill>
                  <a:prstClr val="black"/>
                </a:solidFill>
              </a:rPr>
              <a:t>Welle klein UH-HP10</a:t>
            </a:r>
            <a:endParaRPr lang="de-DE" sz="800" dirty="0">
              <a:solidFill>
                <a:prstClr val="black"/>
              </a:solidFill>
            </a:endParaRPr>
          </a:p>
        </p:txBody>
      </p:sp>
      <p:sp>
        <p:nvSpPr>
          <p:cNvPr id="179" name="Textfeld 178"/>
          <p:cNvSpPr txBox="1"/>
          <p:nvPr/>
        </p:nvSpPr>
        <p:spPr>
          <a:xfrm>
            <a:off x="4891407" y="6199338"/>
            <a:ext cx="1234279" cy="215444"/>
          </a:xfrm>
          <a:prstGeom prst="rect">
            <a:avLst/>
          </a:prstGeom>
          <a:solidFill>
            <a:schemeClr val="bg1"/>
          </a:solidFill>
          <a:ln w="19050">
            <a:solidFill>
              <a:srgbClr val="FF0000"/>
            </a:solidFill>
          </a:ln>
        </p:spPr>
        <p:txBody>
          <a:bodyPr wrap="square" rtlCol="0">
            <a:spAutoFit/>
          </a:bodyPr>
          <a:lstStyle/>
          <a:p>
            <a:r>
              <a:rPr lang="de-DE" sz="800" dirty="0" smtClean="0">
                <a:solidFill>
                  <a:prstClr val="black"/>
                </a:solidFill>
              </a:rPr>
              <a:t>Rohling UH-RP10</a:t>
            </a:r>
            <a:endParaRPr lang="de-DE" sz="800" dirty="0">
              <a:solidFill>
                <a:prstClr val="black"/>
              </a:solidFill>
            </a:endParaRPr>
          </a:p>
        </p:txBody>
      </p:sp>
      <p:sp>
        <p:nvSpPr>
          <p:cNvPr id="180" name="Textfeld 179"/>
          <p:cNvSpPr txBox="1"/>
          <p:nvPr/>
        </p:nvSpPr>
        <p:spPr>
          <a:xfrm>
            <a:off x="232279" y="2299699"/>
            <a:ext cx="1234279" cy="215444"/>
          </a:xfrm>
          <a:prstGeom prst="rect">
            <a:avLst/>
          </a:prstGeom>
          <a:solidFill>
            <a:schemeClr val="bg1">
              <a:lumMod val="75000"/>
            </a:schemeClr>
          </a:solidFill>
          <a:ln w="19050">
            <a:solidFill>
              <a:srgbClr val="FF0000"/>
            </a:solidFill>
          </a:ln>
        </p:spPr>
        <p:txBody>
          <a:bodyPr wrap="square" rtlCol="0">
            <a:spAutoFit/>
          </a:bodyPr>
          <a:lstStyle/>
          <a:p>
            <a:r>
              <a:rPr lang="de-DE" sz="800" dirty="0">
                <a:solidFill>
                  <a:prstClr val="black"/>
                </a:solidFill>
              </a:rPr>
              <a:t>Steuerplatine UH-HP25</a:t>
            </a:r>
          </a:p>
        </p:txBody>
      </p:sp>
      <p:sp>
        <p:nvSpPr>
          <p:cNvPr id="182" name="Textfeld 181"/>
          <p:cNvSpPr txBox="1"/>
          <p:nvPr/>
        </p:nvSpPr>
        <p:spPr>
          <a:xfrm>
            <a:off x="232279" y="2518347"/>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solidFill>
                  <a:prstClr val="black"/>
                </a:solidFill>
              </a:rPr>
              <a:t>Untergestell u. UH-HD1</a:t>
            </a:r>
          </a:p>
        </p:txBody>
      </p:sp>
      <p:sp>
        <p:nvSpPr>
          <p:cNvPr id="184" name="Textfeld 183"/>
          <p:cNvSpPr txBox="1"/>
          <p:nvPr/>
        </p:nvSpPr>
        <p:spPr>
          <a:xfrm>
            <a:off x="232279" y="2733791"/>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solidFill>
                  <a:prstClr val="black"/>
                </a:solidFill>
              </a:rPr>
              <a:t>Untergestell o. UH-HD2</a:t>
            </a:r>
          </a:p>
        </p:txBody>
      </p:sp>
      <p:sp>
        <p:nvSpPr>
          <p:cNvPr id="186" name="Textfeld 185"/>
          <p:cNvSpPr txBox="1"/>
          <p:nvPr/>
        </p:nvSpPr>
        <p:spPr>
          <a:xfrm>
            <a:off x="232277" y="4008851"/>
            <a:ext cx="1234279" cy="215444"/>
          </a:xfrm>
          <a:prstGeom prst="rect">
            <a:avLst/>
          </a:prstGeom>
          <a:solidFill>
            <a:schemeClr val="bg1"/>
          </a:solidFill>
          <a:ln w="19050">
            <a:solidFill>
              <a:srgbClr val="FF0000"/>
            </a:solidFill>
          </a:ln>
        </p:spPr>
        <p:txBody>
          <a:bodyPr wrap="square" rtlCol="0">
            <a:spAutoFit/>
          </a:bodyPr>
          <a:lstStyle/>
          <a:p>
            <a:r>
              <a:rPr lang="de-DE" sz="800" dirty="0">
                <a:solidFill>
                  <a:prstClr val="black"/>
                </a:solidFill>
              </a:rPr>
              <a:t>Netzteil Platine  UH-RP26</a:t>
            </a:r>
          </a:p>
        </p:txBody>
      </p:sp>
      <p:sp>
        <p:nvSpPr>
          <p:cNvPr id="188" name="Textfeld 187"/>
          <p:cNvSpPr txBox="1"/>
          <p:nvPr/>
        </p:nvSpPr>
        <p:spPr>
          <a:xfrm>
            <a:off x="232277" y="3799817"/>
            <a:ext cx="1234279" cy="215444"/>
          </a:xfrm>
          <a:prstGeom prst="rect">
            <a:avLst/>
          </a:prstGeom>
          <a:solidFill>
            <a:schemeClr val="bg1"/>
          </a:solidFill>
          <a:ln w="19050">
            <a:solidFill>
              <a:srgbClr val="FF0000"/>
            </a:solidFill>
          </a:ln>
        </p:spPr>
        <p:txBody>
          <a:bodyPr wrap="square" rtlCol="0">
            <a:spAutoFit/>
          </a:bodyPr>
          <a:lstStyle/>
          <a:p>
            <a:r>
              <a:rPr lang="de-DE" sz="800" dirty="0">
                <a:solidFill>
                  <a:prstClr val="black"/>
                </a:solidFill>
              </a:rPr>
              <a:t>Unterlegscheib UH-RP19</a:t>
            </a:r>
          </a:p>
        </p:txBody>
      </p:sp>
      <p:sp>
        <p:nvSpPr>
          <p:cNvPr id="189" name="Textfeld 188"/>
          <p:cNvSpPr txBox="1"/>
          <p:nvPr/>
        </p:nvSpPr>
        <p:spPr>
          <a:xfrm>
            <a:off x="232278" y="3153485"/>
            <a:ext cx="1234279" cy="215444"/>
          </a:xfrm>
          <a:prstGeom prst="rect">
            <a:avLst/>
          </a:prstGeom>
          <a:solidFill>
            <a:schemeClr val="bg1"/>
          </a:solidFill>
          <a:ln w="19050">
            <a:solidFill>
              <a:srgbClr val="FF0000"/>
            </a:solidFill>
          </a:ln>
        </p:spPr>
        <p:txBody>
          <a:bodyPr wrap="square" rtlCol="0">
            <a:spAutoFit/>
          </a:bodyPr>
          <a:lstStyle/>
          <a:p>
            <a:r>
              <a:rPr lang="de-DE" sz="800" dirty="0">
                <a:solidFill>
                  <a:prstClr val="black"/>
                </a:solidFill>
              </a:rPr>
              <a:t>Fixierschraube UH-RP12</a:t>
            </a:r>
          </a:p>
        </p:txBody>
      </p:sp>
      <p:sp>
        <p:nvSpPr>
          <p:cNvPr id="190" name="Textfeld 189"/>
          <p:cNvSpPr txBox="1"/>
          <p:nvPr/>
        </p:nvSpPr>
        <p:spPr>
          <a:xfrm>
            <a:off x="232278" y="2934685"/>
            <a:ext cx="1234279" cy="215444"/>
          </a:xfrm>
          <a:prstGeom prst="rect">
            <a:avLst/>
          </a:prstGeom>
          <a:solidFill>
            <a:schemeClr val="accent4">
              <a:lumMod val="20000"/>
              <a:lumOff val="80000"/>
            </a:schemeClr>
          </a:solidFill>
          <a:ln w="19050">
            <a:solidFill>
              <a:srgbClr val="FF0000"/>
            </a:solidFill>
          </a:ln>
        </p:spPr>
        <p:txBody>
          <a:bodyPr wrap="square" rtlCol="0">
            <a:spAutoFit/>
          </a:bodyPr>
          <a:lstStyle/>
          <a:p>
            <a:r>
              <a:rPr lang="de-DE" sz="800" dirty="0">
                <a:solidFill>
                  <a:prstClr val="black"/>
                </a:solidFill>
              </a:rPr>
              <a:t>Gehäuseabdeck. UH-HB2</a:t>
            </a:r>
          </a:p>
        </p:txBody>
      </p:sp>
      <p:sp>
        <p:nvSpPr>
          <p:cNvPr id="192" name="Textfeld 191"/>
          <p:cNvSpPr txBox="1"/>
          <p:nvPr/>
        </p:nvSpPr>
        <p:spPr>
          <a:xfrm>
            <a:off x="232278" y="3368929"/>
            <a:ext cx="1234279" cy="215444"/>
          </a:xfrm>
          <a:prstGeom prst="rect">
            <a:avLst/>
          </a:prstGeom>
          <a:solidFill>
            <a:schemeClr val="bg1"/>
          </a:solidFill>
          <a:ln w="19050">
            <a:solidFill>
              <a:srgbClr val="FF0000"/>
            </a:solidFill>
          </a:ln>
        </p:spPr>
        <p:txBody>
          <a:bodyPr wrap="square" rtlCol="0">
            <a:spAutoFit/>
          </a:bodyPr>
          <a:lstStyle/>
          <a:p>
            <a:r>
              <a:rPr lang="de-DE" sz="800" dirty="0">
                <a:solidFill>
                  <a:prstClr val="black"/>
                </a:solidFill>
              </a:rPr>
              <a:t>Fixierschraube UH-RP14</a:t>
            </a:r>
          </a:p>
        </p:txBody>
      </p:sp>
      <p:sp>
        <p:nvSpPr>
          <p:cNvPr id="194" name="Textfeld 193"/>
          <p:cNvSpPr txBox="1"/>
          <p:nvPr/>
        </p:nvSpPr>
        <p:spPr>
          <a:xfrm>
            <a:off x="232278" y="3584373"/>
            <a:ext cx="1234279" cy="215444"/>
          </a:xfrm>
          <a:prstGeom prst="rect">
            <a:avLst/>
          </a:prstGeom>
          <a:solidFill>
            <a:schemeClr val="bg1"/>
          </a:solidFill>
          <a:ln w="19050">
            <a:solidFill>
              <a:srgbClr val="FF0000"/>
            </a:solidFill>
          </a:ln>
        </p:spPr>
        <p:txBody>
          <a:bodyPr wrap="square" rtlCol="0">
            <a:spAutoFit/>
          </a:bodyPr>
          <a:lstStyle/>
          <a:p>
            <a:r>
              <a:rPr lang="de-DE" sz="800" dirty="0">
                <a:solidFill>
                  <a:prstClr val="black"/>
                </a:solidFill>
              </a:rPr>
              <a:t>Mo-Schraube UH-RP15</a:t>
            </a:r>
          </a:p>
        </p:txBody>
      </p:sp>
      <p:sp>
        <p:nvSpPr>
          <p:cNvPr id="195" name="Textfeld 194"/>
          <p:cNvSpPr txBox="1"/>
          <p:nvPr/>
        </p:nvSpPr>
        <p:spPr>
          <a:xfrm>
            <a:off x="232277" y="4224295"/>
            <a:ext cx="1234279" cy="215444"/>
          </a:xfrm>
          <a:prstGeom prst="rect">
            <a:avLst/>
          </a:prstGeom>
          <a:solidFill>
            <a:schemeClr val="accent6">
              <a:lumMod val="20000"/>
              <a:lumOff val="80000"/>
            </a:schemeClr>
          </a:solidFill>
          <a:ln w="19050">
            <a:solidFill>
              <a:srgbClr val="FF0000"/>
            </a:solidFill>
          </a:ln>
        </p:spPr>
        <p:txBody>
          <a:bodyPr wrap="square" rtlCol="0">
            <a:spAutoFit/>
          </a:bodyPr>
          <a:lstStyle/>
          <a:p>
            <a:r>
              <a:rPr lang="de-DE" sz="800" dirty="0">
                <a:solidFill>
                  <a:prstClr val="black"/>
                </a:solidFill>
              </a:rPr>
              <a:t>Stabilitätsgewi.. UH-HB1</a:t>
            </a:r>
          </a:p>
        </p:txBody>
      </p:sp>
      <p:cxnSp>
        <p:nvCxnSpPr>
          <p:cNvPr id="5" name="Gerade Verbindung mit Pfeil 4"/>
          <p:cNvCxnSpPr>
            <a:stCxn id="15" idx="2"/>
            <a:endCxn id="160" idx="0"/>
          </p:cNvCxnSpPr>
          <p:nvPr/>
        </p:nvCxnSpPr>
        <p:spPr>
          <a:xfrm flipH="1">
            <a:off x="849420" y="1085224"/>
            <a:ext cx="7576" cy="3738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stCxn id="17" idx="2"/>
          </p:cNvCxnSpPr>
          <p:nvPr/>
        </p:nvCxnSpPr>
        <p:spPr>
          <a:xfrm flipH="1">
            <a:off x="2575407" y="1085224"/>
            <a:ext cx="1" cy="3738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a:stCxn id="16" idx="2"/>
            <a:endCxn id="71" idx="0"/>
          </p:cNvCxnSpPr>
          <p:nvPr/>
        </p:nvCxnSpPr>
        <p:spPr>
          <a:xfrm>
            <a:off x="4158314" y="1208334"/>
            <a:ext cx="0" cy="2600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0" name="Gerade Verbindung mit Pfeil 199"/>
          <p:cNvCxnSpPr/>
          <p:nvPr/>
        </p:nvCxnSpPr>
        <p:spPr>
          <a:xfrm>
            <a:off x="5318918" y="1230687"/>
            <a:ext cx="0" cy="2600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a:stCxn id="19" idx="2"/>
            <a:endCxn id="39" idx="0"/>
          </p:cNvCxnSpPr>
          <p:nvPr/>
        </p:nvCxnSpPr>
        <p:spPr>
          <a:xfrm>
            <a:off x="6607093" y="1217447"/>
            <a:ext cx="1" cy="26604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a:stCxn id="20" idx="2"/>
            <a:endCxn id="43" idx="0"/>
          </p:cNvCxnSpPr>
          <p:nvPr/>
        </p:nvCxnSpPr>
        <p:spPr>
          <a:xfrm>
            <a:off x="7634447" y="1218279"/>
            <a:ext cx="0" cy="2501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3" name="Grafik 2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05" name="Textfeld 204"/>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07" name="Textfeld 20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09" name="Textfeld 20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7</a:t>
            </a:r>
            <a:endParaRPr lang="de-DE" sz="1200" dirty="0"/>
          </a:p>
        </p:txBody>
      </p:sp>
      <p:sp>
        <p:nvSpPr>
          <p:cNvPr id="211" name="Textfeld 2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12" name="Rechteck 211">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Tree>
    <p:extLst>
      <p:ext uri="{BB962C8B-B14F-4D97-AF65-F5344CB8AC3E}">
        <p14:creationId xmlns:p14="http://schemas.microsoft.com/office/powerpoint/2010/main" val="4002695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742863" cy="518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691" y="2529645"/>
            <a:ext cx="1371600"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bgerundetes Rechteck 3"/>
          <p:cNvSpPr/>
          <p:nvPr/>
        </p:nvSpPr>
        <p:spPr>
          <a:xfrm>
            <a:off x="7972960" y="2241605"/>
            <a:ext cx="86412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353756" y="5471947"/>
            <a:ext cx="4547815" cy="864123"/>
          </a:xfrm>
          <a:prstGeom prst="rect">
            <a:avLst/>
          </a:prstGeom>
          <a:solidFill>
            <a:srgbClr val="E4DCB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smtClean="0">
                <a:solidFill>
                  <a:schemeClr val="tx1"/>
                </a:solidFill>
              </a:rPr>
              <a:t>Alle Arbeiten auf der linken Seite der Business Blueprint Struktur werden rechts auf der Registerkarte Administration über der Status dokumentiert. Im weiteren Verlauf der Arbeitsprobe wird nicht weiter darauf eingegangen.</a:t>
            </a:r>
            <a:endParaRPr lang="de-DE" sz="1200" dirty="0">
              <a:solidFill>
                <a:schemeClr val="tx1"/>
              </a:solidFill>
            </a:endParaRPr>
          </a:p>
        </p:txBody>
      </p:sp>
      <p:sp>
        <p:nvSpPr>
          <p:cNvPr id="17" name="Abgerundetes Rechteck 16"/>
          <p:cNvSpPr/>
          <p:nvPr/>
        </p:nvSpPr>
        <p:spPr>
          <a:xfrm>
            <a:off x="1122576" y="3320220"/>
            <a:ext cx="1505087" cy="252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Textfeld 19"/>
          <p:cNvSpPr txBox="1"/>
          <p:nvPr/>
        </p:nvSpPr>
        <p:spPr>
          <a:xfrm>
            <a:off x="252000" y="540000"/>
            <a:ext cx="8531915" cy="338554"/>
          </a:xfrm>
          <a:prstGeom prst="rect">
            <a:avLst/>
          </a:prstGeom>
          <a:noFill/>
        </p:spPr>
        <p:txBody>
          <a:bodyPr wrap="square" rtlCol="0">
            <a:spAutoFit/>
          </a:bodyPr>
          <a:lstStyle/>
          <a:p>
            <a:r>
              <a:rPr lang="de-DE" sz="1600" b="1" dirty="0" smtClean="0"/>
              <a:t>Registerkarten - Administration</a:t>
            </a:r>
            <a:endParaRPr lang="de-DE" sz="1600" b="1" dirty="0"/>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6" name="Gerade Verbindung 5"/>
          <p:cNvCxnSpPr/>
          <p:nvPr/>
        </p:nvCxnSpPr>
        <p:spPr>
          <a:xfrm flipV="1">
            <a:off x="6785650" y="2636890"/>
            <a:ext cx="0" cy="5025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6785650" y="2636890"/>
            <a:ext cx="28804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70</a:t>
            </a:r>
            <a:endParaRPr lang="de-DE" sz="1200" dirty="0"/>
          </a:p>
        </p:txBody>
      </p:sp>
      <p:sp>
        <p:nvSpPr>
          <p:cNvPr id="15" name="Rechteck 14">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8" name="Textfeld 1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36711888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17" y="1170000"/>
            <a:ext cx="7848773" cy="532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6786622" y="2107085"/>
            <a:ext cx="755471"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hteck 2"/>
          <p:cNvSpPr/>
          <p:nvPr/>
        </p:nvSpPr>
        <p:spPr>
          <a:xfrm>
            <a:off x="4176103" y="2996940"/>
            <a:ext cx="576080" cy="18722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16" y="6033176"/>
            <a:ext cx="33528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p:nvPr/>
        </p:nvSpPr>
        <p:spPr>
          <a:xfrm>
            <a:off x="252000" y="540000"/>
            <a:ext cx="8531915" cy="338554"/>
          </a:xfrm>
          <a:prstGeom prst="rect">
            <a:avLst/>
          </a:prstGeom>
          <a:noFill/>
        </p:spPr>
        <p:txBody>
          <a:bodyPr wrap="square" rtlCol="0">
            <a:spAutoFit/>
          </a:bodyPr>
          <a:lstStyle/>
          <a:p>
            <a:r>
              <a:rPr lang="de-DE" sz="1600" b="1" dirty="0" smtClean="0"/>
              <a:t>Registerkarten - Transaktionen</a:t>
            </a:r>
            <a:endParaRPr lang="de-DE" sz="1600" b="1"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6" name="Gerade Verbindung 5"/>
          <p:cNvCxnSpPr>
            <a:stCxn id="3" idx="2"/>
          </p:cNvCxnSpPr>
          <p:nvPr/>
        </p:nvCxnSpPr>
        <p:spPr>
          <a:xfrm>
            <a:off x="4464143" y="4869200"/>
            <a:ext cx="0" cy="13020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endCxn id="17413" idx="3"/>
          </p:cNvCxnSpPr>
          <p:nvPr/>
        </p:nvCxnSpPr>
        <p:spPr>
          <a:xfrm flipH="1">
            <a:off x="3604516" y="6171288"/>
            <a:ext cx="859627"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71</a:t>
            </a:r>
            <a:endParaRPr lang="de-DE" sz="1200" dirty="0"/>
          </a:p>
        </p:txBody>
      </p:sp>
      <p:sp>
        <p:nvSpPr>
          <p:cNvPr id="14" name="Rechteck 13">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8" name="Textfeld 1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2697177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00" y="1170000"/>
            <a:ext cx="8629411" cy="509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7919829" y="2096815"/>
            <a:ext cx="90076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extfeld 2"/>
          <p:cNvSpPr txBox="1"/>
          <p:nvPr/>
        </p:nvSpPr>
        <p:spPr>
          <a:xfrm>
            <a:off x="4534937" y="3009937"/>
            <a:ext cx="2917463" cy="276999"/>
          </a:xfrm>
          <a:prstGeom prst="rect">
            <a:avLst/>
          </a:prstGeom>
          <a:solidFill>
            <a:srgbClr val="FFFF00"/>
          </a:solidFill>
        </p:spPr>
        <p:txBody>
          <a:bodyPr wrap="square" rtlCol="0">
            <a:spAutoFit/>
          </a:bodyPr>
          <a:lstStyle/>
          <a:p>
            <a:r>
              <a:rPr lang="de-DE" sz="1200" dirty="0" smtClean="0">
                <a:hlinkClick r:id="rId4"/>
              </a:rPr>
              <a:t>dokumentieren, wenn Probleme auftreten</a:t>
            </a:r>
            <a:endParaRPr lang="de-DE" sz="1200" dirty="0"/>
          </a:p>
        </p:txBody>
      </p:sp>
      <p:cxnSp>
        <p:nvCxnSpPr>
          <p:cNvPr id="7" name="Gerade Verbindung mit Pfeil 6"/>
          <p:cNvCxnSpPr/>
          <p:nvPr/>
        </p:nvCxnSpPr>
        <p:spPr>
          <a:xfrm flipH="1">
            <a:off x="3707881" y="3163824"/>
            <a:ext cx="7201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feld 3"/>
          <p:cNvSpPr txBox="1"/>
          <p:nvPr/>
        </p:nvSpPr>
        <p:spPr>
          <a:xfrm>
            <a:off x="4427661" y="3573021"/>
            <a:ext cx="4073087" cy="2262158"/>
          </a:xfrm>
          <a:prstGeom prst="rect">
            <a:avLst/>
          </a:prstGeom>
          <a:solidFill>
            <a:srgbClr val="E4DCBA"/>
          </a:solidFill>
          <a:ln w="19050">
            <a:noFill/>
          </a:ln>
        </p:spPr>
        <p:txBody>
          <a:bodyPr wrap="square" rtlCol="0">
            <a:spAutoFit/>
          </a:bodyPr>
          <a:lstStyle/>
          <a:p>
            <a:r>
              <a:rPr lang="de-DE" sz="1100" dirty="0"/>
              <a:t>Registerkarte »Issues/Meldungen«</a:t>
            </a:r>
          </a:p>
          <a:p>
            <a:r>
              <a:rPr lang="de-DE" sz="1100" dirty="0"/>
              <a:t>Das integrierte Meldungswesen des SAP Solution Managers ist ein </a:t>
            </a:r>
            <a:r>
              <a:rPr lang="de-DE" sz="1100" dirty="0" smtClean="0"/>
              <a:t>nützliches Hilfsmittel</a:t>
            </a:r>
            <a:r>
              <a:rPr lang="de-DE" sz="1100" dirty="0"/>
              <a:t>, um offene Punkte, zusätzliche Anforderungen, Probleme </a:t>
            </a:r>
            <a:r>
              <a:rPr lang="de-DE" sz="1100" dirty="0" smtClean="0"/>
              <a:t>oder Fehler </a:t>
            </a:r>
            <a:r>
              <a:rPr lang="de-DE" sz="1100" dirty="0"/>
              <a:t>zeitnah zu erfassen und zu bearbeiten. Die Meldungskomponente </a:t>
            </a:r>
            <a:r>
              <a:rPr lang="de-DE" sz="1100" dirty="0" smtClean="0"/>
              <a:t>ist Bestandteil </a:t>
            </a:r>
            <a:r>
              <a:rPr lang="de-DE" sz="1100" dirty="0"/>
              <a:t>des Service Desks des SAP Solution Managers. Sie ermöglicht </a:t>
            </a:r>
            <a:r>
              <a:rPr lang="de-DE" sz="1100" dirty="0" smtClean="0"/>
              <a:t>die Bearbeitung </a:t>
            </a:r>
            <a:r>
              <a:rPr lang="de-DE" sz="1100" dirty="0"/>
              <a:t>von Störungen (Incident Management), die Verteilung der </a:t>
            </a:r>
            <a:r>
              <a:rPr lang="de-DE" sz="1100" dirty="0" smtClean="0"/>
              <a:t>aus einer </a:t>
            </a:r>
            <a:r>
              <a:rPr lang="de-DE" sz="1100" dirty="0"/>
              <a:t>Meldung resultierenden Aktivitäten sowie die Überwachung von </a:t>
            </a:r>
            <a:r>
              <a:rPr lang="de-DE" sz="1100" dirty="0" smtClean="0"/>
              <a:t>Problemmeldungen und </a:t>
            </a:r>
            <a:r>
              <a:rPr lang="de-DE" sz="1100" dirty="0"/>
              <a:t>die Bereitstellung geeigneter Lösungen</a:t>
            </a:r>
            <a:r>
              <a:rPr lang="de-DE" dirty="0" smtClean="0"/>
              <a:t>.</a:t>
            </a:r>
          </a:p>
          <a:p>
            <a:r>
              <a:rPr lang="de-DE" sz="1100" dirty="0"/>
              <a:t>(Quelle: Frank Hennermann – Implementierungs- und Upgrade- Projekte mit den SAP Solution Manager</a:t>
            </a:r>
            <a:r>
              <a:rPr lang="de-DE" dirty="0"/>
              <a:t>)</a:t>
            </a:r>
          </a:p>
          <a:p>
            <a:endParaRPr lang="de-DE" dirty="0"/>
          </a:p>
        </p:txBody>
      </p:sp>
      <p:sp>
        <p:nvSpPr>
          <p:cNvPr id="15" name="Textfeld 14"/>
          <p:cNvSpPr txBox="1"/>
          <p:nvPr/>
        </p:nvSpPr>
        <p:spPr>
          <a:xfrm>
            <a:off x="252000" y="540000"/>
            <a:ext cx="8531915" cy="338554"/>
          </a:xfrm>
          <a:prstGeom prst="rect">
            <a:avLst/>
          </a:prstGeom>
          <a:noFill/>
        </p:spPr>
        <p:txBody>
          <a:bodyPr wrap="square" rtlCol="0">
            <a:spAutoFit/>
          </a:bodyPr>
          <a:lstStyle/>
          <a:p>
            <a:r>
              <a:rPr lang="de-DE" sz="1600" b="1" dirty="0" smtClean="0"/>
              <a:t>Registerkarten - Servicemeldungen</a:t>
            </a:r>
            <a:endParaRPr lang="de-DE" sz="1600" b="1" dirty="0"/>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a:ln>
            <a:noFill/>
          </a:ln>
        </p:spPr>
      </p:pic>
      <p:sp>
        <p:nvSpPr>
          <p:cNvPr id="10" name="Textfeld 9"/>
          <p:cNvSpPr txBox="1"/>
          <p:nvPr/>
        </p:nvSpPr>
        <p:spPr>
          <a:xfrm>
            <a:off x="696461" y="6527472"/>
            <a:ext cx="8447540" cy="331200"/>
          </a:xfrm>
          <a:prstGeom prst="rect">
            <a:avLst/>
          </a:prstGeom>
          <a:solidFill>
            <a:schemeClr val="bg1">
              <a:lumMod val="75000"/>
            </a:schemeClr>
          </a:solidFill>
          <a:ln>
            <a:noFill/>
          </a:ln>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a:ln>
            <a:noFill/>
          </a:ln>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a:ln>
            <a:noFill/>
          </a:ln>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8" name="Gerade Verbindung 7"/>
          <p:cNvCxnSpPr>
            <a:stCxn id="2" idx="2"/>
          </p:cNvCxnSpPr>
          <p:nvPr/>
        </p:nvCxnSpPr>
        <p:spPr>
          <a:xfrm>
            <a:off x="8370209" y="2384855"/>
            <a:ext cx="2" cy="2945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5652150" y="2679393"/>
            <a:ext cx="27180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5652150" y="2679393"/>
            <a:ext cx="0" cy="3305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1008686" y="6554573"/>
            <a:ext cx="5723615" cy="276999"/>
          </a:xfrm>
          <a:prstGeom prst="rect">
            <a:avLst/>
          </a:prstGeom>
          <a:solidFill>
            <a:schemeClr val="bg1">
              <a:lumMod val="75000"/>
            </a:schemeClr>
          </a:solidFill>
          <a:ln>
            <a:noFill/>
          </a:ln>
        </p:spPr>
        <p:txBody>
          <a:bodyPr wrap="square" rtlCol="0">
            <a:spAutoFit/>
          </a:bodyPr>
          <a:lstStyle/>
          <a:p>
            <a:r>
              <a:rPr lang="de-DE" sz="1200" dirty="0" smtClean="0"/>
              <a:t>Kapitel 3 </a:t>
            </a:r>
            <a:r>
              <a:rPr lang="de-DE" sz="1200" dirty="0"/>
              <a:t>- Aufbau-/ Ablauforganisation </a:t>
            </a:r>
            <a:r>
              <a:rPr lang="de-DE" sz="1200" dirty="0" smtClean="0"/>
              <a:t>		Seite 72</a:t>
            </a:r>
            <a:endParaRPr lang="de-DE" sz="1200" dirty="0"/>
          </a:p>
        </p:txBody>
      </p:sp>
      <p:sp>
        <p:nvSpPr>
          <p:cNvPr id="17" name="Rechteck 16">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9" name="Textfeld 1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18371488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73" y="1170000"/>
            <a:ext cx="8715231" cy="511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4572000" y="4581160"/>
            <a:ext cx="4104571" cy="1008140"/>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smtClean="0">
                <a:solidFill>
                  <a:schemeClr val="tx1"/>
                </a:solidFill>
              </a:rPr>
              <a:t>Alle Aktivitäten auf der linken Seite der Business Blueprint Struktur lassen sich grafisch darstellen. Die darunter liegenden Ebenen sind verlinkt. Im weiteren Verlauf der Arbeitsprobe wird nicht weiter darauf eingegangen</a:t>
            </a:r>
            <a:r>
              <a:rPr lang="de-DE" dirty="0" smtClean="0">
                <a:solidFill>
                  <a:schemeClr val="tx1"/>
                </a:solidFill>
              </a:rPr>
              <a:t>.</a:t>
            </a:r>
            <a:endParaRPr lang="de-DE" dirty="0">
              <a:solidFill>
                <a:schemeClr val="tx1"/>
              </a:solidFill>
            </a:endParaRPr>
          </a:p>
        </p:txBody>
      </p:sp>
      <p:sp>
        <p:nvSpPr>
          <p:cNvPr id="9" name="Abgerundetes Rechteck 8"/>
          <p:cNvSpPr/>
          <p:nvPr/>
        </p:nvSpPr>
        <p:spPr>
          <a:xfrm>
            <a:off x="8510950" y="2132820"/>
            <a:ext cx="360685"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616" y="2475426"/>
            <a:ext cx="538419" cy="13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bgerundetes Rechteck 11"/>
          <p:cNvSpPr/>
          <p:nvPr/>
        </p:nvSpPr>
        <p:spPr>
          <a:xfrm>
            <a:off x="1173103" y="3140960"/>
            <a:ext cx="1153676"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p:cNvSpPr txBox="1"/>
          <p:nvPr/>
        </p:nvSpPr>
        <p:spPr>
          <a:xfrm>
            <a:off x="252000" y="540000"/>
            <a:ext cx="8531915" cy="338554"/>
          </a:xfrm>
          <a:prstGeom prst="rect">
            <a:avLst/>
          </a:prstGeom>
          <a:noFill/>
        </p:spPr>
        <p:txBody>
          <a:bodyPr wrap="square" rtlCol="0">
            <a:spAutoFit/>
          </a:bodyPr>
          <a:lstStyle/>
          <a:p>
            <a:r>
              <a:rPr lang="de-DE" sz="1600" b="1" dirty="0" smtClean="0"/>
              <a:t>Registerkarten - Grafik</a:t>
            </a:r>
            <a:endParaRPr lang="de-DE" sz="1600" b="1" dirty="0"/>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73</a:t>
            </a:r>
            <a:endParaRPr lang="de-DE" sz="1200" dirty="0"/>
          </a:p>
        </p:txBody>
      </p:sp>
      <p:sp>
        <p:nvSpPr>
          <p:cNvPr id="14" name="Rechteck 13">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8" name="Textfeld 1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14983506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8692031" cy="244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786" y="2372276"/>
            <a:ext cx="2738645" cy="24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813" y="4005080"/>
            <a:ext cx="2880400" cy="120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201" y="3861061"/>
            <a:ext cx="2879764" cy="252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7"/>
          <p:cNvSpPr txBox="1"/>
          <p:nvPr/>
        </p:nvSpPr>
        <p:spPr>
          <a:xfrm>
            <a:off x="252000" y="540000"/>
            <a:ext cx="8531915" cy="338554"/>
          </a:xfrm>
          <a:prstGeom prst="rect">
            <a:avLst/>
          </a:prstGeom>
          <a:noFill/>
        </p:spPr>
        <p:txBody>
          <a:bodyPr wrap="square" rtlCol="0">
            <a:spAutoFit/>
          </a:bodyPr>
          <a:lstStyle/>
          <a:p>
            <a:r>
              <a:rPr lang="de-DE" sz="1600" b="1" dirty="0" smtClean="0"/>
              <a:t>Registerkarten - Endbenutzerrollen und Business </a:t>
            </a:r>
            <a:r>
              <a:rPr lang="de-DE" sz="1600" b="1" dirty="0" err="1" smtClean="0"/>
              <a:t>Function</a:t>
            </a:r>
            <a:endParaRPr lang="de-DE" sz="1600" b="1" dirty="0"/>
          </a:p>
        </p:txBody>
      </p:sp>
      <p:pic>
        <p:nvPicPr>
          <p:cNvPr id="9" name="Grafi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3" name="Gerade Verbindung 2"/>
          <p:cNvCxnSpPr/>
          <p:nvPr/>
        </p:nvCxnSpPr>
        <p:spPr>
          <a:xfrm>
            <a:off x="7164360" y="2622027"/>
            <a:ext cx="0" cy="868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 Verbindung 4"/>
          <p:cNvCxnSpPr/>
          <p:nvPr/>
        </p:nvCxnSpPr>
        <p:spPr>
          <a:xfrm flipH="1">
            <a:off x="3157215" y="2708900"/>
            <a:ext cx="400714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a:off x="3157215" y="2708900"/>
            <a:ext cx="0" cy="11521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8316520" y="2622027"/>
            <a:ext cx="0" cy="44692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6732301" y="3068950"/>
            <a:ext cx="15842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6732301" y="3068950"/>
            <a:ext cx="0" cy="7921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74</a:t>
            </a:r>
            <a:endParaRPr lang="de-DE" sz="1200" dirty="0"/>
          </a:p>
        </p:txBody>
      </p:sp>
      <p:sp>
        <p:nvSpPr>
          <p:cNvPr id="20" name="Rechteck 19">
            <a:hlinkClick r:id="rId7"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2" name="Textfeld 2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24459817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252000" y="540000"/>
            <a:ext cx="8531915" cy="338554"/>
          </a:xfrm>
          <a:prstGeom prst="rect">
            <a:avLst/>
          </a:prstGeom>
          <a:noFill/>
        </p:spPr>
        <p:txBody>
          <a:bodyPr wrap="square" rtlCol="0">
            <a:spAutoFit/>
          </a:bodyPr>
          <a:lstStyle/>
          <a:p>
            <a:r>
              <a:rPr lang="de-DE" sz="1600" b="1" dirty="0" smtClean="0"/>
              <a:t>Abschluss</a:t>
            </a:r>
            <a:endParaRPr lang="de-DE" sz="1600" b="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7705725"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bgerundetes Rechteck 6"/>
          <p:cNvSpPr/>
          <p:nvPr/>
        </p:nvSpPr>
        <p:spPr>
          <a:xfrm>
            <a:off x="611451" y="2356360"/>
            <a:ext cx="171524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236944" y="4923630"/>
            <a:ext cx="8670112" cy="1492716"/>
          </a:xfrm>
          <a:prstGeom prst="rect">
            <a:avLst/>
          </a:prstGeom>
          <a:noFill/>
        </p:spPr>
        <p:txBody>
          <a:bodyPr wrap="square" rtlCol="0">
            <a:spAutoFit/>
          </a:bodyPr>
          <a:lstStyle/>
          <a:p>
            <a:r>
              <a:rPr lang="de-DE" sz="1300" dirty="0"/>
              <a:t>Wenn der Business Blueprint mit allen notwendigen Informationen (</a:t>
            </a:r>
            <a:r>
              <a:rPr lang="de-DE" sz="1300" dirty="0" smtClean="0"/>
              <a:t>Projektstruktur, Dokumentation</a:t>
            </a:r>
            <a:r>
              <a:rPr lang="de-DE" sz="1300" dirty="0"/>
              <a:t>, Transaktionszuordnungen) erstellt wurde, wird </a:t>
            </a:r>
            <a:r>
              <a:rPr lang="de-DE" sz="1300" dirty="0" smtClean="0"/>
              <a:t>in der </a:t>
            </a:r>
            <a:r>
              <a:rPr lang="de-DE" sz="1300" dirty="0"/>
              <a:t>Regel ein Business-Blueprint-Dokument für die weitere </a:t>
            </a:r>
            <a:r>
              <a:rPr lang="de-DE" sz="1300" dirty="0" smtClean="0"/>
              <a:t>Verwendung oder </a:t>
            </a:r>
            <a:r>
              <a:rPr lang="de-DE" sz="1300" dirty="0"/>
              <a:t>Genehmigung </a:t>
            </a:r>
            <a:r>
              <a:rPr lang="de-DE" sz="1300" dirty="0" smtClean="0"/>
              <a:t>erzeugt. Das </a:t>
            </a:r>
            <a:r>
              <a:rPr lang="de-DE" sz="1300" dirty="0"/>
              <a:t>Dokument enthält alle zugeordneten Dokumente auf der </a:t>
            </a:r>
            <a:r>
              <a:rPr lang="de-DE" sz="1300" dirty="0" smtClean="0"/>
              <a:t>Registerkarte Projektdokumentation</a:t>
            </a:r>
            <a:r>
              <a:rPr lang="de-DE" sz="1300" dirty="0"/>
              <a:t>, die als blueprint-relevant gekennzeichnet </a:t>
            </a:r>
            <a:r>
              <a:rPr lang="de-DE" sz="1300" dirty="0" smtClean="0"/>
              <a:t>sind. Bevor </a:t>
            </a:r>
            <a:r>
              <a:rPr lang="de-DE" sz="1300" dirty="0"/>
              <a:t>das Blueprint-Dokument generiert werden kann, sollten Sie im </a:t>
            </a:r>
            <a:r>
              <a:rPr lang="de-DE" sz="1300" dirty="0" smtClean="0"/>
              <a:t>Customizing des </a:t>
            </a:r>
            <a:r>
              <a:rPr lang="de-DE" sz="1300" dirty="0"/>
              <a:t>SAP Solution Managers im Bereich </a:t>
            </a:r>
            <a:r>
              <a:rPr lang="de-DE" sz="1300" dirty="0" smtClean="0"/>
              <a:t>Dokumentenmanagement das </a:t>
            </a:r>
            <a:r>
              <a:rPr lang="de-DE" sz="1300" dirty="0"/>
              <a:t>Layout des zu generierenden Dokuments an die spezifischen Anforderungen</a:t>
            </a:r>
          </a:p>
          <a:p>
            <a:r>
              <a:rPr lang="de-DE" sz="1300" dirty="0" smtClean="0"/>
              <a:t>Anpassen. </a:t>
            </a:r>
            <a:r>
              <a:rPr lang="de-DE" sz="1300" dirty="0"/>
              <a:t>(Quelle: Frank Hennermann – Implementierungs- und Upgrade- Projekte mit den SAP Solution Manager</a:t>
            </a:r>
            <a:r>
              <a:rPr lang="de-DE" sz="1300" dirty="0" smtClean="0"/>
              <a:t>)</a:t>
            </a:r>
            <a:endParaRPr lang="de-DE" sz="13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956" y="692620"/>
            <a:ext cx="2931045" cy="390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Ellipse 10"/>
          <p:cNvSpPr/>
          <p:nvPr/>
        </p:nvSpPr>
        <p:spPr>
          <a:xfrm>
            <a:off x="6688430" y="4314503"/>
            <a:ext cx="216031" cy="36838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cxnSp>
        <p:nvCxnSpPr>
          <p:cNvPr id="3" name="Gerade Verbindung 2"/>
          <p:cNvCxnSpPr>
            <a:stCxn id="7" idx="3"/>
          </p:cNvCxnSpPr>
          <p:nvPr/>
        </p:nvCxnSpPr>
        <p:spPr>
          <a:xfrm>
            <a:off x="2326691" y="2500380"/>
            <a:ext cx="3010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Gerade Verbindung 4"/>
          <p:cNvCxnSpPr/>
          <p:nvPr/>
        </p:nvCxnSpPr>
        <p:spPr>
          <a:xfrm flipV="1">
            <a:off x="2627730" y="786012"/>
            <a:ext cx="0" cy="17143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2627730" y="786012"/>
            <a:ext cx="158422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75</a:t>
            </a:r>
            <a:endParaRPr lang="de-DE" sz="1200" dirty="0"/>
          </a:p>
        </p:txBody>
      </p:sp>
      <p:sp>
        <p:nvSpPr>
          <p:cNvPr id="18" name="Rechteck 17">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9" name="Textfeld 1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Tree>
    <p:extLst>
      <p:ext uri="{BB962C8B-B14F-4D97-AF65-F5344CB8AC3E}">
        <p14:creationId xmlns:p14="http://schemas.microsoft.com/office/powerpoint/2010/main" val="4167181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893541" cy="29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552" y="836641"/>
            <a:ext cx="4092912" cy="88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8939" y="2420861"/>
            <a:ext cx="4546723" cy="197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Gerade Verbindung mit Pfeil 9"/>
          <p:cNvCxnSpPr/>
          <p:nvPr/>
        </p:nvCxnSpPr>
        <p:spPr>
          <a:xfrm>
            <a:off x="6732301" y="1772771"/>
            <a:ext cx="4708" cy="5400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5868181" y="3140961"/>
            <a:ext cx="3137481" cy="144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00" y="4467470"/>
            <a:ext cx="5832811" cy="195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6372250" y="5733320"/>
            <a:ext cx="2520351" cy="461665"/>
          </a:xfrm>
          <a:prstGeom prst="rect">
            <a:avLst/>
          </a:prstGeom>
          <a:solidFill>
            <a:srgbClr val="E4DCBA"/>
          </a:solidFill>
          <a:ln w="19050">
            <a:noFill/>
          </a:ln>
        </p:spPr>
        <p:txBody>
          <a:bodyPr wrap="square" rtlCol="0">
            <a:spAutoFit/>
          </a:bodyPr>
          <a:lstStyle/>
          <a:p>
            <a:r>
              <a:rPr lang="de-DE" sz="1200" dirty="0" smtClean="0"/>
              <a:t>Dokument noch leer -&gt; Makro muss ausgeführt werden</a:t>
            </a:r>
            <a:endParaRPr lang="de-DE" sz="1200" dirty="0"/>
          </a:p>
        </p:txBody>
      </p:sp>
      <p:cxnSp>
        <p:nvCxnSpPr>
          <p:cNvPr id="17" name="Gerade Verbindung mit Pfeil 16"/>
          <p:cNvCxnSpPr>
            <a:stCxn id="14" idx="1"/>
          </p:cNvCxnSpPr>
          <p:nvPr/>
        </p:nvCxnSpPr>
        <p:spPr>
          <a:xfrm flipH="1">
            <a:off x="4920234" y="5964153"/>
            <a:ext cx="1452016" cy="307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Gewinkelte Verbindung 8"/>
          <p:cNvCxnSpPr/>
          <p:nvPr/>
        </p:nvCxnSpPr>
        <p:spPr>
          <a:xfrm rot="5400000" flipH="1" flipV="1">
            <a:off x="3468350" y="1965299"/>
            <a:ext cx="2135293" cy="1656231"/>
          </a:xfrm>
          <a:prstGeom prst="bentConnector3">
            <a:avLst>
              <a:gd name="adj1" fmla="val 7569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Gewinkelte Verbindung 17"/>
          <p:cNvCxnSpPr/>
          <p:nvPr/>
        </p:nvCxnSpPr>
        <p:spPr>
          <a:xfrm rot="5400000">
            <a:off x="5841074" y="3397189"/>
            <a:ext cx="1355100" cy="1156869"/>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6" name="Textfeld 1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9" name="Textfeld 1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1" name="Textfeld 2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2" name="Textfeld 2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76</a:t>
            </a:r>
            <a:endParaRPr lang="de-DE" sz="1200" dirty="0"/>
          </a:p>
        </p:txBody>
      </p:sp>
      <p:sp>
        <p:nvSpPr>
          <p:cNvPr id="20" name="Rechteck 19">
            <a:hlinkClick r:id="rId7"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3" name="Textfeld 2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
        <p:nvSpPr>
          <p:cNvPr id="24" name="Textfeld 23"/>
          <p:cNvSpPr txBox="1"/>
          <p:nvPr/>
        </p:nvSpPr>
        <p:spPr>
          <a:xfrm>
            <a:off x="252000" y="540000"/>
            <a:ext cx="8531915" cy="338554"/>
          </a:xfrm>
          <a:prstGeom prst="rect">
            <a:avLst/>
          </a:prstGeom>
          <a:noFill/>
        </p:spPr>
        <p:txBody>
          <a:bodyPr wrap="square" rtlCol="0">
            <a:spAutoFit/>
          </a:bodyPr>
          <a:lstStyle/>
          <a:p>
            <a:r>
              <a:rPr lang="de-DE" sz="1600" b="1" dirty="0" smtClean="0"/>
              <a:t>Abschluss</a:t>
            </a:r>
            <a:endParaRPr lang="de-DE" sz="1600" b="1" dirty="0"/>
          </a:p>
        </p:txBody>
      </p:sp>
    </p:spTree>
    <p:extLst>
      <p:ext uri="{BB962C8B-B14F-4D97-AF65-F5344CB8AC3E}">
        <p14:creationId xmlns:p14="http://schemas.microsoft.com/office/powerpoint/2010/main" val="18496517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2520350" cy="303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20" y="777422"/>
            <a:ext cx="1644411" cy="4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5097641" y="764632"/>
            <a:ext cx="3918579" cy="646331"/>
          </a:xfrm>
          <a:prstGeom prst="rect">
            <a:avLst/>
          </a:prstGeom>
          <a:solidFill>
            <a:srgbClr val="E4DCBA"/>
          </a:solidFill>
          <a:ln w="19050">
            <a:noFill/>
          </a:ln>
        </p:spPr>
        <p:txBody>
          <a:bodyPr wrap="square" rtlCol="0">
            <a:spAutoFit/>
          </a:bodyPr>
          <a:lstStyle/>
          <a:p>
            <a:r>
              <a:rPr lang="de-DE" sz="1200" dirty="0" smtClean="0"/>
              <a:t>Das Symbol zum Ausführen des Makros erscheint -&gt; Makro ausführen und das Business Blueprint Dokument wird generiert.</a:t>
            </a:r>
            <a:endParaRPr lang="de-DE" sz="1200" dirty="0"/>
          </a:p>
        </p:txBody>
      </p:sp>
      <p:sp>
        <p:nvSpPr>
          <p:cNvPr id="8" name="Ellipse 7"/>
          <p:cNvSpPr/>
          <p:nvPr/>
        </p:nvSpPr>
        <p:spPr>
          <a:xfrm>
            <a:off x="4320000" y="792000"/>
            <a:ext cx="240992" cy="1940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120" y="1484730"/>
            <a:ext cx="3454291" cy="4767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14" y="4365131"/>
            <a:ext cx="4483731" cy="189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24755" y="1117708"/>
            <a:ext cx="504071" cy="307777"/>
          </a:xfrm>
          <a:prstGeom prst="rect">
            <a:avLst/>
          </a:prstGeom>
          <a:noFill/>
        </p:spPr>
        <p:txBody>
          <a:bodyPr wrap="square" rtlCol="0">
            <a:spAutoFit/>
          </a:bodyPr>
          <a:lstStyle/>
          <a:p>
            <a:r>
              <a:rPr lang="de-DE" dirty="0" smtClean="0">
                <a:solidFill>
                  <a:srgbClr val="FF0000"/>
                </a:solidFill>
              </a:rPr>
              <a:t>1.</a:t>
            </a:r>
            <a:endParaRPr lang="de-DE" dirty="0">
              <a:solidFill>
                <a:srgbClr val="FF0000"/>
              </a:solidFill>
            </a:endParaRPr>
          </a:p>
        </p:txBody>
      </p:sp>
      <p:sp>
        <p:nvSpPr>
          <p:cNvPr id="19" name="Textfeld 18"/>
          <p:cNvSpPr txBox="1"/>
          <p:nvPr/>
        </p:nvSpPr>
        <p:spPr>
          <a:xfrm>
            <a:off x="3020944" y="765627"/>
            <a:ext cx="504071" cy="307777"/>
          </a:xfrm>
          <a:prstGeom prst="rect">
            <a:avLst/>
          </a:prstGeom>
          <a:noFill/>
        </p:spPr>
        <p:txBody>
          <a:bodyPr wrap="square" rtlCol="0">
            <a:spAutoFit/>
          </a:bodyPr>
          <a:lstStyle/>
          <a:p>
            <a:r>
              <a:rPr lang="de-DE" dirty="0">
                <a:solidFill>
                  <a:srgbClr val="FF0000"/>
                </a:solidFill>
              </a:rPr>
              <a:t>3</a:t>
            </a:r>
            <a:r>
              <a:rPr lang="de-DE" dirty="0" smtClean="0">
                <a:solidFill>
                  <a:srgbClr val="FF0000"/>
                </a:solidFill>
              </a:rPr>
              <a:t>.</a:t>
            </a:r>
            <a:endParaRPr lang="de-DE" dirty="0">
              <a:solidFill>
                <a:srgbClr val="FF0000"/>
              </a:solidFill>
            </a:endParaRPr>
          </a:p>
        </p:txBody>
      </p:sp>
      <p:sp>
        <p:nvSpPr>
          <p:cNvPr id="20" name="Textfeld 19"/>
          <p:cNvSpPr txBox="1"/>
          <p:nvPr/>
        </p:nvSpPr>
        <p:spPr>
          <a:xfrm>
            <a:off x="146258" y="4372144"/>
            <a:ext cx="504071" cy="307777"/>
          </a:xfrm>
          <a:prstGeom prst="rect">
            <a:avLst/>
          </a:prstGeom>
          <a:noFill/>
        </p:spPr>
        <p:txBody>
          <a:bodyPr wrap="square" rtlCol="0">
            <a:spAutoFit/>
          </a:bodyPr>
          <a:lstStyle/>
          <a:p>
            <a:r>
              <a:rPr lang="de-DE" dirty="0" smtClean="0">
                <a:solidFill>
                  <a:srgbClr val="FF0000"/>
                </a:solidFill>
              </a:rPr>
              <a:t>2.</a:t>
            </a:r>
            <a:endParaRPr lang="de-DE" dirty="0">
              <a:solidFill>
                <a:srgbClr val="FF0000"/>
              </a:solidFill>
            </a:endParaRPr>
          </a:p>
        </p:txBody>
      </p:sp>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3 </a:t>
            </a:r>
            <a:r>
              <a:rPr lang="de-DE" sz="1200" dirty="0"/>
              <a:t>- Aufbau-/ Ablauforganisation </a:t>
            </a:r>
            <a:r>
              <a:rPr lang="de-DE" sz="1200" dirty="0" smtClean="0"/>
              <a:t>		Seite 77</a:t>
            </a:r>
            <a:endParaRPr lang="de-DE" sz="1200" dirty="0"/>
          </a:p>
        </p:txBody>
      </p:sp>
      <p:sp>
        <p:nvSpPr>
          <p:cNvPr id="21" name="Rechteck 20">
            <a:hlinkClick r:id="rId7"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2" name="Rechteck 1"/>
          <p:cNvSpPr/>
          <p:nvPr/>
        </p:nvSpPr>
        <p:spPr>
          <a:xfrm>
            <a:off x="1524335" y="4007070"/>
            <a:ext cx="720100" cy="19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 name="Gerade Verbindung mit Pfeil 3"/>
          <p:cNvCxnSpPr/>
          <p:nvPr/>
        </p:nvCxnSpPr>
        <p:spPr>
          <a:xfrm>
            <a:off x="2051650" y="4205070"/>
            <a:ext cx="0" cy="1600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372413" y="5214844"/>
            <a:ext cx="720100" cy="19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 Verbindung mit Pfeil 5"/>
          <p:cNvCxnSpPr/>
          <p:nvPr/>
        </p:nvCxnSpPr>
        <p:spPr>
          <a:xfrm flipV="1">
            <a:off x="3272980" y="1340710"/>
            <a:ext cx="0" cy="30244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   Business </a:t>
            </a:r>
            <a:r>
              <a:rPr lang="de-DE" sz="2400" b="1" dirty="0"/>
              <a:t>Blueprint (Solar01</a:t>
            </a:r>
            <a:r>
              <a:rPr lang="de-DE" sz="2400" b="1" dirty="0" smtClean="0"/>
              <a:t>) </a:t>
            </a:r>
            <a:endParaRPr lang="de-DE" b="1" dirty="0"/>
          </a:p>
        </p:txBody>
      </p:sp>
      <p:sp>
        <p:nvSpPr>
          <p:cNvPr id="24" name="Textfeld 23"/>
          <p:cNvSpPr txBox="1"/>
          <p:nvPr/>
        </p:nvSpPr>
        <p:spPr>
          <a:xfrm>
            <a:off x="252000" y="540000"/>
            <a:ext cx="8531915" cy="338554"/>
          </a:xfrm>
          <a:prstGeom prst="rect">
            <a:avLst/>
          </a:prstGeom>
          <a:noFill/>
        </p:spPr>
        <p:txBody>
          <a:bodyPr wrap="square" rtlCol="0">
            <a:spAutoFit/>
          </a:bodyPr>
          <a:lstStyle/>
          <a:p>
            <a:r>
              <a:rPr lang="de-DE" sz="1600" b="1" dirty="0" smtClean="0"/>
              <a:t>Abschluss</a:t>
            </a:r>
            <a:endParaRPr lang="de-DE" sz="1600" b="1" dirty="0"/>
          </a:p>
        </p:txBody>
      </p:sp>
    </p:spTree>
    <p:extLst>
      <p:ext uri="{BB962C8B-B14F-4D97-AF65-F5344CB8AC3E}">
        <p14:creationId xmlns:p14="http://schemas.microsoft.com/office/powerpoint/2010/main" val="25085804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0" y="1170000"/>
            <a:ext cx="7668429" cy="527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3870492" y="4154173"/>
            <a:ext cx="2573767" cy="461665"/>
          </a:xfrm>
          <a:prstGeom prst="rect">
            <a:avLst/>
          </a:prstGeom>
          <a:solidFill>
            <a:srgbClr val="E4DCBA"/>
          </a:solidFill>
          <a:ln w="19050">
            <a:noFill/>
          </a:ln>
        </p:spPr>
        <p:txBody>
          <a:bodyPr wrap="square" rtlCol="0">
            <a:spAutoFit/>
          </a:bodyPr>
          <a:lstStyle/>
          <a:p>
            <a:r>
              <a:rPr lang="de-DE" sz="1200" dirty="0" smtClean="0"/>
              <a:t>Doppelkick auf das jeweilige Objekt- </a:t>
            </a:r>
          </a:p>
          <a:p>
            <a:r>
              <a:rPr lang="de-DE" sz="1200" dirty="0" smtClean="0"/>
              <a:t>IMG Einstellungen vornehmen</a:t>
            </a:r>
            <a:endParaRPr lang="de-DE" sz="1200" dirty="0"/>
          </a:p>
        </p:txBody>
      </p:sp>
      <p:sp>
        <p:nvSpPr>
          <p:cNvPr id="16" name="Abgerundetes Rechteck 15"/>
          <p:cNvSpPr/>
          <p:nvPr/>
        </p:nvSpPr>
        <p:spPr>
          <a:xfrm>
            <a:off x="4217326" y="2897946"/>
            <a:ext cx="931669" cy="18342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Abgerundetes Rechteck 16"/>
          <p:cNvSpPr/>
          <p:nvPr/>
        </p:nvSpPr>
        <p:spPr>
          <a:xfrm>
            <a:off x="510895" y="2424530"/>
            <a:ext cx="1360331" cy="14402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78</a:t>
            </a:r>
            <a:endParaRPr lang="de-DE" sz="1200" dirty="0"/>
          </a:p>
        </p:txBody>
      </p:sp>
      <p:sp>
        <p:nvSpPr>
          <p:cNvPr id="18" name="Abgerundetes Rechteck 17"/>
          <p:cNvSpPr/>
          <p:nvPr/>
        </p:nvSpPr>
        <p:spPr>
          <a:xfrm>
            <a:off x="7167026" y="2060029"/>
            <a:ext cx="765043" cy="18342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 name="Gerade Verbindung mit Pfeil 2"/>
          <p:cNvCxnSpPr/>
          <p:nvPr/>
        </p:nvCxnSpPr>
        <p:spPr>
          <a:xfrm flipV="1">
            <a:off x="5026160" y="3068950"/>
            <a:ext cx="0" cy="10852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hteck 14">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9" name="Textfeld 18"/>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Werk </a:t>
            </a:r>
            <a:endParaRPr lang="de-DE" sz="1600" b="1" dirty="0"/>
          </a:p>
        </p:txBody>
      </p:sp>
    </p:spTree>
    <p:extLst>
      <p:ext uri="{BB962C8B-B14F-4D97-AF65-F5344CB8AC3E}">
        <p14:creationId xmlns:p14="http://schemas.microsoft.com/office/powerpoint/2010/main" val="15395322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947538"/>
            <a:ext cx="8631236" cy="535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3"/>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Werk </a:t>
            </a:r>
            <a:endParaRPr lang="de-DE" sz="1600" b="1" dirty="0"/>
          </a:p>
        </p:txBody>
      </p:sp>
      <p:sp>
        <p:nvSpPr>
          <p:cNvPr id="15" name="Abgerundetes Rechteck 14"/>
          <p:cNvSpPr/>
          <p:nvPr/>
        </p:nvSpPr>
        <p:spPr>
          <a:xfrm>
            <a:off x="985652" y="2996941"/>
            <a:ext cx="2884840" cy="14402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7" name="Textfeld 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79</a:t>
            </a:r>
            <a:endParaRPr lang="de-DE" sz="1200" dirty="0"/>
          </a:p>
        </p:txBody>
      </p:sp>
      <p:sp>
        <p:nvSpPr>
          <p:cNvPr id="11" name="Rechteck 1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2" name="Textfeld 11"/>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727296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mput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907" y="787271"/>
            <a:ext cx="1554367" cy="1552433"/>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10569" y="652478"/>
            <a:ext cx="8837784" cy="315471"/>
          </a:xfrm>
          <a:prstGeom prst="rect">
            <a:avLst/>
          </a:prstGeom>
          <a:noFill/>
        </p:spPr>
        <p:txBody>
          <a:bodyPr wrap="square" lIns="68580" tIns="34290" rIns="68580" bIns="34290" rtlCol="0">
            <a:spAutoFit/>
          </a:bodyPr>
          <a:lstStyle/>
          <a:p>
            <a:r>
              <a:rPr lang="de-DE" b="1" dirty="0"/>
              <a:t> </a:t>
            </a:r>
            <a:r>
              <a:rPr lang="de-DE" b="1" dirty="0" smtClean="0"/>
              <a:t>                    </a:t>
            </a:r>
            <a:r>
              <a:rPr lang="de-DE" sz="1600" b="1" dirty="0" smtClean="0"/>
              <a:t>EHP6 FOR SAP ERP 6.0                                                   SAP SOLUTION MANAGER 7.1</a:t>
            </a:r>
            <a:endParaRPr lang="de-DE" sz="1600" b="1" dirty="0"/>
          </a:p>
        </p:txBody>
      </p:sp>
      <p:pic>
        <p:nvPicPr>
          <p:cNvPr id="4" name="Grafik 3"/>
          <p:cNvPicPr>
            <a:picLocks noChangeAspect="1"/>
          </p:cNvPicPr>
          <p:nvPr/>
        </p:nvPicPr>
        <p:blipFill>
          <a:blip r:embed="rId3"/>
          <a:stretch>
            <a:fillRect/>
          </a:stretch>
        </p:blipFill>
        <p:spPr>
          <a:xfrm>
            <a:off x="199853" y="4227473"/>
            <a:ext cx="3807615" cy="1270776"/>
          </a:xfrm>
          <a:prstGeom prst="rect">
            <a:avLst/>
          </a:prstGeom>
        </p:spPr>
      </p:pic>
      <p:pic>
        <p:nvPicPr>
          <p:cNvPr id="2" name="Grafik 1"/>
          <p:cNvPicPr>
            <a:picLocks noChangeAspect="1"/>
          </p:cNvPicPr>
          <p:nvPr/>
        </p:nvPicPr>
        <p:blipFill>
          <a:blip r:embed="rId4"/>
          <a:stretch>
            <a:fillRect/>
          </a:stretch>
        </p:blipFill>
        <p:spPr>
          <a:xfrm>
            <a:off x="4866385" y="4227472"/>
            <a:ext cx="3836195" cy="1270777"/>
          </a:xfrm>
          <a:prstGeom prst="rect">
            <a:avLst/>
          </a:prstGeom>
        </p:spPr>
      </p:pic>
      <p:sp>
        <p:nvSpPr>
          <p:cNvPr id="6" name="Rechteck 5"/>
          <p:cNvSpPr/>
          <p:nvPr/>
        </p:nvSpPr>
        <p:spPr>
          <a:xfrm>
            <a:off x="199852" y="3017652"/>
            <a:ext cx="712759" cy="921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de-DE" sz="900" dirty="0"/>
          </a:p>
        </p:txBody>
      </p:sp>
      <p:sp>
        <p:nvSpPr>
          <p:cNvPr id="12" name="Rechteck 11"/>
          <p:cNvSpPr/>
          <p:nvPr/>
        </p:nvSpPr>
        <p:spPr>
          <a:xfrm>
            <a:off x="1602177" y="3017652"/>
            <a:ext cx="628867" cy="921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de-DE" sz="900" dirty="0"/>
          </a:p>
        </p:txBody>
      </p:sp>
      <p:sp>
        <p:nvSpPr>
          <p:cNvPr id="13" name="Rechteck 12"/>
          <p:cNvSpPr/>
          <p:nvPr/>
        </p:nvSpPr>
        <p:spPr>
          <a:xfrm>
            <a:off x="2794910" y="3017652"/>
            <a:ext cx="1170699" cy="921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de-DE" sz="900" dirty="0"/>
          </a:p>
          <a:p>
            <a:pPr algn="ctr"/>
            <a:endParaRPr lang="de-DE" sz="900" dirty="0"/>
          </a:p>
          <a:p>
            <a:pPr algn="ctr"/>
            <a:endParaRPr lang="de-DE" sz="900" dirty="0" smtClean="0"/>
          </a:p>
          <a:p>
            <a:pPr algn="ctr"/>
            <a:endParaRPr lang="de-DE" sz="900" dirty="0"/>
          </a:p>
          <a:p>
            <a:pPr algn="ctr"/>
            <a:r>
              <a:rPr lang="de-DE" sz="900" dirty="0" smtClean="0"/>
              <a:t>Sandkastenmandant</a:t>
            </a:r>
            <a:endParaRPr lang="de-DE" sz="900" dirty="0"/>
          </a:p>
        </p:txBody>
      </p:sp>
      <p:sp>
        <p:nvSpPr>
          <p:cNvPr id="8" name="Pfeil nach oben 7"/>
          <p:cNvSpPr/>
          <p:nvPr/>
        </p:nvSpPr>
        <p:spPr>
          <a:xfrm>
            <a:off x="3290444" y="3355917"/>
            <a:ext cx="120973" cy="286009"/>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de-DE" dirty="0"/>
          </a:p>
        </p:txBody>
      </p:sp>
      <p:sp>
        <p:nvSpPr>
          <p:cNvPr id="11" name="Textfeld 10"/>
          <p:cNvSpPr txBox="1"/>
          <p:nvPr/>
        </p:nvSpPr>
        <p:spPr>
          <a:xfrm>
            <a:off x="3436034" y="3404799"/>
            <a:ext cx="476251" cy="207749"/>
          </a:xfrm>
          <a:prstGeom prst="rect">
            <a:avLst/>
          </a:prstGeom>
          <a:noFill/>
        </p:spPr>
        <p:txBody>
          <a:bodyPr wrap="square" lIns="68580" tIns="34290" rIns="68580" bIns="34290" rtlCol="0">
            <a:spAutoFit/>
          </a:bodyPr>
          <a:lstStyle/>
          <a:p>
            <a:r>
              <a:rPr lang="de-DE" sz="900" dirty="0">
                <a:solidFill>
                  <a:schemeClr val="bg1"/>
                </a:solidFill>
              </a:rPr>
              <a:t>CTS</a:t>
            </a:r>
          </a:p>
        </p:txBody>
      </p:sp>
      <p:sp>
        <p:nvSpPr>
          <p:cNvPr id="14" name="Textfeld 13"/>
          <p:cNvSpPr txBox="1"/>
          <p:nvPr/>
        </p:nvSpPr>
        <p:spPr>
          <a:xfrm>
            <a:off x="221413" y="3131090"/>
            <a:ext cx="812321" cy="346249"/>
          </a:xfrm>
          <a:prstGeom prst="rect">
            <a:avLst/>
          </a:prstGeom>
          <a:noFill/>
        </p:spPr>
        <p:txBody>
          <a:bodyPr wrap="square" lIns="68580" tIns="34290" rIns="68580" bIns="34290" rtlCol="0">
            <a:spAutoFit/>
          </a:bodyPr>
          <a:lstStyle/>
          <a:p>
            <a:r>
              <a:rPr lang="de-DE" sz="900" dirty="0">
                <a:solidFill>
                  <a:schemeClr val="bg1"/>
                </a:solidFill>
              </a:rPr>
              <a:t>Produktiv</a:t>
            </a:r>
          </a:p>
          <a:p>
            <a:r>
              <a:rPr lang="de-DE" sz="900" dirty="0">
                <a:solidFill>
                  <a:schemeClr val="bg1"/>
                </a:solidFill>
              </a:rPr>
              <a:t>   Server</a:t>
            </a:r>
          </a:p>
        </p:txBody>
      </p:sp>
      <p:sp>
        <p:nvSpPr>
          <p:cNvPr id="15" name="Textfeld 14"/>
          <p:cNvSpPr txBox="1"/>
          <p:nvPr/>
        </p:nvSpPr>
        <p:spPr>
          <a:xfrm>
            <a:off x="1685824" y="3131089"/>
            <a:ext cx="790575" cy="346249"/>
          </a:xfrm>
          <a:prstGeom prst="rect">
            <a:avLst/>
          </a:prstGeom>
          <a:noFill/>
        </p:spPr>
        <p:txBody>
          <a:bodyPr wrap="square" lIns="68580" tIns="34290" rIns="68580" bIns="34290" rtlCol="0">
            <a:spAutoFit/>
          </a:bodyPr>
          <a:lstStyle/>
          <a:p>
            <a:r>
              <a:rPr lang="de-DE" sz="900" dirty="0">
                <a:solidFill>
                  <a:schemeClr val="bg1"/>
                </a:solidFill>
              </a:rPr>
              <a:t>Quality</a:t>
            </a:r>
          </a:p>
          <a:p>
            <a:r>
              <a:rPr lang="de-DE" sz="900" dirty="0">
                <a:solidFill>
                  <a:schemeClr val="bg1"/>
                </a:solidFill>
              </a:rPr>
              <a:t> Server  </a:t>
            </a:r>
          </a:p>
        </p:txBody>
      </p:sp>
      <p:sp>
        <p:nvSpPr>
          <p:cNvPr id="17" name="Pfeil nach links 16"/>
          <p:cNvSpPr/>
          <p:nvPr/>
        </p:nvSpPr>
        <p:spPr>
          <a:xfrm>
            <a:off x="2313959" y="3407248"/>
            <a:ext cx="426607" cy="202852"/>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de-DE" dirty="0"/>
          </a:p>
        </p:txBody>
      </p:sp>
      <p:sp>
        <p:nvSpPr>
          <p:cNvPr id="20" name="Pfeil nach links 19"/>
          <p:cNvSpPr/>
          <p:nvPr/>
        </p:nvSpPr>
        <p:spPr>
          <a:xfrm>
            <a:off x="983302" y="3414100"/>
            <a:ext cx="426607" cy="202852"/>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de-DE" dirty="0"/>
          </a:p>
        </p:txBody>
      </p:sp>
      <p:sp>
        <p:nvSpPr>
          <p:cNvPr id="18" name="Textfeld 17"/>
          <p:cNvSpPr txBox="1"/>
          <p:nvPr/>
        </p:nvSpPr>
        <p:spPr>
          <a:xfrm>
            <a:off x="2378574" y="3137647"/>
            <a:ext cx="398699" cy="253916"/>
          </a:xfrm>
          <a:prstGeom prst="rect">
            <a:avLst/>
          </a:prstGeom>
          <a:noFill/>
        </p:spPr>
        <p:txBody>
          <a:bodyPr wrap="square" lIns="68580" tIns="34290" rIns="68580" bIns="34290" rtlCol="0">
            <a:spAutoFit/>
          </a:bodyPr>
          <a:lstStyle/>
          <a:p>
            <a:r>
              <a:rPr lang="de-DE" sz="1200" b="1" dirty="0"/>
              <a:t>CTS</a:t>
            </a:r>
          </a:p>
        </p:txBody>
      </p:sp>
      <p:sp>
        <p:nvSpPr>
          <p:cNvPr id="24" name="Textfeld 23"/>
          <p:cNvSpPr txBox="1"/>
          <p:nvPr/>
        </p:nvSpPr>
        <p:spPr>
          <a:xfrm>
            <a:off x="1090542" y="3158868"/>
            <a:ext cx="398699" cy="253916"/>
          </a:xfrm>
          <a:prstGeom prst="rect">
            <a:avLst/>
          </a:prstGeom>
          <a:noFill/>
        </p:spPr>
        <p:txBody>
          <a:bodyPr wrap="square" lIns="68580" tIns="34290" rIns="68580" bIns="34290" rtlCol="0">
            <a:spAutoFit/>
          </a:bodyPr>
          <a:lstStyle/>
          <a:p>
            <a:r>
              <a:rPr lang="de-DE" sz="1200" b="1" dirty="0"/>
              <a:t>CTS</a:t>
            </a:r>
          </a:p>
        </p:txBody>
      </p:sp>
      <p:pic>
        <p:nvPicPr>
          <p:cNvPr id="23" name="Picture 4" descr="Comput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747" y="766805"/>
            <a:ext cx="1554367" cy="1552433"/>
          </a:xfrm>
          <a:prstGeom prst="rect">
            <a:avLst/>
          </a:prstGeom>
          <a:noFill/>
          <a:extLst>
            <a:ext uri="{909E8E84-426E-40DD-AFC4-6F175D3DCCD1}">
              <a14:hiddenFill xmlns:a14="http://schemas.microsoft.com/office/drawing/2010/main">
                <a:solidFill>
                  <a:srgbClr val="FFFFFF"/>
                </a:solidFill>
              </a14:hiddenFill>
            </a:ext>
          </a:extLst>
        </p:spPr>
      </p:pic>
      <p:sp>
        <p:nvSpPr>
          <p:cNvPr id="10" name="Pfeil nach links und rechts 9"/>
          <p:cNvSpPr/>
          <p:nvPr/>
        </p:nvSpPr>
        <p:spPr>
          <a:xfrm>
            <a:off x="2777273" y="1409204"/>
            <a:ext cx="2828251" cy="308569"/>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p:cNvSpPr txBox="1"/>
          <p:nvPr/>
        </p:nvSpPr>
        <p:spPr>
          <a:xfrm>
            <a:off x="3027285" y="1117385"/>
            <a:ext cx="2827819" cy="307777"/>
          </a:xfrm>
          <a:prstGeom prst="rect">
            <a:avLst/>
          </a:prstGeom>
          <a:noFill/>
        </p:spPr>
        <p:txBody>
          <a:bodyPr wrap="square" rtlCol="0">
            <a:spAutoFit/>
          </a:bodyPr>
          <a:lstStyle/>
          <a:p>
            <a:r>
              <a:rPr lang="de-DE" b="1" dirty="0" smtClean="0"/>
              <a:t>RFC Destination Typ 3 (ABAP)</a:t>
            </a:r>
            <a:endParaRPr lang="de-DE" b="1" dirty="0"/>
          </a:p>
        </p:txBody>
      </p:sp>
      <p:sp>
        <p:nvSpPr>
          <p:cNvPr id="25" name="Pfeil nach unten 24"/>
          <p:cNvSpPr/>
          <p:nvPr/>
        </p:nvSpPr>
        <p:spPr>
          <a:xfrm>
            <a:off x="6503930" y="2349195"/>
            <a:ext cx="208655" cy="100612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Pfeil nach oben 26"/>
          <p:cNvSpPr/>
          <p:nvPr/>
        </p:nvSpPr>
        <p:spPr>
          <a:xfrm>
            <a:off x="506456" y="1717772"/>
            <a:ext cx="225048" cy="1055094"/>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Pfeil nach rechts 27"/>
          <p:cNvSpPr/>
          <p:nvPr/>
        </p:nvSpPr>
        <p:spPr>
          <a:xfrm>
            <a:off x="627573" y="1431512"/>
            <a:ext cx="570077" cy="22302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Pfeil nach links 30"/>
          <p:cNvSpPr/>
          <p:nvPr/>
        </p:nvSpPr>
        <p:spPr>
          <a:xfrm>
            <a:off x="4441194" y="3407248"/>
            <a:ext cx="1654524" cy="202852"/>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de-DE"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748" y="5531317"/>
            <a:ext cx="1994400" cy="89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2970058" y="1650173"/>
            <a:ext cx="2392579" cy="400110"/>
          </a:xfrm>
          <a:prstGeom prst="rect">
            <a:avLst/>
          </a:prstGeom>
          <a:noFill/>
        </p:spPr>
        <p:txBody>
          <a:bodyPr wrap="square" rtlCol="0">
            <a:spAutoFit/>
          </a:bodyPr>
          <a:lstStyle/>
          <a:p>
            <a:r>
              <a:rPr lang="de-DE" sz="1000" dirty="0" smtClean="0"/>
              <a:t>Destination Solution Manager zu ERP 6.0 ist ausreichend</a:t>
            </a:r>
            <a:endParaRPr lang="de-DE" sz="1000" dirty="0"/>
          </a:p>
        </p:txBody>
      </p:sp>
      <p:sp>
        <p:nvSpPr>
          <p:cNvPr id="9" name="Textfeld 8"/>
          <p:cNvSpPr txBox="1"/>
          <p:nvPr/>
        </p:nvSpPr>
        <p:spPr>
          <a:xfrm>
            <a:off x="3027284" y="3131088"/>
            <a:ext cx="778823" cy="230832"/>
          </a:xfrm>
          <a:prstGeom prst="rect">
            <a:avLst/>
          </a:prstGeom>
          <a:noFill/>
        </p:spPr>
        <p:txBody>
          <a:bodyPr wrap="square" rtlCol="0">
            <a:spAutoFit/>
          </a:bodyPr>
          <a:lstStyle/>
          <a:p>
            <a:r>
              <a:rPr lang="de-DE" sz="900" dirty="0" smtClean="0">
                <a:solidFill>
                  <a:schemeClr val="bg1"/>
                </a:solidFill>
              </a:rPr>
              <a:t>DEV Server</a:t>
            </a:r>
            <a:endParaRPr lang="de-DE" sz="900" dirty="0">
              <a:solidFill>
                <a:schemeClr val="bg1"/>
              </a:solidFill>
            </a:endParaRPr>
          </a:p>
        </p:txBody>
      </p:sp>
      <p:pic>
        <p:nvPicPr>
          <p:cNvPr id="29" name="Grafik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30" name="Textfeld 2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32" name="Textfeld 3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33" name="Textfeld 3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8</a:t>
            </a:r>
            <a:endParaRPr lang="de-DE" sz="1200" dirty="0"/>
          </a:p>
        </p:txBody>
      </p:sp>
      <p:sp>
        <p:nvSpPr>
          <p:cNvPr id="34" name="Textfeld 3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35" name="Textfeld 34"/>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Systemvorstellung </a:t>
            </a:r>
            <a:r>
              <a:rPr lang="de-DE" sz="2400" b="1" dirty="0"/>
              <a:t>SAP ERP 6.0 und Solution Manager </a:t>
            </a:r>
            <a:r>
              <a:rPr lang="de-DE" sz="2400" b="1" dirty="0" smtClean="0"/>
              <a:t>7.1</a:t>
            </a:r>
            <a:endParaRPr lang="de-DE" b="1" dirty="0" smtClean="0">
              <a:solidFill>
                <a:prstClr val="black"/>
              </a:solidFill>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335" y="5531317"/>
            <a:ext cx="1993551" cy="91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hteck 35">
            <a:hlinkClick r:id="rId8"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Tree>
    <p:extLst>
      <p:ext uri="{BB962C8B-B14F-4D97-AF65-F5344CB8AC3E}">
        <p14:creationId xmlns:p14="http://schemas.microsoft.com/office/powerpoint/2010/main" val="23905211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Werk</a:t>
            </a:r>
            <a:endParaRPr lang="de-DE" sz="16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60" y="1153445"/>
            <a:ext cx="2304320" cy="196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30" y="483915"/>
            <a:ext cx="4032560" cy="311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481" y="4749003"/>
            <a:ext cx="4138379" cy="161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8409" y="2794651"/>
            <a:ext cx="2691045" cy="356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387357" y="1196691"/>
            <a:ext cx="440123" cy="338554"/>
          </a:xfrm>
          <a:prstGeom prst="rect">
            <a:avLst/>
          </a:prstGeom>
          <a:noFill/>
        </p:spPr>
        <p:txBody>
          <a:bodyPr wrap="square" rtlCol="0">
            <a:spAutoFit/>
          </a:bodyPr>
          <a:lstStyle/>
          <a:p>
            <a:r>
              <a:rPr lang="de-DE" sz="1600" b="1" dirty="0" smtClean="0"/>
              <a:t>1.</a:t>
            </a:r>
            <a:endParaRPr lang="de-DE" sz="1600" b="1" dirty="0"/>
          </a:p>
        </p:txBody>
      </p:sp>
      <p:sp>
        <p:nvSpPr>
          <p:cNvPr id="3" name="Textfeld 2"/>
          <p:cNvSpPr txBox="1"/>
          <p:nvPr/>
        </p:nvSpPr>
        <p:spPr>
          <a:xfrm>
            <a:off x="4310461" y="754231"/>
            <a:ext cx="523077" cy="338554"/>
          </a:xfrm>
          <a:prstGeom prst="rect">
            <a:avLst/>
          </a:prstGeom>
          <a:noFill/>
        </p:spPr>
        <p:txBody>
          <a:bodyPr wrap="square" rtlCol="0">
            <a:spAutoFit/>
          </a:bodyPr>
          <a:lstStyle/>
          <a:p>
            <a:r>
              <a:rPr lang="de-DE" sz="1600" b="1" dirty="0" smtClean="0"/>
              <a:t>2.</a:t>
            </a:r>
            <a:endParaRPr lang="de-DE" sz="1600" b="1" dirty="0"/>
          </a:p>
        </p:txBody>
      </p:sp>
      <p:sp>
        <p:nvSpPr>
          <p:cNvPr id="4" name="Textfeld 3"/>
          <p:cNvSpPr txBox="1"/>
          <p:nvPr/>
        </p:nvSpPr>
        <p:spPr>
          <a:xfrm>
            <a:off x="372416" y="4797191"/>
            <a:ext cx="527075" cy="338554"/>
          </a:xfrm>
          <a:prstGeom prst="rect">
            <a:avLst/>
          </a:prstGeom>
          <a:noFill/>
        </p:spPr>
        <p:txBody>
          <a:bodyPr wrap="square" rtlCol="0">
            <a:spAutoFit/>
          </a:bodyPr>
          <a:lstStyle/>
          <a:p>
            <a:r>
              <a:rPr lang="de-DE" sz="1600" b="1" dirty="0" smtClean="0"/>
              <a:t>3.</a:t>
            </a:r>
            <a:endParaRPr lang="de-DE" sz="1600" b="1" dirty="0"/>
          </a:p>
        </p:txBody>
      </p:sp>
      <p:sp>
        <p:nvSpPr>
          <p:cNvPr id="5" name="Textfeld 4"/>
          <p:cNvSpPr txBox="1"/>
          <p:nvPr/>
        </p:nvSpPr>
        <p:spPr>
          <a:xfrm>
            <a:off x="5508131" y="2794651"/>
            <a:ext cx="656309" cy="338554"/>
          </a:xfrm>
          <a:prstGeom prst="rect">
            <a:avLst/>
          </a:prstGeom>
          <a:noFill/>
        </p:spPr>
        <p:txBody>
          <a:bodyPr wrap="square" rtlCol="0">
            <a:spAutoFit/>
          </a:bodyPr>
          <a:lstStyle/>
          <a:p>
            <a:r>
              <a:rPr lang="de-DE" sz="1600" b="1" dirty="0" smtClean="0"/>
              <a:t>4.</a:t>
            </a:r>
            <a:endParaRPr lang="de-DE" sz="1600" b="1" dirty="0"/>
          </a:p>
        </p:txBody>
      </p:sp>
      <p:sp>
        <p:nvSpPr>
          <p:cNvPr id="6" name="Rechteck 5"/>
          <p:cNvSpPr/>
          <p:nvPr/>
        </p:nvSpPr>
        <p:spPr>
          <a:xfrm>
            <a:off x="229489" y="3256316"/>
            <a:ext cx="4155079" cy="1424552"/>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smtClean="0">
                <a:solidFill>
                  <a:schemeClr val="tx1"/>
                </a:solidFill>
              </a:rPr>
              <a:t>Um Zeit zu sparen wird Werk 1200 kopiert und Werk 1250 (Chemnitz) angelegt, anschließend werden manuell Änderungen vorgenommen. Meldungen beachten !!! Nummernkreisintervall ändern !!!</a:t>
            </a:r>
          </a:p>
          <a:p>
            <a:r>
              <a:rPr lang="de-DE" sz="1200" dirty="0" smtClean="0">
                <a:solidFill>
                  <a:schemeClr val="tx1"/>
                </a:solidFill>
              </a:rPr>
              <a:t>Transaktionen OPPQ, SNUM, SNRO – in Konfiguration des Solution Managers nachpflegen</a:t>
            </a:r>
            <a:endParaRPr lang="de-DE" sz="1200" dirty="0"/>
          </a:p>
        </p:txBody>
      </p:sp>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3" name="Textfeld 12"/>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4" name="Textfeld 13"/>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80</a:t>
            </a:r>
            <a:endParaRPr lang="de-DE" sz="1200" dirty="0"/>
          </a:p>
        </p:txBody>
      </p:sp>
      <p:sp>
        <p:nvSpPr>
          <p:cNvPr id="18" name="Rechteck 17">
            <a:hlinkClick r:id="rId7"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9" name="Textfeld 1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2034989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2613267" cy="18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888" y="1170000"/>
            <a:ext cx="4236656" cy="5112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feil nach links 2"/>
          <p:cNvSpPr/>
          <p:nvPr/>
        </p:nvSpPr>
        <p:spPr>
          <a:xfrm>
            <a:off x="1566471" y="2399872"/>
            <a:ext cx="504071" cy="14402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Abgerundetes Rechteck 3"/>
          <p:cNvSpPr/>
          <p:nvPr/>
        </p:nvSpPr>
        <p:spPr>
          <a:xfrm>
            <a:off x="4227133" y="1124680"/>
            <a:ext cx="1386195" cy="3600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81</a:t>
            </a:r>
            <a:endParaRPr lang="de-DE" sz="1200" dirty="0"/>
          </a:p>
        </p:txBody>
      </p:sp>
      <p:sp>
        <p:nvSpPr>
          <p:cNvPr id="13" name="Rechteck 12">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5" name="Pfeil nach links 14"/>
          <p:cNvSpPr/>
          <p:nvPr/>
        </p:nvSpPr>
        <p:spPr>
          <a:xfrm>
            <a:off x="2370979" y="2557944"/>
            <a:ext cx="504071" cy="14402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Werk</a:t>
            </a:r>
            <a:endParaRPr lang="de-DE" sz="1600" b="1" dirty="0"/>
          </a:p>
        </p:txBody>
      </p:sp>
      <p:sp>
        <p:nvSpPr>
          <p:cNvPr id="17" name="Textfeld 16"/>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4742740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8104864" cy="5194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528163" y="3767094"/>
            <a:ext cx="2564187" cy="461665"/>
          </a:xfrm>
          <a:prstGeom prst="rect">
            <a:avLst/>
          </a:prstGeom>
          <a:solidFill>
            <a:srgbClr val="E4DCBA"/>
          </a:solidFill>
        </p:spPr>
        <p:txBody>
          <a:bodyPr wrap="square" rtlCol="0">
            <a:spAutoFit/>
          </a:bodyPr>
          <a:lstStyle/>
          <a:p>
            <a:r>
              <a:rPr lang="de-DE" sz="1200" dirty="0" smtClean="0"/>
              <a:t>Doppelkick auf das jeweilige Objekt– </a:t>
            </a:r>
          </a:p>
          <a:p>
            <a:r>
              <a:rPr lang="de-DE" sz="1200" dirty="0" smtClean="0"/>
              <a:t>IMG Einstellungen vornehmen</a:t>
            </a:r>
            <a:endParaRPr lang="de-DE" sz="1200" dirty="0"/>
          </a:p>
        </p:txBody>
      </p:sp>
      <p:sp>
        <p:nvSpPr>
          <p:cNvPr id="3" name="Pfeil nach oben 2"/>
          <p:cNvSpPr/>
          <p:nvPr/>
        </p:nvSpPr>
        <p:spPr>
          <a:xfrm>
            <a:off x="4684003" y="3389928"/>
            <a:ext cx="144020" cy="37716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Abgerundetes Rechteck 3"/>
          <p:cNvSpPr/>
          <p:nvPr/>
        </p:nvSpPr>
        <p:spPr>
          <a:xfrm>
            <a:off x="4359957" y="3173898"/>
            <a:ext cx="936131"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013" y="3147394"/>
            <a:ext cx="705427" cy="11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bgerundetes Rechteck 14"/>
          <p:cNvSpPr/>
          <p:nvPr/>
        </p:nvSpPr>
        <p:spPr>
          <a:xfrm>
            <a:off x="304393" y="2518056"/>
            <a:ext cx="1360331" cy="14402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Abgerundetes Rechteck 15"/>
          <p:cNvSpPr/>
          <p:nvPr/>
        </p:nvSpPr>
        <p:spPr>
          <a:xfrm>
            <a:off x="7527763" y="2081282"/>
            <a:ext cx="872869"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1" name="Textfeld 10"/>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2" name="Textfeld 11"/>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82</a:t>
            </a:r>
            <a:endParaRPr lang="de-DE" sz="1200" dirty="0"/>
          </a:p>
        </p:txBody>
      </p:sp>
      <p:sp>
        <p:nvSpPr>
          <p:cNvPr id="19" name="Rechteck 18">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20" name="Textfeld 19"/>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Werk</a:t>
            </a:r>
            <a:endParaRPr lang="de-DE" sz="1600" b="1" dirty="0"/>
          </a:p>
        </p:txBody>
      </p:sp>
      <p:sp>
        <p:nvSpPr>
          <p:cNvPr id="21" name="Textfeld 20"/>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3089956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1"/>
            <a:ext cx="8424570" cy="5302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1115521" y="3290219"/>
            <a:ext cx="2448340"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Abgerundetes Rechteck 13"/>
          <p:cNvSpPr/>
          <p:nvPr/>
        </p:nvSpPr>
        <p:spPr>
          <a:xfrm>
            <a:off x="1356691" y="4082834"/>
            <a:ext cx="2448340" cy="20831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hteck 2"/>
          <p:cNvSpPr/>
          <p:nvPr/>
        </p:nvSpPr>
        <p:spPr>
          <a:xfrm>
            <a:off x="6587643" y="502260"/>
            <a:ext cx="1944271" cy="490427"/>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Durch Werkskopie bereits zugeordnet</a:t>
            </a:r>
            <a:endParaRPr lang="de-DE" sz="1200" dirty="0">
              <a:solidFill>
                <a:schemeClr val="tx1"/>
              </a:solidFill>
            </a:endParaRPr>
          </a:p>
        </p:txBody>
      </p:sp>
      <p:cxnSp>
        <p:nvCxnSpPr>
          <p:cNvPr id="6" name="Gerade Verbindung 5"/>
          <p:cNvCxnSpPr>
            <a:stCxn id="2" idx="3"/>
          </p:cNvCxnSpPr>
          <p:nvPr/>
        </p:nvCxnSpPr>
        <p:spPr>
          <a:xfrm flipH="1" flipV="1">
            <a:off x="3563860" y="692620"/>
            <a:ext cx="1" cy="270561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3563860" y="692620"/>
            <a:ext cx="295241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19"/>
          <p:cNvCxnSpPr>
            <a:stCxn id="14" idx="3"/>
          </p:cNvCxnSpPr>
          <p:nvPr/>
        </p:nvCxnSpPr>
        <p:spPr>
          <a:xfrm flipV="1">
            <a:off x="3805031" y="836640"/>
            <a:ext cx="2" cy="33503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3805033" y="836640"/>
            <a:ext cx="271123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7" name="Textfeld 16"/>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9" name="Textfeld 18"/>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83</a:t>
            </a:r>
            <a:endParaRPr lang="de-DE" sz="1200" dirty="0"/>
          </a:p>
        </p:txBody>
      </p:sp>
      <p:sp>
        <p:nvSpPr>
          <p:cNvPr id="21" name="Rechteck 2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22" name="Textfeld 21"/>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Werk</a:t>
            </a:r>
            <a:endParaRPr lang="de-DE" sz="1600" b="1" dirty="0"/>
          </a:p>
        </p:txBody>
      </p:sp>
      <p:sp>
        <p:nvSpPr>
          <p:cNvPr id="24" name="Textfeld 23"/>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4511850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1"/>
            <a:ext cx="8136530" cy="532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091" y="3158502"/>
            <a:ext cx="864135" cy="144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bgerundetes Rechteck 2"/>
          <p:cNvSpPr/>
          <p:nvPr/>
        </p:nvSpPr>
        <p:spPr>
          <a:xfrm>
            <a:off x="4517957" y="2984632"/>
            <a:ext cx="938231" cy="3477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Lagerort</a:t>
            </a:r>
            <a:endParaRPr lang="de-DE" sz="1600" b="1" dirty="0"/>
          </a:p>
        </p:txBody>
      </p:sp>
      <p:sp>
        <p:nvSpPr>
          <p:cNvPr id="15" name="Abgerundetes Rechteck 14"/>
          <p:cNvSpPr/>
          <p:nvPr/>
        </p:nvSpPr>
        <p:spPr>
          <a:xfrm>
            <a:off x="7668430" y="2090660"/>
            <a:ext cx="938231" cy="3477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Abgerundetes Rechteck 15"/>
          <p:cNvSpPr/>
          <p:nvPr/>
        </p:nvSpPr>
        <p:spPr>
          <a:xfrm>
            <a:off x="696460" y="2666819"/>
            <a:ext cx="1188125" cy="17442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9" name="Textfeld 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0" name="Textfeld 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84</a:t>
            </a:r>
            <a:endParaRPr lang="de-DE" sz="1200" dirty="0"/>
          </a:p>
        </p:txBody>
      </p:sp>
      <p:sp>
        <p:nvSpPr>
          <p:cNvPr id="17" name="Rechteck 16">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8" name="Textfeld 1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3662351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1" y="1170000"/>
            <a:ext cx="8279914" cy="531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bgerundetes Rechteck 14"/>
          <p:cNvSpPr/>
          <p:nvPr/>
        </p:nvSpPr>
        <p:spPr>
          <a:xfrm>
            <a:off x="1259540" y="3068951"/>
            <a:ext cx="1360331" cy="14402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7" name="Textfeld 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85</a:t>
            </a:r>
            <a:endParaRPr lang="de-DE" sz="1200" dirty="0"/>
          </a:p>
        </p:txBody>
      </p:sp>
      <p:sp>
        <p:nvSpPr>
          <p:cNvPr id="11" name="Rechteck 1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2" name="Textfeld 11"/>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Lagerort</a:t>
            </a:r>
            <a:endParaRPr lang="de-DE" sz="1600" b="1" dirty="0"/>
          </a:p>
        </p:txBody>
      </p:sp>
      <p:sp>
        <p:nvSpPr>
          <p:cNvPr id="13" name="Textfeld 1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7560982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609975"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327" y="4595240"/>
            <a:ext cx="178117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91" y="3356990"/>
            <a:ext cx="35718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5220091" y="2972802"/>
            <a:ext cx="3571875" cy="360049"/>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Neuanlage Ersatzteillager und Messelager</a:t>
            </a:r>
            <a:endParaRPr lang="de-DE" dirty="0"/>
          </a:p>
        </p:txBody>
      </p:sp>
      <p:sp>
        <p:nvSpPr>
          <p:cNvPr id="3" name="Textfeld 2"/>
          <p:cNvSpPr txBox="1"/>
          <p:nvPr/>
        </p:nvSpPr>
        <p:spPr>
          <a:xfrm>
            <a:off x="-36550" y="1161440"/>
            <a:ext cx="577099" cy="338554"/>
          </a:xfrm>
          <a:prstGeom prst="rect">
            <a:avLst/>
          </a:prstGeom>
          <a:noFill/>
        </p:spPr>
        <p:txBody>
          <a:bodyPr wrap="square" rtlCol="0">
            <a:spAutoFit/>
          </a:bodyPr>
          <a:lstStyle/>
          <a:p>
            <a:r>
              <a:rPr lang="de-DE" sz="1600" b="1" dirty="0" smtClean="0"/>
              <a:t>1.</a:t>
            </a:r>
            <a:endParaRPr lang="de-DE" sz="1600" b="1" dirty="0"/>
          </a:p>
        </p:txBody>
      </p:sp>
      <p:sp>
        <p:nvSpPr>
          <p:cNvPr id="4" name="Textfeld 3"/>
          <p:cNvSpPr txBox="1"/>
          <p:nvPr/>
        </p:nvSpPr>
        <p:spPr>
          <a:xfrm>
            <a:off x="539440" y="4700543"/>
            <a:ext cx="577099" cy="707886"/>
          </a:xfrm>
          <a:prstGeom prst="rect">
            <a:avLst/>
          </a:prstGeom>
          <a:noFill/>
        </p:spPr>
        <p:txBody>
          <a:bodyPr wrap="square" rtlCol="0">
            <a:spAutoFit/>
          </a:bodyPr>
          <a:lstStyle/>
          <a:p>
            <a:r>
              <a:rPr lang="de-DE" sz="1600" b="1" dirty="0" smtClean="0"/>
              <a:t>2.</a:t>
            </a:r>
          </a:p>
          <a:p>
            <a:endParaRPr lang="de-DE" sz="2400" b="1" dirty="0">
              <a:solidFill>
                <a:srgbClr val="FF0000"/>
              </a:solidFill>
            </a:endParaRPr>
          </a:p>
        </p:txBody>
      </p:sp>
      <p:sp>
        <p:nvSpPr>
          <p:cNvPr id="5" name="Textfeld 4"/>
          <p:cNvSpPr txBox="1"/>
          <p:nvPr/>
        </p:nvSpPr>
        <p:spPr>
          <a:xfrm>
            <a:off x="4860040" y="3436071"/>
            <a:ext cx="576080" cy="707886"/>
          </a:xfrm>
          <a:prstGeom prst="rect">
            <a:avLst/>
          </a:prstGeom>
          <a:noFill/>
        </p:spPr>
        <p:txBody>
          <a:bodyPr wrap="square" rtlCol="0">
            <a:spAutoFit/>
          </a:bodyPr>
          <a:lstStyle/>
          <a:p>
            <a:r>
              <a:rPr lang="de-DE" sz="1600" b="1" dirty="0" smtClean="0"/>
              <a:t>3.</a:t>
            </a:r>
          </a:p>
          <a:p>
            <a:endParaRPr lang="de-DE" sz="2400" b="1" dirty="0">
              <a:solidFill>
                <a:srgbClr val="FF0000"/>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9929" y="5868230"/>
            <a:ext cx="3333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927" y="5011265"/>
            <a:ext cx="333375"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4" name="Textfeld 13"/>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5" name="Textfeld 14"/>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6" name="Textfeld 15"/>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86</a:t>
            </a:r>
            <a:endParaRPr lang="de-DE" sz="1200" dirty="0"/>
          </a:p>
        </p:txBody>
      </p:sp>
      <p:sp>
        <p:nvSpPr>
          <p:cNvPr id="18" name="Rechteck 17">
            <a:hlinkClick r:id="rId7"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7" action="ppaction://hlinksldjump"/>
              </a:rPr>
              <a:t>Inhaltsverzeichnis</a:t>
            </a:r>
            <a:endParaRPr lang="de-DE" dirty="0">
              <a:solidFill>
                <a:schemeClr val="tx1"/>
              </a:solidFill>
            </a:endParaRPr>
          </a:p>
        </p:txBody>
      </p:sp>
      <p:sp>
        <p:nvSpPr>
          <p:cNvPr id="19" name="Textfeld 18"/>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Lagerort - T-Code: OX09</a:t>
            </a:r>
            <a:endParaRPr lang="de-DE" sz="1600" b="1" dirty="0"/>
          </a:p>
        </p:txBody>
      </p:sp>
      <p:sp>
        <p:nvSpPr>
          <p:cNvPr id="20" name="Textfeld 19"/>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1026635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1" y="1170000"/>
            <a:ext cx="8424570" cy="533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Abgerundetes Rechteck 18"/>
          <p:cNvSpPr/>
          <p:nvPr/>
        </p:nvSpPr>
        <p:spPr>
          <a:xfrm>
            <a:off x="827480" y="2928062"/>
            <a:ext cx="1427200"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bgerundetes Rechteck 19"/>
          <p:cNvSpPr/>
          <p:nvPr/>
        </p:nvSpPr>
        <p:spPr>
          <a:xfrm>
            <a:off x="4211950" y="3088906"/>
            <a:ext cx="1068463" cy="5040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Abgerundetes Rechteck 20"/>
          <p:cNvSpPr/>
          <p:nvPr/>
        </p:nvSpPr>
        <p:spPr>
          <a:xfrm>
            <a:off x="7101466" y="3061816"/>
            <a:ext cx="755471" cy="5040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feld 21"/>
          <p:cNvSpPr txBox="1"/>
          <p:nvPr/>
        </p:nvSpPr>
        <p:spPr>
          <a:xfrm>
            <a:off x="6465287" y="4482278"/>
            <a:ext cx="2460160" cy="461665"/>
          </a:xfrm>
          <a:prstGeom prst="rect">
            <a:avLst/>
          </a:prstGeom>
          <a:solidFill>
            <a:srgbClr val="E4DCBA"/>
          </a:solidFill>
          <a:ln w="19050">
            <a:noFill/>
          </a:ln>
        </p:spPr>
        <p:txBody>
          <a:bodyPr wrap="square" rtlCol="0">
            <a:spAutoFit/>
          </a:bodyPr>
          <a:lstStyle/>
          <a:p>
            <a:r>
              <a:rPr lang="de-DE" sz="1200" dirty="0" smtClean="0"/>
              <a:t>Nicht vergessen den Bearbeitungsstatus zu setzen</a:t>
            </a:r>
            <a:endParaRPr lang="de-DE" sz="1200" dirty="0"/>
          </a:p>
        </p:txBody>
      </p:sp>
      <p:sp>
        <p:nvSpPr>
          <p:cNvPr id="23" name="Pfeil nach oben 22"/>
          <p:cNvSpPr/>
          <p:nvPr/>
        </p:nvSpPr>
        <p:spPr>
          <a:xfrm>
            <a:off x="7369153" y="3795515"/>
            <a:ext cx="220096" cy="57608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extfeld 23"/>
          <p:cNvSpPr txBox="1"/>
          <p:nvPr/>
        </p:nvSpPr>
        <p:spPr>
          <a:xfrm>
            <a:off x="3694881" y="4123475"/>
            <a:ext cx="2430020" cy="461665"/>
          </a:xfrm>
          <a:prstGeom prst="rect">
            <a:avLst/>
          </a:prstGeom>
          <a:solidFill>
            <a:srgbClr val="E4DCBA"/>
          </a:solidFill>
          <a:ln w="19050">
            <a:noFill/>
          </a:ln>
        </p:spPr>
        <p:txBody>
          <a:bodyPr wrap="square" rtlCol="0">
            <a:spAutoFit/>
          </a:bodyPr>
          <a:lstStyle/>
          <a:p>
            <a:r>
              <a:rPr lang="de-DE" sz="1200" dirty="0" smtClean="0"/>
              <a:t>Durch Werkskopie bereits gepflegt - überprüfen</a:t>
            </a:r>
            <a:endParaRPr lang="de-DE" sz="1200" dirty="0"/>
          </a:p>
        </p:txBody>
      </p:sp>
      <p:sp>
        <p:nvSpPr>
          <p:cNvPr id="25" name="Pfeil nach oben 24"/>
          <p:cNvSpPr/>
          <p:nvPr/>
        </p:nvSpPr>
        <p:spPr>
          <a:xfrm>
            <a:off x="4695041" y="3660140"/>
            <a:ext cx="225191" cy="43206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2" name="Textfeld 1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3" name="Textfeld 1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4" name="Textfeld 13"/>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5" name="Textfeld 14"/>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87</a:t>
            </a:r>
            <a:endParaRPr lang="de-DE" sz="1200" dirty="0"/>
          </a:p>
        </p:txBody>
      </p:sp>
      <p:sp>
        <p:nvSpPr>
          <p:cNvPr id="17" name="Rechteck 16">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27" name="Textfeld 26"/>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Einkaufsorganisation</a:t>
            </a:r>
            <a:endParaRPr lang="de-DE" sz="1600" b="1" dirty="0"/>
          </a:p>
        </p:txBody>
      </p:sp>
      <p:sp>
        <p:nvSpPr>
          <p:cNvPr id="28" name="Textfeld 2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8179763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7553723" cy="525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bgerundetes Rechteck 6"/>
          <p:cNvSpPr/>
          <p:nvPr/>
        </p:nvSpPr>
        <p:spPr>
          <a:xfrm>
            <a:off x="814869" y="2870859"/>
            <a:ext cx="1224171"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Abgerundetes Rechteck 18"/>
          <p:cNvSpPr/>
          <p:nvPr/>
        </p:nvSpPr>
        <p:spPr>
          <a:xfrm>
            <a:off x="3874962" y="2976947"/>
            <a:ext cx="947924" cy="38708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bgerundetes Rechteck 19"/>
          <p:cNvSpPr/>
          <p:nvPr/>
        </p:nvSpPr>
        <p:spPr>
          <a:xfrm>
            <a:off x="7092350" y="2021736"/>
            <a:ext cx="1021596" cy="30544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p:cNvSpPr txBox="1"/>
          <p:nvPr/>
        </p:nvSpPr>
        <p:spPr>
          <a:xfrm>
            <a:off x="3958778" y="4295969"/>
            <a:ext cx="780291" cy="276999"/>
          </a:xfrm>
          <a:prstGeom prst="rect">
            <a:avLst/>
          </a:prstGeom>
          <a:solidFill>
            <a:srgbClr val="E4DCBA"/>
          </a:solidFill>
          <a:ln w="19050">
            <a:noFill/>
          </a:ln>
        </p:spPr>
        <p:txBody>
          <a:bodyPr wrap="square" rtlCol="0">
            <a:spAutoFit/>
          </a:bodyPr>
          <a:lstStyle/>
          <a:p>
            <a:r>
              <a:rPr lang="de-DE" sz="1200" dirty="0" smtClean="0"/>
              <a:t>pflegen</a:t>
            </a:r>
            <a:endParaRPr lang="de-DE" sz="1200" dirty="0"/>
          </a:p>
        </p:txBody>
      </p:sp>
      <p:sp>
        <p:nvSpPr>
          <p:cNvPr id="18" name="Pfeil nach oben 17"/>
          <p:cNvSpPr/>
          <p:nvPr/>
        </p:nvSpPr>
        <p:spPr>
          <a:xfrm>
            <a:off x="4223757" y="3399789"/>
            <a:ext cx="185923" cy="85539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2" name="Textfeld 1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3" name="Textfeld 12"/>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88</a:t>
            </a:r>
            <a:endParaRPr lang="de-DE" sz="1200" dirty="0"/>
          </a:p>
        </p:txBody>
      </p:sp>
      <p:sp>
        <p:nvSpPr>
          <p:cNvPr id="14" name="Rechteck 13">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5" name="Textfeld 14"/>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Sparte</a:t>
            </a:r>
            <a:endParaRPr lang="de-DE" sz="1600" b="1" dirty="0"/>
          </a:p>
        </p:txBody>
      </p:sp>
      <p:sp>
        <p:nvSpPr>
          <p:cNvPr id="17" name="Textfeld 16"/>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3173222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320071" cy="525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1835618" y="4005080"/>
            <a:ext cx="2304321" cy="2127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6" name="Textfeld 5"/>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7" name="Textfeld 6"/>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9" name="Textfeld 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0" name="Textfeld 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89</a:t>
            </a:r>
            <a:endParaRPr lang="de-DE" sz="1200" dirty="0"/>
          </a:p>
        </p:txBody>
      </p:sp>
      <p:sp>
        <p:nvSpPr>
          <p:cNvPr id="11" name="Rechteck 10">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2" name="Textfeld 11"/>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Sparte</a:t>
            </a:r>
            <a:endParaRPr lang="de-DE" sz="1600" b="1" dirty="0"/>
          </a:p>
        </p:txBody>
      </p:sp>
      <p:sp>
        <p:nvSpPr>
          <p:cNvPr id="13" name="Textfeld 12"/>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519540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52000" y="1170000"/>
            <a:ext cx="2616804" cy="284693"/>
          </a:xfrm>
          <a:prstGeom prst="rect">
            <a:avLst/>
          </a:prstGeom>
          <a:solidFill>
            <a:schemeClr val="accent3">
              <a:lumMod val="20000"/>
              <a:lumOff val="80000"/>
            </a:schemeClr>
          </a:solidFill>
          <a:ln w="19050">
            <a:noFill/>
          </a:ln>
        </p:spPr>
        <p:txBody>
          <a:bodyPr wrap="square" lIns="68580" tIns="34290" rIns="68580" bIns="34290" rtlCol="0">
            <a:spAutoFit/>
          </a:bodyPr>
          <a:lstStyle/>
          <a:p>
            <a:r>
              <a:rPr lang="de-DE" b="1" dirty="0"/>
              <a:t>Transaktion: </a:t>
            </a:r>
            <a:r>
              <a:rPr lang="de-DE" b="1" dirty="0" smtClean="0"/>
              <a:t>SM59</a:t>
            </a:r>
            <a:endParaRPr lang="de-DE" b="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31" y="1454692"/>
            <a:ext cx="2646173" cy="134793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feil nach unten 4"/>
          <p:cNvSpPr/>
          <p:nvPr/>
        </p:nvSpPr>
        <p:spPr>
          <a:xfrm>
            <a:off x="636061" y="1675043"/>
            <a:ext cx="216031" cy="23384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p:cNvSpPr txBox="1"/>
          <p:nvPr/>
        </p:nvSpPr>
        <p:spPr>
          <a:xfrm>
            <a:off x="867631" y="1613381"/>
            <a:ext cx="1584220" cy="307777"/>
          </a:xfrm>
          <a:prstGeom prst="rect">
            <a:avLst/>
          </a:prstGeom>
          <a:noFill/>
        </p:spPr>
        <p:txBody>
          <a:bodyPr wrap="square" rtlCol="0">
            <a:spAutoFit/>
          </a:bodyPr>
          <a:lstStyle/>
          <a:p>
            <a:r>
              <a:rPr lang="de-DE" b="1" dirty="0" smtClean="0">
                <a:solidFill>
                  <a:srgbClr val="FF0000"/>
                </a:solidFill>
              </a:rPr>
              <a:t>Neu anlegen</a:t>
            </a:r>
            <a:endParaRPr lang="de-DE" b="1" dirty="0">
              <a:solidFill>
                <a:srgbClr val="FF0000"/>
              </a:solidFill>
            </a:endParaRPr>
          </a:p>
        </p:txBody>
      </p:sp>
      <p:sp>
        <p:nvSpPr>
          <p:cNvPr id="11" name="Textfeld 10"/>
          <p:cNvSpPr txBox="1"/>
          <p:nvPr/>
        </p:nvSpPr>
        <p:spPr>
          <a:xfrm>
            <a:off x="4710262" y="1170000"/>
            <a:ext cx="3102187" cy="461665"/>
          </a:xfrm>
          <a:prstGeom prst="rect">
            <a:avLst/>
          </a:prstGeom>
          <a:solidFill>
            <a:srgbClr val="E4DCBA"/>
          </a:solidFill>
          <a:ln w="19050">
            <a:noFill/>
          </a:ln>
        </p:spPr>
        <p:txBody>
          <a:bodyPr wrap="square" rtlCol="0">
            <a:spAutoFit/>
          </a:bodyPr>
          <a:lstStyle/>
          <a:p>
            <a:r>
              <a:rPr lang="de-DE" sz="1200" dirty="0" smtClean="0"/>
              <a:t>Die Firewall von Host sapser muss den Zugriff</a:t>
            </a:r>
          </a:p>
          <a:p>
            <a:r>
              <a:rPr lang="de-DE" sz="1200" dirty="0"/>
              <a:t>d</a:t>
            </a:r>
            <a:r>
              <a:rPr lang="de-DE" sz="1200" dirty="0" smtClean="0"/>
              <a:t>es Solution Managers erlauben</a:t>
            </a:r>
            <a:endParaRPr lang="de-DE" sz="1200" dirty="0"/>
          </a:p>
        </p:txBody>
      </p:sp>
      <p:sp>
        <p:nvSpPr>
          <p:cNvPr id="8" name="Textfeld 7"/>
          <p:cNvSpPr txBox="1"/>
          <p:nvPr/>
        </p:nvSpPr>
        <p:spPr>
          <a:xfrm>
            <a:off x="-1" y="0"/>
            <a:ext cx="9144001" cy="461665"/>
          </a:xfrm>
          <a:prstGeom prst="rect">
            <a:avLst/>
          </a:prstGeom>
          <a:solidFill>
            <a:srgbClr val="00B0F0"/>
          </a:solidFill>
        </p:spPr>
        <p:txBody>
          <a:bodyPr wrap="square" rtlCol="0">
            <a:spAutoFit/>
          </a:bodyPr>
          <a:lstStyle/>
          <a:p>
            <a:pPr algn="ctr"/>
            <a:r>
              <a:rPr lang="de-DE" sz="2400" b="1" dirty="0" smtClean="0"/>
              <a:t>Start des Solution Managers 7.1</a:t>
            </a:r>
            <a:r>
              <a:rPr lang="de-DE" sz="1600" b="1" dirty="0" smtClean="0"/>
              <a:t>     </a:t>
            </a:r>
            <a:endParaRPr lang="de-DE" b="1" dirty="0" smtClean="0">
              <a:solidFill>
                <a:prstClr val="black"/>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30" y="2276840"/>
            <a:ext cx="4865430" cy="40645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890" y="4830504"/>
            <a:ext cx="2464117" cy="13347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Grafik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9" name="Textfeld 18"/>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0" name="Textfeld 19"/>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2" name="Textfeld 21"/>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3" name="Textfeld 22"/>
          <p:cNvSpPr txBox="1"/>
          <p:nvPr/>
        </p:nvSpPr>
        <p:spPr>
          <a:xfrm>
            <a:off x="895079" y="3364440"/>
            <a:ext cx="2495738" cy="461665"/>
          </a:xfrm>
          <a:prstGeom prst="rect">
            <a:avLst/>
          </a:prstGeom>
          <a:solidFill>
            <a:srgbClr val="E4DCBA"/>
          </a:solidFill>
          <a:ln w="19050">
            <a:noFill/>
          </a:ln>
        </p:spPr>
        <p:txBody>
          <a:bodyPr wrap="square" rtlCol="0">
            <a:spAutoFit/>
          </a:bodyPr>
          <a:lstStyle/>
          <a:p>
            <a:r>
              <a:rPr lang="de-DE" sz="1200" dirty="0" smtClean="0"/>
              <a:t>Technische Einstellungen anlegen</a:t>
            </a:r>
          </a:p>
          <a:p>
            <a:r>
              <a:rPr lang="de-DE" sz="1200" dirty="0" smtClean="0"/>
              <a:t>Verbindungstest durchführen</a:t>
            </a:r>
            <a:endParaRPr lang="de-DE" sz="1200" dirty="0"/>
          </a:p>
        </p:txBody>
      </p:sp>
      <p:cxnSp>
        <p:nvCxnSpPr>
          <p:cNvPr id="28" name="Gerade Verbindung mit Pfeil 27"/>
          <p:cNvCxnSpPr/>
          <p:nvPr/>
        </p:nvCxnSpPr>
        <p:spPr>
          <a:xfrm>
            <a:off x="3131800" y="2420860"/>
            <a:ext cx="91596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1187530" y="3826105"/>
            <a:ext cx="0" cy="10043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48" name="Rechteck 2047"/>
          <p:cNvSpPr/>
          <p:nvPr/>
        </p:nvSpPr>
        <p:spPr>
          <a:xfrm>
            <a:off x="4860040" y="2502000"/>
            <a:ext cx="720100"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Rechteck 33"/>
          <p:cNvSpPr/>
          <p:nvPr/>
        </p:nvSpPr>
        <p:spPr>
          <a:xfrm>
            <a:off x="4985396" y="2822814"/>
            <a:ext cx="1026804" cy="3181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Rechteck 34"/>
          <p:cNvSpPr/>
          <p:nvPr/>
        </p:nvSpPr>
        <p:spPr>
          <a:xfrm>
            <a:off x="5498797" y="3902756"/>
            <a:ext cx="1233503" cy="3183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Rechteck 35"/>
          <p:cNvSpPr/>
          <p:nvPr/>
        </p:nvSpPr>
        <p:spPr>
          <a:xfrm>
            <a:off x="4985395" y="4941210"/>
            <a:ext cx="513401"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Rechteck 36"/>
          <p:cNvSpPr/>
          <p:nvPr/>
        </p:nvSpPr>
        <p:spPr>
          <a:xfrm>
            <a:off x="6372250" y="5281839"/>
            <a:ext cx="864119" cy="2160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Textfeld 2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1 - Projektvorbereitung			Seite 9</a:t>
            </a:r>
            <a:endParaRPr lang="de-DE" sz="1200" dirty="0"/>
          </a:p>
        </p:txBody>
      </p:sp>
      <p:sp>
        <p:nvSpPr>
          <p:cNvPr id="4" name="Textfeld 3"/>
          <p:cNvSpPr txBox="1"/>
          <p:nvPr/>
        </p:nvSpPr>
        <p:spPr>
          <a:xfrm>
            <a:off x="269167" y="540000"/>
            <a:ext cx="8119362" cy="584775"/>
          </a:xfrm>
          <a:prstGeom prst="rect">
            <a:avLst/>
          </a:prstGeom>
          <a:noFill/>
        </p:spPr>
        <p:txBody>
          <a:bodyPr wrap="square" rtlCol="0">
            <a:spAutoFit/>
          </a:bodyPr>
          <a:lstStyle/>
          <a:p>
            <a:r>
              <a:rPr lang="de-DE" sz="1600" b="1" dirty="0" smtClean="0"/>
              <a:t>Anlegen RFC Destination Typ 3 = ABAP Host sm71 zu Host sapser</a:t>
            </a:r>
          </a:p>
          <a:p>
            <a:r>
              <a:rPr lang="de-DE" sz="1600" b="1" dirty="0" smtClean="0"/>
              <a:t>Anlegen RFC Destination Typ 3 = ABAP Host sapser zu Host sm71 (optional)</a:t>
            </a:r>
            <a:endParaRPr lang="de-DE" sz="1600" b="1" dirty="0"/>
          </a:p>
        </p:txBody>
      </p:sp>
      <p:sp>
        <p:nvSpPr>
          <p:cNvPr id="29" name="Rechteck 28">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cxnSp>
        <p:nvCxnSpPr>
          <p:cNvPr id="13" name="Gerade Verbindung 12"/>
          <p:cNvCxnSpPr/>
          <p:nvPr/>
        </p:nvCxnSpPr>
        <p:spPr>
          <a:xfrm flipV="1">
            <a:off x="3131800" y="2420860"/>
            <a:ext cx="0" cy="882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7610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2505075"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2276211"/>
            <a:ext cx="2383231" cy="248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00" y="4958752"/>
            <a:ext cx="3024420" cy="102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0" y="1150307"/>
            <a:ext cx="541255" cy="338554"/>
          </a:xfrm>
          <a:prstGeom prst="rect">
            <a:avLst/>
          </a:prstGeom>
          <a:noFill/>
        </p:spPr>
        <p:txBody>
          <a:bodyPr wrap="square" rtlCol="0">
            <a:spAutoFit/>
          </a:bodyPr>
          <a:lstStyle/>
          <a:p>
            <a:r>
              <a:rPr lang="de-DE" sz="1600" b="1" dirty="0" smtClean="0"/>
              <a:t>1.</a:t>
            </a:r>
            <a:endParaRPr lang="de-DE" sz="1600" b="1" dirty="0"/>
          </a:p>
        </p:txBody>
      </p:sp>
      <p:sp>
        <p:nvSpPr>
          <p:cNvPr id="14" name="Textfeld 13"/>
          <p:cNvSpPr txBox="1"/>
          <p:nvPr/>
        </p:nvSpPr>
        <p:spPr>
          <a:xfrm>
            <a:off x="-18628" y="2250275"/>
            <a:ext cx="541255" cy="338554"/>
          </a:xfrm>
          <a:prstGeom prst="rect">
            <a:avLst/>
          </a:prstGeom>
          <a:noFill/>
        </p:spPr>
        <p:txBody>
          <a:bodyPr wrap="square" rtlCol="0">
            <a:spAutoFit/>
          </a:bodyPr>
          <a:lstStyle/>
          <a:p>
            <a:r>
              <a:rPr lang="de-DE" sz="1600" b="1" dirty="0"/>
              <a:t>2</a:t>
            </a:r>
            <a:r>
              <a:rPr lang="de-DE" sz="1600" b="1" dirty="0" smtClean="0"/>
              <a:t>.</a:t>
            </a:r>
            <a:endParaRPr lang="de-DE" sz="1600" b="1" dirty="0"/>
          </a:p>
        </p:txBody>
      </p:sp>
      <p:sp>
        <p:nvSpPr>
          <p:cNvPr id="16" name="Textfeld 15"/>
          <p:cNvSpPr txBox="1"/>
          <p:nvPr/>
        </p:nvSpPr>
        <p:spPr>
          <a:xfrm>
            <a:off x="-26109" y="4939104"/>
            <a:ext cx="541255" cy="338554"/>
          </a:xfrm>
          <a:prstGeom prst="rect">
            <a:avLst/>
          </a:prstGeom>
          <a:noFill/>
        </p:spPr>
        <p:txBody>
          <a:bodyPr wrap="square" rtlCol="0">
            <a:spAutoFit/>
          </a:bodyPr>
          <a:lstStyle/>
          <a:p>
            <a:r>
              <a:rPr lang="de-DE" sz="1600" b="1" dirty="0"/>
              <a:t>3</a:t>
            </a:r>
            <a:r>
              <a:rPr lang="de-DE" sz="1600" b="1" dirty="0" smtClean="0"/>
              <a:t>.</a:t>
            </a:r>
            <a:endParaRPr lang="de-DE" sz="1600" b="1" dirty="0"/>
          </a:p>
        </p:txBody>
      </p:sp>
      <p:sp>
        <p:nvSpPr>
          <p:cNvPr id="3" name="Abgerundetes Rechteck 2"/>
          <p:cNvSpPr/>
          <p:nvPr/>
        </p:nvSpPr>
        <p:spPr>
          <a:xfrm>
            <a:off x="372414" y="2512117"/>
            <a:ext cx="754925" cy="23083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189347"/>
            <a:ext cx="3552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0" y="2512117"/>
            <a:ext cx="4248591" cy="78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bgerundetes Rechteck 16"/>
          <p:cNvSpPr/>
          <p:nvPr/>
        </p:nvSpPr>
        <p:spPr>
          <a:xfrm>
            <a:off x="4716020" y="2788684"/>
            <a:ext cx="754925" cy="23083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35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1" y="3911002"/>
            <a:ext cx="402907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feld 18"/>
          <p:cNvSpPr txBox="1"/>
          <p:nvPr/>
        </p:nvSpPr>
        <p:spPr>
          <a:xfrm>
            <a:off x="4174765" y="1189347"/>
            <a:ext cx="541255" cy="338554"/>
          </a:xfrm>
          <a:prstGeom prst="rect">
            <a:avLst/>
          </a:prstGeom>
          <a:noFill/>
        </p:spPr>
        <p:txBody>
          <a:bodyPr wrap="square" rtlCol="0">
            <a:spAutoFit/>
          </a:bodyPr>
          <a:lstStyle/>
          <a:p>
            <a:r>
              <a:rPr lang="de-DE" sz="1600" b="1" dirty="0"/>
              <a:t>4</a:t>
            </a:r>
            <a:r>
              <a:rPr lang="de-DE" sz="1600" b="1" dirty="0" smtClean="0"/>
              <a:t>.</a:t>
            </a:r>
            <a:endParaRPr lang="de-DE" sz="1600" b="1" dirty="0"/>
          </a:p>
        </p:txBody>
      </p:sp>
      <p:sp>
        <p:nvSpPr>
          <p:cNvPr id="20" name="Textfeld 19"/>
          <p:cNvSpPr txBox="1"/>
          <p:nvPr/>
        </p:nvSpPr>
        <p:spPr>
          <a:xfrm>
            <a:off x="4174764" y="2481108"/>
            <a:ext cx="541255" cy="338554"/>
          </a:xfrm>
          <a:prstGeom prst="rect">
            <a:avLst/>
          </a:prstGeom>
          <a:noFill/>
        </p:spPr>
        <p:txBody>
          <a:bodyPr wrap="square" rtlCol="0">
            <a:spAutoFit/>
          </a:bodyPr>
          <a:lstStyle/>
          <a:p>
            <a:r>
              <a:rPr lang="de-DE" sz="1600" b="1" dirty="0"/>
              <a:t>5</a:t>
            </a:r>
            <a:r>
              <a:rPr lang="de-DE" sz="1600" b="1" dirty="0" smtClean="0"/>
              <a:t>.</a:t>
            </a:r>
            <a:endParaRPr lang="de-DE" sz="1600" b="1" dirty="0"/>
          </a:p>
        </p:txBody>
      </p:sp>
      <p:sp>
        <p:nvSpPr>
          <p:cNvPr id="21" name="Textfeld 20"/>
          <p:cNvSpPr txBox="1"/>
          <p:nvPr/>
        </p:nvSpPr>
        <p:spPr>
          <a:xfrm>
            <a:off x="4150885" y="3893282"/>
            <a:ext cx="541255" cy="338554"/>
          </a:xfrm>
          <a:prstGeom prst="rect">
            <a:avLst/>
          </a:prstGeom>
          <a:noFill/>
        </p:spPr>
        <p:txBody>
          <a:bodyPr wrap="square" rtlCol="0">
            <a:spAutoFit/>
          </a:bodyPr>
          <a:lstStyle/>
          <a:p>
            <a:r>
              <a:rPr lang="de-DE" sz="1600" b="1" dirty="0"/>
              <a:t>6</a:t>
            </a:r>
            <a:r>
              <a:rPr lang="de-DE" sz="1600" b="1" dirty="0" smtClean="0"/>
              <a:t>.</a:t>
            </a:r>
            <a:endParaRPr lang="de-DE" sz="1600" b="1" dirty="0"/>
          </a:p>
        </p:txBody>
      </p:sp>
      <p:pic>
        <p:nvPicPr>
          <p:cNvPr id="18" name="Grafik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22" name="Textfeld 2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23" name="Textfeld 2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25" name="Textfeld 24"/>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26" name="Textfeld 25"/>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90</a:t>
            </a:r>
            <a:endParaRPr lang="de-DE" sz="1200" dirty="0"/>
          </a:p>
        </p:txBody>
      </p:sp>
      <p:sp>
        <p:nvSpPr>
          <p:cNvPr id="24" name="Rechteck 23">
            <a:hlinkClick r:id="rId9"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9" action="ppaction://hlinksldjump"/>
              </a:rPr>
              <a:t>Inhaltsverzeichnis</a:t>
            </a:r>
            <a:endParaRPr lang="de-DE" dirty="0">
              <a:solidFill>
                <a:schemeClr val="tx1"/>
              </a:solidFill>
            </a:endParaRPr>
          </a:p>
        </p:txBody>
      </p:sp>
      <p:sp>
        <p:nvSpPr>
          <p:cNvPr id="28" name="Textfeld 27"/>
          <p:cNvSpPr txBox="1"/>
          <p:nvPr/>
        </p:nvSpPr>
        <p:spPr>
          <a:xfrm>
            <a:off x="252000" y="540000"/>
            <a:ext cx="8531915" cy="338554"/>
          </a:xfrm>
          <a:prstGeom prst="rect">
            <a:avLst/>
          </a:prstGeom>
          <a:noFill/>
        </p:spPr>
        <p:txBody>
          <a:bodyPr wrap="square" rtlCol="0">
            <a:spAutoFit/>
          </a:bodyPr>
          <a:lstStyle/>
          <a:p>
            <a:r>
              <a:rPr lang="de-DE" sz="1600" b="1" dirty="0" smtClean="0"/>
              <a:t>Organisationseinheiten - Sparte / Verkaufsorganisation</a:t>
            </a:r>
            <a:endParaRPr lang="de-DE" sz="1600" b="1" dirty="0"/>
          </a:p>
        </p:txBody>
      </p:sp>
      <p:sp>
        <p:nvSpPr>
          <p:cNvPr id="29" name="Textfeld 2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4630032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7848490" cy="497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00" y="6181246"/>
            <a:ext cx="4181475" cy="2857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bgerundetes Rechteck 3"/>
          <p:cNvSpPr/>
          <p:nvPr/>
        </p:nvSpPr>
        <p:spPr>
          <a:xfrm>
            <a:off x="4283960" y="2636890"/>
            <a:ext cx="859189" cy="350717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feld 13"/>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t>
            </a:r>
            <a:endParaRPr lang="de-DE" sz="1600" b="1" dirty="0"/>
          </a:p>
        </p:txBody>
      </p:sp>
      <p:sp>
        <p:nvSpPr>
          <p:cNvPr id="15" name="Abgerundetes Rechteck 14"/>
          <p:cNvSpPr/>
          <p:nvPr/>
        </p:nvSpPr>
        <p:spPr>
          <a:xfrm>
            <a:off x="7338619" y="2060810"/>
            <a:ext cx="679163" cy="23490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Abgerundetes Rechteck 15"/>
          <p:cNvSpPr/>
          <p:nvPr/>
        </p:nvSpPr>
        <p:spPr>
          <a:xfrm>
            <a:off x="995186" y="2507954"/>
            <a:ext cx="955771" cy="24037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7" name="Textfeld 16"/>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91</a:t>
            </a:r>
            <a:endParaRPr lang="de-DE" sz="1200" dirty="0"/>
          </a:p>
        </p:txBody>
      </p:sp>
      <p:cxnSp>
        <p:nvCxnSpPr>
          <p:cNvPr id="3" name="Gerade Verbindung 2"/>
          <p:cNvCxnSpPr/>
          <p:nvPr/>
        </p:nvCxnSpPr>
        <p:spPr>
          <a:xfrm flipH="1">
            <a:off x="467431" y="3212970"/>
            <a:ext cx="38165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H="1">
            <a:off x="467430" y="3212970"/>
            <a:ext cx="1" cy="29682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9" name="Textfeld 18"/>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75578601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3403287" cy="165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2187423" y="1901130"/>
            <a:ext cx="899773"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229" y="1052672"/>
            <a:ext cx="4024427" cy="151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21" y="3327153"/>
            <a:ext cx="1974219" cy="113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0492" y="4915097"/>
            <a:ext cx="2881707" cy="146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feil nach links 2"/>
          <p:cNvSpPr/>
          <p:nvPr/>
        </p:nvSpPr>
        <p:spPr>
          <a:xfrm>
            <a:off x="2357794" y="3920923"/>
            <a:ext cx="504071" cy="25566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3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2740" y="3068951"/>
            <a:ext cx="2891661" cy="1480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193" y="5079124"/>
            <a:ext cx="1974219" cy="113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Pfeil nach links 18"/>
          <p:cNvSpPr/>
          <p:nvPr/>
        </p:nvSpPr>
        <p:spPr>
          <a:xfrm>
            <a:off x="2385274" y="5877341"/>
            <a:ext cx="504071" cy="25566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20289" y="1156014"/>
            <a:ext cx="360051" cy="338554"/>
          </a:xfrm>
          <a:prstGeom prst="rect">
            <a:avLst/>
          </a:prstGeom>
          <a:noFill/>
        </p:spPr>
        <p:txBody>
          <a:bodyPr wrap="square" rtlCol="0">
            <a:spAutoFit/>
          </a:bodyPr>
          <a:lstStyle/>
          <a:p>
            <a:r>
              <a:rPr lang="de-DE" sz="1600" b="1" dirty="0" smtClean="0"/>
              <a:t>1.</a:t>
            </a:r>
            <a:endParaRPr lang="de-DE" sz="1600" b="1" dirty="0"/>
          </a:p>
        </p:txBody>
      </p:sp>
      <p:sp>
        <p:nvSpPr>
          <p:cNvPr id="21" name="Textfeld 20"/>
          <p:cNvSpPr txBox="1"/>
          <p:nvPr/>
        </p:nvSpPr>
        <p:spPr>
          <a:xfrm>
            <a:off x="259780" y="3327153"/>
            <a:ext cx="360051" cy="338554"/>
          </a:xfrm>
          <a:prstGeom prst="rect">
            <a:avLst/>
          </a:prstGeom>
          <a:noFill/>
        </p:spPr>
        <p:txBody>
          <a:bodyPr wrap="square" rtlCol="0">
            <a:spAutoFit/>
          </a:bodyPr>
          <a:lstStyle/>
          <a:p>
            <a:r>
              <a:rPr lang="de-DE" sz="1600" b="1" dirty="0" smtClean="0"/>
              <a:t>3.</a:t>
            </a:r>
            <a:endParaRPr lang="de-DE" sz="1600" b="1" dirty="0"/>
          </a:p>
        </p:txBody>
      </p:sp>
      <p:sp>
        <p:nvSpPr>
          <p:cNvPr id="22" name="Textfeld 21"/>
          <p:cNvSpPr txBox="1"/>
          <p:nvPr/>
        </p:nvSpPr>
        <p:spPr>
          <a:xfrm>
            <a:off x="259780" y="5079124"/>
            <a:ext cx="360051" cy="338554"/>
          </a:xfrm>
          <a:prstGeom prst="rect">
            <a:avLst/>
          </a:prstGeom>
          <a:noFill/>
        </p:spPr>
        <p:txBody>
          <a:bodyPr wrap="square" rtlCol="0">
            <a:spAutoFit/>
          </a:bodyPr>
          <a:lstStyle/>
          <a:p>
            <a:r>
              <a:rPr lang="de-DE" sz="1600" b="1" dirty="0" smtClean="0"/>
              <a:t>5.</a:t>
            </a:r>
            <a:endParaRPr lang="de-DE" sz="1600" b="1" dirty="0"/>
          </a:p>
        </p:txBody>
      </p:sp>
      <p:sp>
        <p:nvSpPr>
          <p:cNvPr id="23" name="Textfeld 22"/>
          <p:cNvSpPr txBox="1"/>
          <p:nvPr/>
        </p:nvSpPr>
        <p:spPr>
          <a:xfrm>
            <a:off x="4560180" y="1064563"/>
            <a:ext cx="360051" cy="338554"/>
          </a:xfrm>
          <a:prstGeom prst="rect">
            <a:avLst/>
          </a:prstGeom>
          <a:noFill/>
        </p:spPr>
        <p:txBody>
          <a:bodyPr wrap="square" rtlCol="0">
            <a:spAutoFit/>
          </a:bodyPr>
          <a:lstStyle/>
          <a:p>
            <a:r>
              <a:rPr lang="de-DE" sz="1600" b="1" dirty="0"/>
              <a:t>2</a:t>
            </a:r>
            <a:r>
              <a:rPr lang="de-DE" sz="1600" b="1" dirty="0" smtClean="0"/>
              <a:t>.</a:t>
            </a:r>
            <a:endParaRPr lang="de-DE" sz="1600" b="1" dirty="0"/>
          </a:p>
        </p:txBody>
      </p:sp>
      <p:sp>
        <p:nvSpPr>
          <p:cNvPr id="24" name="Textfeld 23"/>
          <p:cNvSpPr txBox="1"/>
          <p:nvPr/>
        </p:nvSpPr>
        <p:spPr>
          <a:xfrm>
            <a:off x="3510441" y="3080842"/>
            <a:ext cx="360051" cy="338554"/>
          </a:xfrm>
          <a:prstGeom prst="rect">
            <a:avLst/>
          </a:prstGeom>
          <a:noFill/>
        </p:spPr>
        <p:txBody>
          <a:bodyPr wrap="square" rtlCol="0">
            <a:spAutoFit/>
          </a:bodyPr>
          <a:lstStyle/>
          <a:p>
            <a:r>
              <a:rPr lang="de-DE" sz="1600" b="1" dirty="0"/>
              <a:t>4</a:t>
            </a:r>
            <a:r>
              <a:rPr lang="de-DE" sz="1600" b="1" dirty="0" smtClean="0"/>
              <a:t>.</a:t>
            </a:r>
            <a:endParaRPr lang="de-DE" sz="1600" b="1" dirty="0"/>
          </a:p>
        </p:txBody>
      </p:sp>
      <p:sp>
        <p:nvSpPr>
          <p:cNvPr id="25" name="Textfeld 24"/>
          <p:cNvSpPr txBox="1"/>
          <p:nvPr/>
        </p:nvSpPr>
        <p:spPr>
          <a:xfrm>
            <a:off x="3532689" y="4915097"/>
            <a:ext cx="360051" cy="338554"/>
          </a:xfrm>
          <a:prstGeom prst="rect">
            <a:avLst/>
          </a:prstGeom>
          <a:noFill/>
        </p:spPr>
        <p:txBody>
          <a:bodyPr wrap="square" rtlCol="0">
            <a:spAutoFit/>
          </a:bodyPr>
          <a:lstStyle/>
          <a:p>
            <a:r>
              <a:rPr lang="de-DE" sz="1600" b="1" dirty="0" smtClean="0"/>
              <a:t>6.</a:t>
            </a:r>
            <a:endParaRPr lang="de-DE" sz="1600" b="1" dirty="0"/>
          </a:p>
        </p:txBody>
      </p:sp>
      <p:sp>
        <p:nvSpPr>
          <p:cNvPr id="26" name="Abgerundetes Rechteck 25"/>
          <p:cNvSpPr/>
          <p:nvPr/>
        </p:nvSpPr>
        <p:spPr>
          <a:xfrm>
            <a:off x="7740440" y="1110435"/>
            <a:ext cx="899773"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Abgerundetes Rechteck 26"/>
          <p:cNvSpPr/>
          <p:nvPr/>
        </p:nvSpPr>
        <p:spPr>
          <a:xfrm>
            <a:off x="6699224" y="1488592"/>
            <a:ext cx="899773"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Abgerundetes Rechteck 27"/>
          <p:cNvSpPr/>
          <p:nvPr/>
        </p:nvSpPr>
        <p:spPr>
          <a:xfrm>
            <a:off x="5148080" y="2328482"/>
            <a:ext cx="3796576" cy="23639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Abgerundetes Rechteck 34"/>
          <p:cNvSpPr/>
          <p:nvPr/>
        </p:nvSpPr>
        <p:spPr>
          <a:xfrm>
            <a:off x="1616930" y="3413868"/>
            <a:ext cx="899773"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Abgerundetes Rechteck 35"/>
          <p:cNvSpPr/>
          <p:nvPr/>
        </p:nvSpPr>
        <p:spPr>
          <a:xfrm>
            <a:off x="4560181" y="3069114"/>
            <a:ext cx="2139043" cy="34475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Abgerundetes Rechteck 36"/>
          <p:cNvSpPr/>
          <p:nvPr/>
        </p:nvSpPr>
        <p:spPr>
          <a:xfrm>
            <a:off x="4419067" y="4177100"/>
            <a:ext cx="1458027" cy="2160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337" name="Rechteck 14336"/>
          <p:cNvSpPr/>
          <p:nvPr/>
        </p:nvSpPr>
        <p:spPr>
          <a:xfrm>
            <a:off x="7149109" y="3080841"/>
            <a:ext cx="1795547" cy="657238"/>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vergessenen Haken im Materialstamm von PLM setzen</a:t>
            </a:r>
            <a:endParaRPr lang="de-DE" sz="1200" dirty="0">
              <a:solidFill>
                <a:schemeClr val="tx1"/>
              </a:solidFill>
            </a:endParaRPr>
          </a:p>
        </p:txBody>
      </p:sp>
      <p:sp>
        <p:nvSpPr>
          <p:cNvPr id="14344" name="Rechteck 14343"/>
          <p:cNvSpPr/>
          <p:nvPr/>
        </p:nvSpPr>
        <p:spPr>
          <a:xfrm>
            <a:off x="7149109" y="4915098"/>
            <a:ext cx="1795547" cy="621982"/>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Projekt wird neu generiert und das Problem ist behoben</a:t>
            </a:r>
            <a:endParaRPr lang="de-DE" sz="1200" dirty="0">
              <a:solidFill>
                <a:schemeClr val="tx1"/>
              </a:solidFill>
            </a:endParaRPr>
          </a:p>
        </p:txBody>
      </p:sp>
      <p:pic>
        <p:nvPicPr>
          <p:cNvPr id="31" name="Grafik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32" name="Textfeld 31"/>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33" name="Textfeld 32"/>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39" name="Textfeld 38"/>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40" name="Textfeld 39"/>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92</a:t>
            </a:r>
            <a:endParaRPr lang="de-DE" sz="1200" dirty="0"/>
          </a:p>
        </p:txBody>
      </p:sp>
      <p:cxnSp>
        <p:nvCxnSpPr>
          <p:cNvPr id="7" name="Gerade Verbindung 6"/>
          <p:cNvCxnSpPr/>
          <p:nvPr/>
        </p:nvCxnSpPr>
        <p:spPr>
          <a:xfrm>
            <a:off x="3087196" y="2009145"/>
            <a:ext cx="11967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flipV="1">
            <a:off x="4283960" y="864226"/>
            <a:ext cx="0" cy="114174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4283960" y="864226"/>
            <a:ext cx="39063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8190326" y="872646"/>
            <a:ext cx="1" cy="1800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15"/>
          <p:cNvCxnSpPr>
            <a:stCxn id="26" idx="2"/>
          </p:cNvCxnSpPr>
          <p:nvPr/>
        </p:nvCxnSpPr>
        <p:spPr>
          <a:xfrm>
            <a:off x="8190327" y="1326465"/>
            <a:ext cx="0" cy="2701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H="1">
            <a:off x="7598997" y="1596607"/>
            <a:ext cx="591330"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341" name="Gerade Verbindung 14340"/>
          <p:cNvCxnSpPr/>
          <p:nvPr/>
        </p:nvCxnSpPr>
        <p:spPr>
          <a:xfrm flipH="1">
            <a:off x="6156220" y="1704622"/>
            <a:ext cx="5430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47" name="Gerade Verbindung mit Pfeil 14346"/>
          <p:cNvCxnSpPr/>
          <p:nvPr/>
        </p:nvCxnSpPr>
        <p:spPr>
          <a:xfrm>
            <a:off x="6156220" y="1704622"/>
            <a:ext cx="0" cy="6238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349" name="Gerade Verbindung 14348"/>
          <p:cNvCxnSpPr>
            <a:stCxn id="3" idx="3"/>
          </p:cNvCxnSpPr>
          <p:nvPr/>
        </p:nvCxnSpPr>
        <p:spPr>
          <a:xfrm flipV="1">
            <a:off x="2861865" y="4048755"/>
            <a:ext cx="413955"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51" name="Gerade Verbindung 14350"/>
          <p:cNvCxnSpPr/>
          <p:nvPr/>
        </p:nvCxnSpPr>
        <p:spPr>
          <a:xfrm flipV="1">
            <a:off x="3275820" y="3234730"/>
            <a:ext cx="0" cy="814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53" name="Gerade Verbindung mit Pfeil 14352"/>
          <p:cNvCxnSpPr>
            <a:endCxn id="24" idx="1"/>
          </p:cNvCxnSpPr>
          <p:nvPr/>
        </p:nvCxnSpPr>
        <p:spPr>
          <a:xfrm>
            <a:off x="3275820" y="3234730"/>
            <a:ext cx="234621" cy="1538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355" name="Gerade Verbindung 14354"/>
          <p:cNvCxnSpPr>
            <a:stCxn id="19" idx="3"/>
          </p:cNvCxnSpPr>
          <p:nvPr/>
        </p:nvCxnSpPr>
        <p:spPr>
          <a:xfrm flipV="1">
            <a:off x="2889345" y="6005173"/>
            <a:ext cx="386475"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57" name="Gerade Verbindung 14356"/>
          <p:cNvCxnSpPr/>
          <p:nvPr/>
        </p:nvCxnSpPr>
        <p:spPr>
          <a:xfrm flipV="1">
            <a:off x="3278050" y="5068985"/>
            <a:ext cx="0" cy="9361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64" name="Gerade Verbindung mit Pfeil 14363"/>
          <p:cNvCxnSpPr>
            <a:endCxn id="25" idx="1"/>
          </p:cNvCxnSpPr>
          <p:nvPr/>
        </p:nvCxnSpPr>
        <p:spPr>
          <a:xfrm>
            <a:off x="3278050" y="5068985"/>
            <a:ext cx="254639" cy="1538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Rechteck 44">
            <a:hlinkClick r:id="rId8"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8" action="ppaction://hlinksldjump"/>
              </a:rPr>
              <a:t>Inhaltsverzeichnis</a:t>
            </a:r>
            <a:endParaRPr lang="de-DE" dirty="0">
              <a:solidFill>
                <a:schemeClr val="tx1"/>
              </a:solidFill>
            </a:endParaRPr>
          </a:p>
        </p:txBody>
      </p:sp>
      <p:sp>
        <p:nvSpPr>
          <p:cNvPr id="46" name="Textfeld 45"/>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 Fehler korrigieren </a:t>
            </a:r>
            <a:endParaRPr lang="de-DE" sz="1600" b="1" dirty="0"/>
          </a:p>
        </p:txBody>
      </p:sp>
      <p:sp>
        <p:nvSpPr>
          <p:cNvPr id="47" name="Textfeld 46"/>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8910890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148705" cy="516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4416161" y="2653128"/>
            <a:ext cx="1008140" cy="374451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Rechteck 2"/>
          <p:cNvSpPr/>
          <p:nvPr/>
        </p:nvSpPr>
        <p:spPr>
          <a:xfrm>
            <a:off x="312881" y="3789051"/>
            <a:ext cx="2376331" cy="1116155"/>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Doppelklick auf die Objekte – und es funktioniert – Konfigurationsdaten pflegen –</a:t>
            </a:r>
          </a:p>
          <a:p>
            <a:pPr algn="ctr"/>
            <a:r>
              <a:rPr lang="de-DE" sz="1200" dirty="0" smtClean="0">
                <a:solidFill>
                  <a:schemeClr val="tx1"/>
                </a:solidFill>
              </a:rPr>
              <a:t>Abschließend Bearbeitungsstatus setzen</a:t>
            </a:r>
            <a:endParaRPr lang="de-DE" sz="1200" dirty="0">
              <a:solidFill>
                <a:schemeClr val="tx1"/>
              </a:solidFill>
            </a:endParaRPr>
          </a:p>
        </p:txBody>
      </p:sp>
      <p:sp>
        <p:nvSpPr>
          <p:cNvPr id="16" name="Abgerundetes Rechteck 15"/>
          <p:cNvSpPr/>
          <p:nvPr/>
        </p:nvSpPr>
        <p:spPr>
          <a:xfrm>
            <a:off x="7559258" y="2037804"/>
            <a:ext cx="972656" cy="24202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Abgerundetes Rechteck 16"/>
          <p:cNvSpPr/>
          <p:nvPr/>
        </p:nvSpPr>
        <p:spPr>
          <a:xfrm>
            <a:off x="1014719" y="2532114"/>
            <a:ext cx="972656" cy="12101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8" name="Textfeld 17"/>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93</a:t>
            </a:r>
            <a:endParaRPr lang="de-DE" sz="1200" dirty="0"/>
          </a:p>
        </p:txBody>
      </p:sp>
      <p:cxnSp>
        <p:nvCxnSpPr>
          <p:cNvPr id="6" name="Gerade Verbindung 5"/>
          <p:cNvCxnSpPr/>
          <p:nvPr/>
        </p:nvCxnSpPr>
        <p:spPr>
          <a:xfrm flipV="1">
            <a:off x="2411700" y="2852920"/>
            <a:ext cx="0" cy="9361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2411700" y="2852920"/>
            <a:ext cx="200446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hteck 18">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20" name="Textfeld 19"/>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t>
            </a:r>
            <a:endParaRPr lang="de-DE" sz="1600" b="1" dirty="0"/>
          </a:p>
        </p:txBody>
      </p:sp>
      <p:sp>
        <p:nvSpPr>
          <p:cNvPr id="21" name="Textfeld 20"/>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8461809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1" y="1170000"/>
            <a:ext cx="7992510" cy="523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6014303" y="578205"/>
            <a:ext cx="2806288" cy="389750"/>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solidFill>
                  <a:schemeClr val="tx1"/>
                </a:solidFill>
              </a:rPr>
              <a:t>Pflegen und Bearbeitungsstatus setzen</a:t>
            </a:r>
            <a:endParaRPr lang="de-DE" sz="1200" dirty="0">
              <a:solidFill>
                <a:schemeClr val="tx1"/>
              </a:solidFill>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94</a:t>
            </a:r>
            <a:endParaRPr lang="de-DE" sz="1200" dirty="0"/>
          </a:p>
        </p:txBody>
      </p:sp>
      <p:sp>
        <p:nvSpPr>
          <p:cNvPr id="4" name="Rechteck 3"/>
          <p:cNvSpPr/>
          <p:nvPr/>
        </p:nvSpPr>
        <p:spPr>
          <a:xfrm>
            <a:off x="539440" y="3140960"/>
            <a:ext cx="3528490" cy="30244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0" name="Gerade Verbindung 9"/>
          <p:cNvCxnSpPr/>
          <p:nvPr/>
        </p:nvCxnSpPr>
        <p:spPr>
          <a:xfrm flipV="1">
            <a:off x="3131800" y="836640"/>
            <a:ext cx="0" cy="230432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3131800" y="836640"/>
            <a:ext cx="288250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hteck 12">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6" name="Textfeld 15"/>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t>
            </a:r>
            <a:endParaRPr lang="de-DE" sz="1600" b="1" dirty="0"/>
          </a:p>
        </p:txBody>
      </p:sp>
      <p:sp>
        <p:nvSpPr>
          <p:cNvPr id="17" name="Textfeld 16"/>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4376419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7668428" cy="536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bgerundetes Rechteck 3"/>
          <p:cNvSpPr/>
          <p:nvPr/>
        </p:nvSpPr>
        <p:spPr>
          <a:xfrm>
            <a:off x="6578549" y="2636890"/>
            <a:ext cx="1341280" cy="38165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Abgerundetes Rechteck 4"/>
          <p:cNvSpPr/>
          <p:nvPr/>
        </p:nvSpPr>
        <p:spPr>
          <a:xfrm>
            <a:off x="496508" y="3068950"/>
            <a:ext cx="1512211" cy="3600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Abgerundetes Rechteck 14"/>
          <p:cNvSpPr/>
          <p:nvPr/>
        </p:nvSpPr>
        <p:spPr>
          <a:xfrm>
            <a:off x="6989270" y="2062116"/>
            <a:ext cx="972656" cy="24202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95</a:t>
            </a:r>
            <a:endParaRPr lang="de-DE" sz="1200" dirty="0"/>
          </a:p>
        </p:txBody>
      </p:sp>
      <p:sp>
        <p:nvSpPr>
          <p:cNvPr id="13" name="Rechteck 12">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6" name="Textfeld 15"/>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t>
            </a:r>
            <a:endParaRPr lang="de-DE" sz="1600" b="1" dirty="0"/>
          </a:p>
        </p:txBody>
      </p:sp>
      <p:sp>
        <p:nvSpPr>
          <p:cNvPr id="17" name="Textfeld 16"/>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865343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anlegen (Rohstoffe, Halbfabrikate, Fertigerzeugnis)</a:t>
            </a:r>
            <a:endParaRPr lang="de-DE" sz="1600" b="1"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8286751"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bgerundetes Rechteck 1"/>
          <p:cNvSpPr/>
          <p:nvPr/>
        </p:nvSpPr>
        <p:spPr>
          <a:xfrm>
            <a:off x="372416" y="3068950"/>
            <a:ext cx="1967275" cy="3600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Abgerundetes Rechteck 15"/>
          <p:cNvSpPr/>
          <p:nvPr/>
        </p:nvSpPr>
        <p:spPr>
          <a:xfrm>
            <a:off x="7092351" y="2204324"/>
            <a:ext cx="827480" cy="2880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Abgerundetes Rechteck 16"/>
          <p:cNvSpPr/>
          <p:nvPr/>
        </p:nvSpPr>
        <p:spPr>
          <a:xfrm>
            <a:off x="2627730" y="3895013"/>
            <a:ext cx="5904184" cy="23435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96</a:t>
            </a:r>
            <a:endParaRPr lang="de-DE" sz="1200" dirty="0"/>
          </a:p>
        </p:txBody>
      </p:sp>
      <p:sp>
        <p:nvSpPr>
          <p:cNvPr id="13" name="Rechteck 12">
            <a:hlinkClick r:id="rId4"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4" action="ppaction://hlinksldjump"/>
              </a:rPr>
              <a:t>Inhaltsverzeichnis</a:t>
            </a:r>
            <a:endParaRPr lang="de-DE" dirty="0">
              <a:solidFill>
                <a:schemeClr val="tx1"/>
              </a:solidFill>
            </a:endParaRPr>
          </a:p>
        </p:txBody>
      </p:sp>
      <p:sp>
        <p:nvSpPr>
          <p:cNvPr id="15" name="Textfeld 14"/>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10377645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01" y="1170000"/>
            <a:ext cx="8280515"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3131801" y="2420860"/>
            <a:ext cx="5328740" cy="1512210"/>
          </a:xfrm>
          <a:prstGeom prst="rect">
            <a:avLst/>
          </a:prstGeom>
          <a:solidFill>
            <a:srgbClr val="E4DCB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smtClean="0">
                <a:solidFill>
                  <a:schemeClr val="tx1"/>
                </a:solidFill>
              </a:rPr>
              <a:t>Es gibt mehrere Möglichkeiten die Materialstammdaten zu pflegen.</a:t>
            </a:r>
          </a:p>
          <a:p>
            <a:r>
              <a:rPr lang="de-DE" sz="1200" dirty="0" smtClean="0">
                <a:solidFill>
                  <a:schemeClr val="tx1"/>
                </a:solidFill>
              </a:rPr>
              <a:t>Je nach Umfang der neu anzulegenden bzw. zu veränderten  Stammdaten kann ich mit Vorlagenmaterial arbeiten, Dispoprofile vorher pflegen (MMD1), Massenpflege (MM17) oder Engineering Workbench (CEWB) verwenden, weitere Möglichkeiten MM11, MM?1,(? =Materialart), MM50. Im Beispiel werden alle Rohstoffe und</a:t>
            </a:r>
          </a:p>
          <a:p>
            <a:r>
              <a:rPr lang="de-DE" sz="1200" dirty="0" smtClean="0">
                <a:solidFill>
                  <a:schemeClr val="tx1"/>
                </a:solidFill>
              </a:rPr>
              <a:t>Halbfabrikate über Dispoprofile angelegt. Zu Demozwecken wird eine Massenänderung durchgeführt</a:t>
            </a:r>
            <a:r>
              <a:rPr lang="de-DE" dirty="0" smtClean="0"/>
              <a:t>.</a:t>
            </a:r>
            <a:endParaRPr lang="de-DE" dirty="0"/>
          </a:p>
        </p:txBody>
      </p:sp>
      <p:sp>
        <p:nvSpPr>
          <p:cNvPr id="3" name="Textfeld 2"/>
          <p:cNvSpPr txBox="1"/>
          <p:nvPr/>
        </p:nvSpPr>
        <p:spPr>
          <a:xfrm>
            <a:off x="276541" y="4894029"/>
            <a:ext cx="4428932" cy="400110"/>
          </a:xfrm>
          <a:prstGeom prst="rect">
            <a:avLst/>
          </a:prstGeom>
          <a:noFill/>
        </p:spPr>
        <p:txBody>
          <a:bodyPr wrap="square" rtlCol="0">
            <a:spAutoFit/>
          </a:bodyPr>
          <a:lstStyle/>
          <a:p>
            <a:r>
              <a:rPr lang="de-DE" sz="2000" b="1" dirty="0" smtClean="0">
                <a:hlinkClick r:id="rId3" action="ppaction://hlinkfile"/>
              </a:rPr>
              <a:t>Link Excel Tabelle Materialstammdaten</a:t>
            </a:r>
            <a:endParaRPr lang="de-DE" sz="2000" b="1" dirty="0"/>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7" name="Textfeld 6"/>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8" name="Textfeld 7"/>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0" name="Textfeld 9"/>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1" name="Textfeld 10"/>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97</a:t>
            </a:r>
            <a:endParaRPr lang="de-DE" sz="1200" dirty="0"/>
          </a:p>
        </p:txBody>
      </p:sp>
      <p:sp>
        <p:nvSpPr>
          <p:cNvPr id="12" name="Rechteck 11">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13" name="Textfeld 12"/>
          <p:cNvSpPr txBox="1"/>
          <p:nvPr/>
        </p:nvSpPr>
        <p:spPr>
          <a:xfrm>
            <a:off x="252000" y="540000"/>
            <a:ext cx="8531915" cy="338554"/>
          </a:xfrm>
          <a:prstGeom prst="rect">
            <a:avLst/>
          </a:prstGeom>
          <a:noFill/>
        </p:spPr>
        <p:txBody>
          <a:bodyPr wrap="square" rtlCol="0">
            <a:spAutoFit/>
          </a:bodyPr>
          <a:lstStyle/>
          <a:p>
            <a:r>
              <a:rPr lang="de-DE" sz="1600" b="1" dirty="0" smtClean="0"/>
              <a:t>Stammdaten - Materialstamm anlegen (Rohstoffe, Halbfabrikate, Fertigerzeugnis)</a:t>
            </a:r>
            <a:endParaRPr lang="de-DE" sz="1600" b="1" dirty="0"/>
          </a:p>
        </p:txBody>
      </p:sp>
      <p:sp>
        <p:nvSpPr>
          <p:cNvPr id="14" name="Textfeld 13"/>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30205588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170000"/>
            <a:ext cx="2076451"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57" y="2924944"/>
            <a:ext cx="2551163" cy="163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5" y="1170000"/>
            <a:ext cx="54483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6761" y="1170000"/>
            <a:ext cx="419175" cy="338554"/>
          </a:xfrm>
          <a:prstGeom prst="rect">
            <a:avLst/>
          </a:prstGeom>
          <a:noFill/>
        </p:spPr>
        <p:txBody>
          <a:bodyPr wrap="square" rtlCol="0">
            <a:spAutoFit/>
          </a:bodyPr>
          <a:lstStyle/>
          <a:p>
            <a:pPr defTabSz="914400"/>
            <a:r>
              <a:rPr lang="de-DE" sz="1600" b="1" dirty="0" smtClean="0">
                <a:solidFill>
                  <a:prstClr val="black"/>
                </a:solidFill>
              </a:rPr>
              <a:t>1.</a:t>
            </a:r>
          </a:p>
        </p:txBody>
      </p:sp>
      <p:sp>
        <p:nvSpPr>
          <p:cNvPr id="15" name="Textfeld 14"/>
          <p:cNvSpPr txBox="1"/>
          <p:nvPr/>
        </p:nvSpPr>
        <p:spPr>
          <a:xfrm>
            <a:off x="-46761" y="2923808"/>
            <a:ext cx="419175" cy="338554"/>
          </a:xfrm>
          <a:prstGeom prst="rect">
            <a:avLst/>
          </a:prstGeom>
          <a:noFill/>
        </p:spPr>
        <p:txBody>
          <a:bodyPr wrap="square" rtlCol="0">
            <a:spAutoFit/>
          </a:bodyPr>
          <a:lstStyle/>
          <a:p>
            <a:pPr defTabSz="914400"/>
            <a:r>
              <a:rPr lang="de-DE" sz="1600" b="1" dirty="0" smtClean="0">
                <a:solidFill>
                  <a:prstClr val="black"/>
                </a:solidFill>
              </a:rPr>
              <a:t>2.</a:t>
            </a:r>
          </a:p>
        </p:txBody>
      </p:sp>
      <p:sp>
        <p:nvSpPr>
          <p:cNvPr id="16" name="Textfeld 15"/>
          <p:cNvSpPr txBox="1"/>
          <p:nvPr/>
        </p:nvSpPr>
        <p:spPr>
          <a:xfrm>
            <a:off x="2894422" y="1178385"/>
            <a:ext cx="419175" cy="338554"/>
          </a:xfrm>
          <a:prstGeom prst="rect">
            <a:avLst/>
          </a:prstGeom>
          <a:noFill/>
        </p:spPr>
        <p:txBody>
          <a:bodyPr wrap="square" rtlCol="0">
            <a:spAutoFit/>
          </a:bodyPr>
          <a:lstStyle/>
          <a:p>
            <a:pPr defTabSz="914400"/>
            <a:r>
              <a:rPr lang="de-DE" sz="1600" b="1" dirty="0" smtClean="0">
                <a:solidFill>
                  <a:prstClr val="black"/>
                </a:solidFill>
              </a:rPr>
              <a:t>3.</a:t>
            </a:r>
          </a:p>
        </p:txBody>
      </p:sp>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10" name="Textfeld 9"/>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11" name="Textfeld 10"/>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3" name="Textfeld 12"/>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4" name="Textfeld 13"/>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99</a:t>
            </a:r>
            <a:endParaRPr lang="de-DE" sz="1200" dirty="0"/>
          </a:p>
        </p:txBody>
      </p:sp>
      <p:sp>
        <p:nvSpPr>
          <p:cNvPr id="18" name="Rechteck 17">
            <a:hlinkClick r:id="rId6"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6" action="ppaction://hlinksldjump"/>
              </a:rPr>
              <a:t>Inhaltsverzeichnis</a:t>
            </a:r>
            <a:endParaRPr lang="de-DE" dirty="0">
              <a:solidFill>
                <a:schemeClr val="tx1"/>
              </a:solidFill>
            </a:endParaRPr>
          </a:p>
        </p:txBody>
      </p:sp>
      <p:sp>
        <p:nvSpPr>
          <p:cNvPr id="19" name="Textfeld 18"/>
          <p:cNvSpPr txBox="1"/>
          <p:nvPr/>
        </p:nvSpPr>
        <p:spPr>
          <a:xfrm>
            <a:off x="252000" y="540000"/>
            <a:ext cx="8892000" cy="338554"/>
          </a:xfrm>
          <a:prstGeom prst="rect">
            <a:avLst/>
          </a:prstGeom>
          <a:noFill/>
        </p:spPr>
        <p:txBody>
          <a:bodyPr wrap="square" rtlCol="0">
            <a:spAutoFit/>
          </a:bodyPr>
          <a:lstStyle/>
          <a:p>
            <a:r>
              <a:rPr lang="de-DE" sz="1600" b="1" dirty="0" smtClean="0"/>
              <a:t>Stammdaten - Materialstamm anlegen (Rohstoffe, Halbfabrikate, Fertigerzeugnis) - Dispoprofil</a:t>
            </a:r>
            <a:endParaRPr lang="de-DE" sz="1600" b="1" dirty="0"/>
          </a:p>
        </p:txBody>
      </p:sp>
      <p:sp>
        <p:nvSpPr>
          <p:cNvPr id="20" name="Textfeld 19"/>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7538070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137" y="3816642"/>
            <a:ext cx="4764273" cy="253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170000"/>
            <a:ext cx="4896544" cy="253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513534" y="2204830"/>
            <a:ext cx="2664296" cy="1200329"/>
          </a:xfrm>
          <a:prstGeom prst="rect">
            <a:avLst/>
          </a:prstGeom>
          <a:solidFill>
            <a:srgbClr val="E4DCBA"/>
          </a:solidFill>
          <a:ln w="19050">
            <a:noFill/>
          </a:ln>
        </p:spPr>
        <p:txBody>
          <a:bodyPr wrap="square" rtlCol="0">
            <a:spAutoFit/>
          </a:bodyPr>
          <a:lstStyle/>
          <a:p>
            <a:r>
              <a:rPr lang="de-DE" sz="1200" dirty="0" smtClean="0"/>
              <a:t>ACHTUNG – die im Dispoprofil gepflegten Festwerte können im Materialstamm nicht mehr geändert werden !!!</a:t>
            </a:r>
          </a:p>
          <a:p>
            <a:r>
              <a:rPr lang="de-DE" sz="1200" dirty="0" smtClean="0"/>
              <a:t>Es sei denn man ändert im Dispoprofil von Fest- auf Vorschlagswert.</a:t>
            </a:r>
            <a:endParaRPr lang="de-DE" sz="1200" dirty="0"/>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9" y="6527474"/>
            <a:ext cx="648091" cy="330527"/>
          </a:xfrm>
          <a:prstGeom prst="rect">
            <a:avLst/>
          </a:prstGeom>
          <a:solidFill>
            <a:schemeClr val="bg1">
              <a:lumMod val="75000"/>
            </a:schemeClr>
          </a:solidFill>
        </p:spPr>
      </p:pic>
      <p:sp>
        <p:nvSpPr>
          <p:cNvPr id="8" name="Textfeld 7"/>
          <p:cNvSpPr txBox="1"/>
          <p:nvPr/>
        </p:nvSpPr>
        <p:spPr>
          <a:xfrm>
            <a:off x="696461" y="6527472"/>
            <a:ext cx="8447540" cy="331200"/>
          </a:xfrm>
          <a:prstGeom prst="rect">
            <a:avLst/>
          </a:prstGeom>
          <a:solidFill>
            <a:schemeClr val="bg1">
              <a:lumMod val="75000"/>
            </a:schemeClr>
          </a:solidFill>
        </p:spPr>
        <p:txBody>
          <a:bodyPr wrap="square" rtlCol="0">
            <a:spAutoFit/>
          </a:bodyPr>
          <a:lstStyle/>
          <a:p>
            <a:r>
              <a:rPr lang="de-DE" dirty="0" smtClean="0"/>
              <a:t>                                                                                   </a:t>
            </a:r>
            <a:endParaRPr lang="de-DE" dirty="0"/>
          </a:p>
        </p:txBody>
      </p:sp>
      <p:sp>
        <p:nvSpPr>
          <p:cNvPr id="9" name="Textfeld 8"/>
          <p:cNvSpPr txBox="1"/>
          <p:nvPr/>
        </p:nvSpPr>
        <p:spPr>
          <a:xfrm flipH="1">
            <a:off x="-780" y="6526799"/>
            <a:ext cx="49151" cy="331200"/>
          </a:xfrm>
          <a:prstGeom prst="rect">
            <a:avLst/>
          </a:prstGeom>
          <a:solidFill>
            <a:schemeClr val="bg1">
              <a:lumMod val="75000"/>
            </a:schemeClr>
          </a:solidFill>
        </p:spPr>
        <p:txBody>
          <a:bodyPr wrap="square" rtlCol="0">
            <a:spAutoFit/>
          </a:bodyPr>
          <a:lstStyle/>
          <a:p>
            <a:endParaRPr lang="de-DE" dirty="0"/>
          </a:p>
        </p:txBody>
      </p:sp>
      <p:sp>
        <p:nvSpPr>
          <p:cNvPr id="11" name="Textfeld 10"/>
          <p:cNvSpPr txBox="1"/>
          <p:nvPr/>
        </p:nvSpPr>
        <p:spPr>
          <a:xfrm>
            <a:off x="7919829" y="6526800"/>
            <a:ext cx="1224171" cy="331200"/>
          </a:xfrm>
          <a:prstGeom prst="rect">
            <a:avLst/>
          </a:prstGeom>
          <a:solidFill>
            <a:schemeClr val="bg1">
              <a:lumMod val="75000"/>
            </a:schemeClr>
          </a:solidFill>
        </p:spPr>
        <p:txBody>
          <a:bodyPr wrap="square" rtlCol="0">
            <a:spAutoFit/>
          </a:bodyPr>
          <a:lstStyle/>
          <a:p>
            <a:r>
              <a:rPr lang="de-DE" sz="800" dirty="0" smtClean="0"/>
              <a:t>Arbeitsprobe Uwe Hauck</a:t>
            </a:r>
          </a:p>
          <a:p>
            <a:r>
              <a:rPr lang="de-DE" sz="800" dirty="0" smtClean="0"/>
              <a:t>Aug. –  Okt.  2015</a:t>
            </a:r>
            <a:endParaRPr lang="de-DE" sz="800" dirty="0"/>
          </a:p>
        </p:txBody>
      </p:sp>
      <p:sp>
        <p:nvSpPr>
          <p:cNvPr id="12" name="Textfeld 11"/>
          <p:cNvSpPr txBox="1"/>
          <p:nvPr/>
        </p:nvSpPr>
        <p:spPr>
          <a:xfrm>
            <a:off x="1008686" y="6554573"/>
            <a:ext cx="5723615" cy="276999"/>
          </a:xfrm>
          <a:prstGeom prst="rect">
            <a:avLst/>
          </a:prstGeom>
          <a:solidFill>
            <a:schemeClr val="bg1">
              <a:lumMod val="75000"/>
            </a:schemeClr>
          </a:solidFill>
        </p:spPr>
        <p:txBody>
          <a:bodyPr wrap="square" rtlCol="0">
            <a:spAutoFit/>
          </a:bodyPr>
          <a:lstStyle/>
          <a:p>
            <a:r>
              <a:rPr lang="de-DE" sz="1200" dirty="0" smtClean="0"/>
              <a:t>Kapitel 4 - Customizing			Seite 98</a:t>
            </a:r>
            <a:endParaRPr lang="de-DE" sz="1200" dirty="0"/>
          </a:p>
        </p:txBody>
      </p:sp>
      <p:sp>
        <p:nvSpPr>
          <p:cNvPr id="13" name="Rechteck 12">
            <a:hlinkClick r:id="rId5" action="ppaction://hlinksldjump"/>
          </p:cNvPr>
          <p:cNvSpPr/>
          <p:nvPr/>
        </p:nvSpPr>
        <p:spPr>
          <a:xfrm>
            <a:off x="6757410" y="6584399"/>
            <a:ext cx="1162419" cy="21600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hlinkClick r:id="rId5" action="ppaction://hlinksldjump"/>
              </a:rPr>
              <a:t>Inhaltsverzeichnis</a:t>
            </a:r>
            <a:endParaRPr lang="de-DE" dirty="0">
              <a:solidFill>
                <a:schemeClr val="tx1"/>
              </a:solidFill>
            </a:endParaRPr>
          </a:p>
        </p:txBody>
      </p:sp>
      <p:sp>
        <p:nvSpPr>
          <p:cNvPr id="4" name="Textfeld 3"/>
          <p:cNvSpPr txBox="1"/>
          <p:nvPr/>
        </p:nvSpPr>
        <p:spPr>
          <a:xfrm>
            <a:off x="4225" y="1170000"/>
            <a:ext cx="504070" cy="338554"/>
          </a:xfrm>
          <a:prstGeom prst="rect">
            <a:avLst/>
          </a:prstGeom>
          <a:noFill/>
        </p:spPr>
        <p:txBody>
          <a:bodyPr wrap="square" rtlCol="0">
            <a:spAutoFit/>
          </a:bodyPr>
          <a:lstStyle/>
          <a:p>
            <a:r>
              <a:rPr lang="de-DE" sz="1600" b="1" dirty="0" smtClean="0"/>
              <a:t>4.</a:t>
            </a:r>
            <a:endParaRPr lang="de-DE" sz="1600" b="1" dirty="0"/>
          </a:p>
        </p:txBody>
      </p:sp>
      <p:sp>
        <p:nvSpPr>
          <p:cNvPr id="17" name="Textfeld 16"/>
          <p:cNvSpPr txBox="1"/>
          <p:nvPr/>
        </p:nvSpPr>
        <p:spPr>
          <a:xfrm>
            <a:off x="252000" y="540000"/>
            <a:ext cx="8892000" cy="338554"/>
          </a:xfrm>
          <a:prstGeom prst="rect">
            <a:avLst/>
          </a:prstGeom>
          <a:noFill/>
        </p:spPr>
        <p:txBody>
          <a:bodyPr wrap="square" rtlCol="0">
            <a:spAutoFit/>
          </a:bodyPr>
          <a:lstStyle/>
          <a:p>
            <a:r>
              <a:rPr lang="de-DE" sz="1600" b="1" dirty="0" smtClean="0"/>
              <a:t>Stammdaten - Materialstamm anlegen (Rohstoffe, Halbfabrikate, Fertigerzeugnis) - Dispoprofil</a:t>
            </a:r>
            <a:endParaRPr lang="de-DE" sz="1600" b="1" dirty="0"/>
          </a:p>
        </p:txBody>
      </p:sp>
      <p:sp>
        <p:nvSpPr>
          <p:cNvPr id="18" name="Textfeld 17"/>
          <p:cNvSpPr txBox="1"/>
          <p:nvPr/>
        </p:nvSpPr>
        <p:spPr>
          <a:xfrm>
            <a:off x="0" y="0"/>
            <a:ext cx="9144000" cy="461665"/>
          </a:xfrm>
          <a:prstGeom prst="rect">
            <a:avLst/>
          </a:prstGeom>
          <a:solidFill>
            <a:srgbClr val="00B0F0"/>
          </a:solidFill>
        </p:spPr>
        <p:txBody>
          <a:bodyPr wrap="square" rtlCol="0">
            <a:spAutoFit/>
          </a:bodyPr>
          <a:lstStyle/>
          <a:p>
            <a:pPr algn="ctr"/>
            <a:r>
              <a:rPr lang="de-DE" sz="2400" b="1" dirty="0" smtClean="0"/>
              <a:t>Konfiguration (Solar02)</a:t>
            </a:r>
            <a:endParaRPr lang="de-DE" b="1" dirty="0"/>
          </a:p>
        </p:txBody>
      </p:sp>
    </p:spTree>
    <p:extLst>
      <p:ext uri="{BB962C8B-B14F-4D97-AF65-F5344CB8AC3E}">
        <p14:creationId xmlns:p14="http://schemas.microsoft.com/office/powerpoint/2010/main" val="2171068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TM01790491[[fn=Mylar]]</Template>
  <TotalTime>0</TotalTime>
  <Words>13882</Words>
  <Application>Microsoft Office PowerPoint</Application>
  <PresentationFormat>Bildschirmpräsentation (4:3)</PresentationFormat>
  <Paragraphs>3177</Paragraphs>
  <Slides>304</Slides>
  <Notes>123</Notes>
  <HiddenSlides>0</HiddenSlides>
  <MMClips>0</MMClips>
  <ScaleCrop>false</ScaleCrop>
  <HeadingPairs>
    <vt:vector size="4" baseType="variant">
      <vt:variant>
        <vt:lpstr>Design</vt:lpstr>
      </vt:variant>
      <vt:variant>
        <vt:i4>1</vt:i4>
      </vt:variant>
      <vt:variant>
        <vt:lpstr>Folientitel</vt:lpstr>
      </vt:variant>
      <vt:variant>
        <vt:i4>304</vt:i4>
      </vt:variant>
    </vt:vector>
  </HeadingPairs>
  <TitlesOfParts>
    <vt:vector size="305" baseType="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Uwe Hauck</dc:creator>
  <cp:lastModifiedBy>Uwe Hauck</cp:lastModifiedBy>
  <cp:revision>1507</cp:revision>
  <cp:lastPrinted>2015-10-29T14:25:19Z</cp:lastPrinted>
  <dcterms:created xsi:type="dcterms:W3CDTF">2015-07-08T08:50:55Z</dcterms:created>
  <dcterms:modified xsi:type="dcterms:W3CDTF">2017-02-04T10:26:07Z</dcterms:modified>
</cp:coreProperties>
</file>