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6" r:id="rId3"/>
    <p:sldId id="304" r:id="rId4"/>
    <p:sldId id="305" r:id="rId5"/>
    <p:sldId id="259" r:id="rId6"/>
    <p:sldId id="274" r:id="rId7"/>
    <p:sldId id="289" r:id="rId8"/>
    <p:sldId id="275" r:id="rId9"/>
    <p:sldId id="292" r:id="rId10"/>
    <p:sldId id="291" r:id="rId11"/>
    <p:sldId id="284" r:id="rId12"/>
    <p:sldId id="277" r:id="rId13"/>
    <p:sldId id="300" r:id="rId14"/>
    <p:sldId id="280" r:id="rId15"/>
    <p:sldId id="294" r:id="rId16"/>
    <p:sldId id="295" r:id="rId17"/>
    <p:sldId id="296" r:id="rId18"/>
    <p:sldId id="297" r:id="rId19"/>
    <p:sldId id="299" r:id="rId20"/>
    <p:sldId id="308" r:id="rId21"/>
    <p:sldId id="307" r:id="rId22"/>
    <p:sldId id="262" r:id="rId23"/>
    <p:sldId id="301" r:id="rId24"/>
    <p:sldId id="302" r:id="rId25"/>
    <p:sldId id="303" r:id="rId26"/>
    <p:sldId id="257" r:id="rId27"/>
    <p:sldId id="283" r:id="rId28"/>
  </p:sldIdLst>
  <p:sldSz cx="9144000" cy="6858000" type="screen4x3"/>
  <p:notesSz cx="6858000" cy="97107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BC4"/>
    <a:srgbClr val="FA3455"/>
    <a:srgbClr val="EAEAEA"/>
    <a:srgbClr val="DDDDDD"/>
    <a:srgbClr val="D8C7A4"/>
    <a:srgbClr val="E8E5D0"/>
    <a:srgbClr val="FDBBC1"/>
    <a:srgbClr val="FDC4A1"/>
    <a:srgbClr val="00FF00"/>
    <a:srgbClr val="BEC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1" autoAdjust="0"/>
  </p:normalViewPr>
  <p:slideViewPr>
    <p:cSldViewPr>
      <p:cViewPr varScale="1">
        <p:scale>
          <a:sx n="103" d="100"/>
          <a:sy n="103" d="100"/>
        </p:scale>
        <p:origin x="-19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CC029F9-1DE0-43B2-B66A-205C0F429CBD}" type="datetimeFigureOut">
              <a:rPr lang="de-DE" smtClean="0"/>
              <a:t>13.09.2016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F8F6A2-6633-49BF-964E-24FF2C0D7956}" type="slidenum">
              <a:rPr lang="de-DE" smtClean="0"/>
              <a:t>‹Nr.›</a:t>
            </a:fld>
            <a:endParaRPr lang="de-DE"/>
          </a:p>
        </p:txBody>
      </p:sp>
    </p:spTree>
    <p:extLst>
      <p:ext uri="{BB962C8B-B14F-4D97-AF65-F5344CB8AC3E}">
        <p14:creationId xmlns:p14="http://schemas.microsoft.com/office/powerpoint/2010/main" val="144566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CC029F9-1DE0-43B2-B66A-205C0F429CBD}" type="datetimeFigureOut">
              <a:rPr lang="de-DE" smtClean="0"/>
              <a:t>13.09.2016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F8F6A2-6633-49BF-964E-24FF2C0D7956}" type="slidenum">
              <a:rPr lang="de-DE" smtClean="0"/>
              <a:t>‹Nr.›</a:t>
            </a:fld>
            <a:endParaRPr lang="de-DE"/>
          </a:p>
        </p:txBody>
      </p:sp>
    </p:spTree>
    <p:extLst>
      <p:ext uri="{BB962C8B-B14F-4D97-AF65-F5344CB8AC3E}">
        <p14:creationId xmlns:p14="http://schemas.microsoft.com/office/powerpoint/2010/main" val="2080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CC029F9-1DE0-43B2-B66A-205C0F429CBD}" type="datetimeFigureOut">
              <a:rPr lang="de-DE" smtClean="0"/>
              <a:t>13.09.2016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F8F6A2-6633-49BF-964E-24FF2C0D7956}" type="slidenum">
              <a:rPr lang="de-DE" smtClean="0"/>
              <a:t>‹Nr.›</a:t>
            </a:fld>
            <a:endParaRPr lang="de-DE"/>
          </a:p>
        </p:txBody>
      </p:sp>
    </p:spTree>
    <p:extLst>
      <p:ext uri="{BB962C8B-B14F-4D97-AF65-F5344CB8AC3E}">
        <p14:creationId xmlns:p14="http://schemas.microsoft.com/office/powerpoint/2010/main" val="130717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CC029F9-1DE0-43B2-B66A-205C0F429CBD}" type="datetimeFigureOut">
              <a:rPr lang="de-DE" smtClean="0"/>
              <a:t>13.09.2016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F8F6A2-6633-49BF-964E-24FF2C0D7956}" type="slidenum">
              <a:rPr lang="de-DE" smtClean="0"/>
              <a:t>‹Nr.›</a:t>
            </a:fld>
            <a:endParaRPr lang="de-DE"/>
          </a:p>
        </p:txBody>
      </p:sp>
    </p:spTree>
    <p:extLst>
      <p:ext uri="{BB962C8B-B14F-4D97-AF65-F5344CB8AC3E}">
        <p14:creationId xmlns:p14="http://schemas.microsoft.com/office/powerpoint/2010/main" val="212156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CC029F9-1DE0-43B2-B66A-205C0F429CBD}" type="datetimeFigureOut">
              <a:rPr lang="de-DE" smtClean="0"/>
              <a:t>13.09.2016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F8F6A2-6633-49BF-964E-24FF2C0D7956}" type="slidenum">
              <a:rPr lang="de-DE" smtClean="0"/>
              <a:t>‹Nr.›</a:t>
            </a:fld>
            <a:endParaRPr lang="de-DE"/>
          </a:p>
        </p:txBody>
      </p:sp>
    </p:spTree>
    <p:extLst>
      <p:ext uri="{BB962C8B-B14F-4D97-AF65-F5344CB8AC3E}">
        <p14:creationId xmlns:p14="http://schemas.microsoft.com/office/powerpoint/2010/main" val="43605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CC029F9-1DE0-43B2-B66A-205C0F429CBD}" type="datetimeFigureOut">
              <a:rPr lang="de-DE" smtClean="0"/>
              <a:t>13.09.2016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F8F6A2-6633-49BF-964E-24FF2C0D7956}" type="slidenum">
              <a:rPr lang="de-DE" smtClean="0"/>
              <a:t>‹Nr.›</a:t>
            </a:fld>
            <a:endParaRPr lang="de-DE"/>
          </a:p>
        </p:txBody>
      </p:sp>
    </p:spTree>
    <p:extLst>
      <p:ext uri="{BB962C8B-B14F-4D97-AF65-F5344CB8AC3E}">
        <p14:creationId xmlns:p14="http://schemas.microsoft.com/office/powerpoint/2010/main" val="89814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CC029F9-1DE0-43B2-B66A-205C0F429CBD}" type="datetimeFigureOut">
              <a:rPr lang="de-DE" smtClean="0"/>
              <a:t>13.09.2016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8F8F6A2-6633-49BF-964E-24FF2C0D7956}" type="slidenum">
              <a:rPr lang="de-DE" smtClean="0"/>
              <a:t>‹Nr.›</a:t>
            </a:fld>
            <a:endParaRPr lang="de-DE"/>
          </a:p>
        </p:txBody>
      </p:sp>
    </p:spTree>
    <p:extLst>
      <p:ext uri="{BB962C8B-B14F-4D97-AF65-F5344CB8AC3E}">
        <p14:creationId xmlns:p14="http://schemas.microsoft.com/office/powerpoint/2010/main" val="188224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CC029F9-1DE0-43B2-B66A-205C0F429CBD}" type="datetimeFigureOut">
              <a:rPr lang="de-DE" smtClean="0"/>
              <a:t>13.09.2016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8F8F6A2-6633-49BF-964E-24FF2C0D7956}" type="slidenum">
              <a:rPr lang="de-DE" smtClean="0"/>
              <a:t>‹Nr.›</a:t>
            </a:fld>
            <a:endParaRPr lang="de-DE"/>
          </a:p>
        </p:txBody>
      </p:sp>
    </p:spTree>
    <p:extLst>
      <p:ext uri="{BB962C8B-B14F-4D97-AF65-F5344CB8AC3E}">
        <p14:creationId xmlns:p14="http://schemas.microsoft.com/office/powerpoint/2010/main" val="377106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CC029F9-1DE0-43B2-B66A-205C0F429CBD}" type="datetimeFigureOut">
              <a:rPr lang="de-DE" smtClean="0"/>
              <a:t>13.09.2016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8F8F6A2-6633-49BF-964E-24FF2C0D7956}" type="slidenum">
              <a:rPr lang="de-DE" smtClean="0"/>
              <a:t>‹Nr.›</a:t>
            </a:fld>
            <a:endParaRPr lang="de-DE"/>
          </a:p>
        </p:txBody>
      </p:sp>
    </p:spTree>
    <p:extLst>
      <p:ext uri="{BB962C8B-B14F-4D97-AF65-F5344CB8AC3E}">
        <p14:creationId xmlns:p14="http://schemas.microsoft.com/office/powerpoint/2010/main" val="22089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CC029F9-1DE0-43B2-B66A-205C0F429CBD}" type="datetimeFigureOut">
              <a:rPr lang="de-DE" smtClean="0"/>
              <a:t>13.09.2016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F8F6A2-6633-49BF-964E-24FF2C0D7956}" type="slidenum">
              <a:rPr lang="de-DE" smtClean="0"/>
              <a:t>‹Nr.›</a:t>
            </a:fld>
            <a:endParaRPr lang="de-DE"/>
          </a:p>
        </p:txBody>
      </p:sp>
    </p:spTree>
    <p:extLst>
      <p:ext uri="{BB962C8B-B14F-4D97-AF65-F5344CB8AC3E}">
        <p14:creationId xmlns:p14="http://schemas.microsoft.com/office/powerpoint/2010/main" val="60636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CC029F9-1DE0-43B2-B66A-205C0F429CBD}" type="datetimeFigureOut">
              <a:rPr lang="de-DE" smtClean="0"/>
              <a:t>13.09.2016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F8F6A2-6633-49BF-964E-24FF2C0D7956}" type="slidenum">
              <a:rPr lang="de-DE" smtClean="0"/>
              <a:t>‹Nr.›</a:t>
            </a:fld>
            <a:endParaRPr lang="de-DE"/>
          </a:p>
        </p:txBody>
      </p:sp>
    </p:spTree>
    <p:extLst>
      <p:ext uri="{BB962C8B-B14F-4D97-AF65-F5344CB8AC3E}">
        <p14:creationId xmlns:p14="http://schemas.microsoft.com/office/powerpoint/2010/main" val="138759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029F9-1DE0-43B2-B66A-205C0F429CBD}" type="datetimeFigureOut">
              <a:rPr lang="de-DE" smtClean="0"/>
              <a:t>13.09.2016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8F6A2-6633-49BF-964E-24FF2C0D7956}" type="slidenum">
              <a:rPr lang="de-DE" smtClean="0"/>
              <a:t>‹Nr.›</a:t>
            </a:fld>
            <a:endParaRPr lang="de-DE"/>
          </a:p>
        </p:txBody>
      </p:sp>
    </p:spTree>
    <p:extLst>
      <p:ext uri="{BB962C8B-B14F-4D97-AF65-F5344CB8AC3E}">
        <p14:creationId xmlns:p14="http://schemas.microsoft.com/office/powerpoint/2010/main" val="2819627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18" Type="http://schemas.openxmlformats.org/officeDocument/2006/relationships/slide" Target="slide18.xml"/><Relationship Id="rId3" Type="http://schemas.openxmlformats.org/officeDocument/2006/relationships/slide" Target="slide2.xml"/><Relationship Id="rId21" Type="http://schemas.openxmlformats.org/officeDocument/2006/relationships/slide" Target="slide23.xml"/><Relationship Id="rId7" Type="http://schemas.openxmlformats.org/officeDocument/2006/relationships/slide" Target="slide6.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7.xml"/><Relationship Id="rId2" Type="http://schemas.openxmlformats.org/officeDocument/2006/relationships/image" Target="../media/image1.png"/><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1.xml"/><Relationship Id="rId24" Type="http://schemas.openxmlformats.org/officeDocument/2006/relationships/slide" Target="slide26.xml"/><Relationship Id="rId5" Type="http://schemas.openxmlformats.org/officeDocument/2006/relationships/slide" Target="slide4.xml"/><Relationship Id="rId15" Type="http://schemas.openxmlformats.org/officeDocument/2006/relationships/slide" Target="slide15.xml"/><Relationship Id="rId23" Type="http://schemas.openxmlformats.org/officeDocument/2006/relationships/slide" Target="slide25.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4.xml"/><Relationship Id="rId22" Type="http://schemas.openxmlformats.org/officeDocument/2006/relationships/slide" Target="slide24.xml"/></Relationships>
</file>

<file path=ppt/slides/_rels/slide1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22.png"/><Relationship Id="rId7"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32.png"/><Relationship Id="rId7"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40.png"/><Relationship Id="rId7"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48.png"/><Relationship Id="rId7"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slide" Target="slide1.xml"/><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slide" Target="slide1.xml"/><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slide" Target="slide1.xml"/><Relationship Id="rId2" Type="http://schemas.openxmlformats.org/officeDocument/2006/relationships/image" Target="../media/image8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help.sap.com/saphelp_sem40bw/helpdata/de/a7/bb4a3793a0ca76e10000009b38f839/content.htm?frameset=/de/63/a30a44c00811d2851c0000e8a57770/frameset.htm&amp;current_toc=/de/d7/8eb9361a75ea43e10000009b38f839/plain.htm&amp;node_id=4" TargetMode="Externa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slide" Target="slide1.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1			</a:t>
            </a:r>
            <a:r>
              <a:rPr lang="de-DE" sz="1200" dirty="0"/>
              <a:t> </a:t>
            </a:r>
            <a:r>
              <a:rPr lang="de-DE" sz="1200" dirty="0" smtClean="0"/>
              <a:t>             Seite 1</a:t>
            </a:r>
            <a:endParaRPr lang="de-DE" sz="1200" dirty="0"/>
          </a:p>
        </p:txBody>
      </p:sp>
      <p:sp>
        <p:nvSpPr>
          <p:cNvPr id="16" name="Textfeld 15"/>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sp>
        <p:nvSpPr>
          <p:cNvPr id="20" name="Textfeld 19"/>
          <p:cNvSpPr txBox="1"/>
          <p:nvPr/>
        </p:nvSpPr>
        <p:spPr>
          <a:xfrm>
            <a:off x="251521" y="539388"/>
            <a:ext cx="8640960" cy="369332"/>
          </a:xfrm>
          <a:prstGeom prst="rect">
            <a:avLst/>
          </a:prstGeom>
          <a:noFill/>
        </p:spPr>
        <p:txBody>
          <a:bodyPr wrap="square" rtlCol="0">
            <a:spAutoFit/>
          </a:bodyPr>
          <a:lstStyle/>
          <a:p>
            <a:r>
              <a:rPr lang="de-DE" b="1" dirty="0" smtClean="0"/>
              <a:t>Inhaltsverzeichnis</a:t>
            </a:r>
            <a:endParaRPr lang="de-DE" b="1" dirty="0"/>
          </a:p>
        </p:txBody>
      </p:sp>
      <p:sp>
        <p:nvSpPr>
          <p:cNvPr id="2" name="Textfeld 1"/>
          <p:cNvSpPr txBox="1"/>
          <p:nvPr/>
        </p:nvSpPr>
        <p:spPr>
          <a:xfrm>
            <a:off x="251521" y="990000"/>
            <a:ext cx="8640960" cy="5393784"/>
          </a:xfrm>
          <a:prstGeom prst="rect">
            <a:avLst/>
          </a:prstGeom>
          <a:noFill/>
        </p:spPr>
        <p:txBody>
          <a:bodyPr wrap="square" rtlCol="0">
            <a:spAutoFit/>
          </a:bodyPr>
          <a:lstStyle/>
          <a:p>
            <a:r>
              <a:rPr lang="de-DE" sz="1200" b="1" dirty="0" smtClean="0"/>
              <a:t>Kapitel 1 Einführung </a:t>
            </a:r>
          </a:p>
          <a:p>
            <a:r>
              <a:rPr lang="de-DE" sz="1000" dirty="0" smtClean="0">
                <a:hlinkClick r:id="rId3" action="ppaction://hlinksldjump"/>
              </a:rPr>
              <a:t>Mandantenrollen, 						Seite 2</a:t>
            </a:r>
          </a:p>
          <a:p>
            <a:r>
              <a:rPr lang="de-DE" sz="1000" dirty="0" smtClean="0">
                <a:hlinkClick r:id="rId3" action="ppaction://hlinksldjump"/>
              </a:rPr>
              <a:t>Systemlandschaft	</a:t>
            </a:r>
            <a:r>
              <a:rPr lang="de-DE" sz="1000" dirty="0" smtClean="0"/>
              <a:t>						</a:t>
            </a:r>
          </a:p>
          <a:p>
            <a:r>
              <a:rPr lang="de-DE" sz="1000" dirty="0" smtClean="0">
                <a:hlinkClick r:id="rId4" action="ppaction://hlinksldjump"/>
              </a:rPr>
              <a:t>Änderungs- und Transportmanagementsystem CTS					Seite 3</a:t>
            </a:r>
            <a:endParaRPr lang="de-DE" sz="1000" dirty="0" smtClean="0"/>
          </a:p>
          <a:p>
            <a:r>
              <a:rPr lang="de-DE" sz="1000" dirty="0" smtClean="0">
                <a:hlinkClick r:id="rId5" action="ppaction://hlinksldjump"/>
              </a:rPr>
              <a:t>Transportmanagementsystem TMS						Seite 4</a:t>
            </a:r>
          </a:p>
          <a:p>
            <a:r>
              <a:rPr lang="de-DE" sz="1000" dirty="0" smtClean="0">
                <a:hlinkClick r:id="rId5" action="ppaction://hlinksldjump"/>
              </a:rPr>
              <a:t>Mandanten anlegen</a:t>
            </a:r>
            <a:endParaRPr lang="de-DE" sz="1000" dirty="0" smtClean="0"/>
          </a:p>
          <a:p>
            <a:r>
              <a:rPr lang="de-DE" sz="1000" dirty="0">
                <a:hlinkClick r:id="rId6" action="ppaction://hlinksldjump"/>
              </a:rPr>
              <a:t>Änderbarkeitsregeln für Mandanten -&gt; </a:t>
            </a:r>
            <a:r>
              <a:rPr lang="de-DE" sz="1000" dirty="0" smtClean="0">
                <a:hlinkClick r:id="rId6" action="ppaction://hlinksldjump"/>
              </a:rPr>
              <a:t>SCC4					Seite 5</a:t>
            </a:r>
            <a:endParaRPr lang="de-DE" sz="1000" dirty="0"/>
          </a:p>
          <a:p>
            <a:r>
              <a:rPr lang="de-DE" sz="1000" dirty="0">
                <a:hlinkClick r:id="rId7" action="ppaction://hlinksldjump"/>
              </a:rPr>
              <a:t>Globale Systemänderbarkeit einstellen -&gt; </a:t>
            </a:r>
            <a:r>
              <a:rPr lang="de-DE" sz="1000" dirty="0" smtClean="0">
                <a:hlinkClick r:id="rId7" action="ppaction://hlinksldjump"/>
              </a:rPr>
              <a:t>SE06					Seite 6</a:t>
            </a:r>
            <a:endParaRPr lang="de-DE" sz="1000" dirty="0" smtClean="0"/>
          </a:p>
          <a:p>
            <a:endParaRPr lang="de-DE" sz="1000" b="1" dirty="0"/>
          </a:p>
          <a:p>
            <a:r>
              <a:rPr lang="de-DE" sz="1200" b="1" dirty="0" smtClean="0"/>
              <a:t>Kapitel 2 Realisierung </a:t>
            </a:r>
          </a:p>
          <a:p>
            <a:r>
              <a:rPr lang="de-DE" sz="1000" b="1" dirty="0" smtClean="0"/>
              <a:t>1 Systemlandschaft</a:t>
            </a:r>
            <a:endParaRPr lang="de-DE" sz="1000" b="1" dirty="0"/>
          </a:p>
          <a:p>
            <a:r>
              <a:rPr lang="de-DE" sz="1000" dirty="0" smtClean="0"/>
              <a:t>	</a:t>
            </a:r>
            <a:r>
              <a:rPr lang="de-DE" sz="1000" dirty="0" smtClean="0">
                <a:hlinkClick r:id="rId8" action="ppaction://hlinksldjump"/>
              </a:rPr>
              <a:t>Transportdomäne </a:t>
            </a:r>
            <a:r>
              <a:rPr lang="de-DE" sz="1000" dirty="0">
                <a:hlinkClick r:id="rId8" action="ppaction://hlinksldjump"/>
              </a:rPr>
              <a:t>in Mandanten 000 anlegen </a:t>
            </a:r>
            <a:r>
              <a:rPr lang="de-DE" sz="1000" dirty="0" smtClean="0">
                <a:hlinkClick r:id="rId8" action="ppaction://hlinksldjump"/>
              </a:rPr>
              <a:t> </a:t>
            </a:r>
            <a:r>
              <a:rPr lang="de-DE" sz="1000" dirty="0">
                <a:hlinkClick r:id="rId8" action="ppaction://hlinksldjump"/>
              </a:rPr>
              <a:t>-&gt;T-Code: </a:t>
            </a:r>
            <a:r>
              <a:rPr lang="de-DE" sz="1000" dirty="0" smtClean="0">
                <a:hlinkClick r:id="rId8" action="ppaction://hlinksldjump"/>
              </a:rPr>
              <a:t>STMS			Seite 7</a:t>
            </a:r>
            <a:endParaRPr lang="de-DE" sz="1000" dirty="0" smtClean="0"/>
          </a:p>
          <a:p>
            <a:r>
              <a:rPr lang="de-DE" sz="1000" dirty="0" smtClean="0"/>
              <a:t>	</a:t>
            </a:r>
            <a:r>
              <a:rPr lang="de-DE" sz="1000" dirty="0" smtClean="0">
                <a:hlinkClick r:id="rId9" action="ppaction://hlinksldjump"/>
              </a:rPr>
              <a:t>Transportdomäne in Mandanten 000 anlegen  -&gt; SAP-System -&gt; prüfen			Seite 8</a:t>
            </a:r>
            <a:endParaRPr lang="de-DE" sz="1000" dirty="0" smtClean="0"/>
          </a:p>
          <a:p>
            <a:r>
              <a:rPr lang="de-DE" sz="1000" dirty="0" smtClean="0"/>
              <a:t>	</a:t>
            </a:r>
            <a:r>
              <a:rPr lang="de-DE" sz="1000" dirty="0" smtClean="0">
                <a:hlinkClick r:id="rId10" action="ppaction://hlinksldjump"/>
              </a:rPr>
              <a:t>SAP </a:t>
            </a:r>
            <a:r>
              <a:rPr lang="de-DE" sz="1000" dirty="0">
                <a:hlinkClick r:id="rId10" action="ppaction://hlinksldjump"/>
              </a:rPr>
              <a:t>Systeme im STMS anlegen </a:t>
            </a:r>
            <a:r>
              <a:rPr lang="de-DE" sz="1000" dirty="0" smtClean="0">
                <a:hlinkClick r:id="rId10" action="ppaction://hlinksldjump"/>
              </a:rPr>
              <a:t>-&gt; </a:t>
            </a:r>
            <a:r>
              <a:rPr lang="de-DE" sz="1000" dirty="0">
                <a:hlinkClick r:id="rId10" action="ppaction://hlinksldjump"/>
              </a:rPr>
              <a:t>Transportwege anlegen </a:t>
            </a:r>
            <a:r>
              <a:rPr lang="de-DE" sz="1000" dirty="0" smtClean="0">
                <a:hlinkClick r:id="rId10" action="ppaction://hlinksldjump"/>
              </a:rPr>
              <a:t>			Seite 10</a:t>
            </a:r>
            <a:endParaRPr lang="de-DE" sz="1000" dirty="0"/>
          </a:p>
          <a:p>
            <a:r>
              <a:rPr lang="de-DE" sz="1000" dirty="0" smtClean="0"/>
              <a:t>	</a:t>
            </a:r>
            <a:r>
              <a:rPr lang="de-DE" sz="1000" dirty="0" smtClean="0">
                <a:hlinkClick r:id="rId11" action="ppaction://hlinksldjump"/>
              </a:rPr>
              <a:t>SAP </a:t>
            </a:r>
            <a:r>
              <a:rPr lang="de-DE" sz="1000" dirty="0">
                <a:hlinkClick r:id="rId11" action="ppaction://hlinksldjump"/>
              </a:rPr>
              <a:t>Systeme im STMS anlegen </a:t>
            </a:r>
            <a:r>
              <a:rPr lang="de-DE" sz="1000" dirty="0" smtClean="0">
                <a:hlinkClick r:id="rId11" action="ppaction://hlinksldjump"/>
              </a:rPr>
              <a:t>-&gt; </a:t>
            </a:r>
            <a:r>
              <a:rPr lang="de-DE" sz="1000" dirty="0">
                <a:hlinkClick r:id="rId11" action="ppaction://hlinksldjump"/>
              </a:rPr>
              <a:t>Transportauftrag </a:t>
            </a:r>
            <a:r>
              <a:rPr lang="de-DE" sz="1000" dirty="0" smtClean="0">
                <a:hlinkClick r:id="rId11" action="ppaction://hlinksldjump"/>
              </a:rPr>
              <a:t>anlegen			Seite 11</a:t>
            </a:r>
            <a:endParaRPr lang="de-DE" sz="1000" dirty="0"/>
          </a:p>
          <a:p>
            <a:pPr lvl="2"/>
            <a:r>
              <a:rPr lang="de-DE" sz="1000" dirty="0">
                <a:hlinkClick r:id="rId12" action="ppaction://hlinksldjump"/>
              </a:rPr>
              <a:t>SAP Systeme im STMS anlegen </a:t>
            </a:r>
            <a:r>
              <a:rPr lang="de-DE" sz="1000" dirty="0" smtClean="0">
                <a:hlinkClick r:id="rId12" action="ppaction://hlinksldjump"/>
              </a:rPr>
              <a:t>-&gt; </a:t>
            </a:r>
            <a:r>
              <a:rPr lang="de-DE" sz="1000" dirty="0">
                <a:hlinkClick r:id="rId12" action="ppaction://hlinksldjump"/>
              </a:rPr>
              <a:t>Transportauftrag freigeben SE01, SE09, </a:t>
            </a:r>
            <a:r>
              <a:rPr lang="de-DE" sz="1000" dirty="0" smtClean="0">
                <a:hlinkClick r:id="rId12" action="ppaction://hlinksldjump"/>
              </a:rPr>
              <a:t>SE10		Seite 12</a:t>
            </a:r>
            <a:endParaRPr lang="de-DE" sz="1000" dirty="0" smtClean="0"/>
          </a:p>
          <a:p>
            <a:pPr lvl="2"/>
            <a:r>
              <a:rPr lang="de-DE" sz="1000" dirty="0">
                <a:hlinkClick r:id="rId13" action="ppaction://hlinksldjump"/>
              </a:rPr>
              <a:t>SAP Systeme im STMS anlegen </a:t>
            </a:r>
            <a:r>
              <a:rPr lang="de-DE" sz="1000" dirty="0" smtClean="0">
                <a:hlinkClick r:id="rId13" action="ppaction://hlinksldjump"/>
              </a:rPr>
              <a:t>-&gt; </a:t>
            </a:r>
            <a:r>
              <a:rPr lang="de-DE" sz="1000" dirty="0">
                <a:hlinkClick r:id="rId13" action="ppaction://hlinksldjump"/>
              </a:rPr>
              <a:t>Sicht auf das Customizing der Mandanten </a:t>
            </a:r>
            <a:r>
              <a:rPr lang="de-DE" sz="1000" dirty="0" smtClean="0">
                <a:hlinkClick r:id="rId13" action="ppaction://hlinksldjump"/>
              </a:rPr>
              <a:t>		Seite 13</a:t>
            </a:r>
            <a:endParaRPr lang="de-DE" sz="1000" dirty="0"/>
          </a:p>
          <a:p>
            <a:r>
              <a:rPr lang="de-DE" sz="1000" dirty="0" smtClean="0"/>
              <a:t>	</a:t>
            </a:r>
            <a:r>
              <a:rPr lang="de-DE" sz="1000" dirty="0" smtClean="0">
                <a:hlinkClick r:id="rId14" action="ppaction://hlinksldjump"/>
              </a:rPr>
              <a:t>SAP Systeme im STMS anlegen -&gt; Transportauftrag  kopieren -&gt; T-Code: SCC1		Seite 14</a:t>
            </a:r>
            <a:endParaRPr lang="de-DE" sz="1000" dirty="0" smtClean="0"/>
          </a:p>
          <a:p>
            <a:endParaRPr lang="de-DE" sz="1000" dirty="0"/>
          </a:p>
          <a:p>
            <a:r>
              <a:rPr lang="de-DE" sz="1000" b="1" dirty="0" smtClean="0"/>
              <a:t>3 Systemlandschaft</a:t>
            </a:r>
          </a:p>
          <a:p>
            <a:r>
              <a:rPr lang="de-DE" sz="1000" dirty="0" smtClean="0"/>
              <a:t>	</a:t>
            </a:r>
            <a:r>
              <a:rPr lang="de-DE" sz="1000" dirty="0" smtClean="0">
                <a:hlinkClick r:id="rId15" action="ppaction://hlinksldjump"/>
              </a:rPr>
              <a:t>Transportmanagementsystem </a:t>
            </a:r>
            <a:r>
              <a:rPr lang="de-DE" sz="1000" dirty="0">
                <a:hlinkClick r:id="rId15" action="ppaction://hlinksldjump"/>
              </a:rPr>
              <a:t>(TMS) konfigurieren </a:t>
            </a:r>
            <a:r>
              <a:rPr lang="de-DE" sz="1000" dirty="0" smtClean="0">
                <a:hlinkClick r:id="rId15" action="ppaction://hlinksldjump"/>
              </a:rPr>
              <a:t>				Seite 15</a:t>
            </a:r>
            <a:endParaRPr lang="de-DE" sz="1000" dirty="0"/>
          </a:p>
          <a:p>
            <a:r>
              <a:rPr lang="de-DE" sz="1000" dirty="0" smtClean="0"/>
              <a:t>	</a:t>
            </a:r>
            <a:r>
              <a:rPr lang="de-DE" sz="1000" dirty="0" smtClean="0">
                <a:hlinkClick r:id="rId15" action="ppaction://hlinksldjump"/>
              </a:rPr>
              <a:t>Transportdomäne </a:t>
            </a:r>
            <a:r>
              <a:rPr lang="de-DE" sz="1000" dirty="0">
                <a:hlinkClick r:id="rId15" action="ppaction://hlinksldjump"/>
              </a:rPr>
              <a:t>in Mandanten 000 anlegen </a:t>
            </a:r>
            <a:r>
              <a:rPr lang="de-DE" sz="1000" dirty="0" smtClean="0">
                <a:hlinkClick r:id="rId15" action="ppaction://hlinksldjump"/>
              </a:rPr>
              <a:t>-&gt;</a:t>
            </a:r>
            <a:r>
              <a:rPr lang="de-DE" sz="1000" dirty="0">
                <a:hlinkClick r:id="rId15" action="ppaction://hlinksldjump"/>
              </a:rPr>
              <a:t>T-Code: </a:t>
            </a:r>
            <a:r>
              <a:rPr lang="de-DE" sz="1000" dirty="0" smtClean="0">
                <a:hlinkClick r:id="rId15" action="ppaction://hlinksldjump"/>
              </a:rPr>
              <a:t>STMS</a:t>
            </a:r>
            <a:endParaRPr lang="de-DE" sz="1000" dirty="0" smtClean="0"/>
          </a:p>
          <a:p>
            <a:r>
              <a:rPr lang="de-DE" sz="1000" dirty="0" smtClean="0"/>
              <a:t>	</a:t>
            </a:r>
            <a:r>
              <a:rPr lang="de-DE" sz="1000" dirty="0" smtClean="0">
                <a:hlinkClick r:id="rId16" action="ppaction://hlinksldjump"/>
              </a:rPr>
              <a:t>SAP Systeme im STMS anlegen -&gt; T-Code: STMS -&gt; SAP-Systeme anlegen		Seite 16</a:t>
            </a:r>
            <a:endParaRPr lang="de-DE" sz="1000" dirty="0" smtClean="0"/>
          </a:p>
          <a:p>
            <a:r>
              <a:rPr lang="de-DE" sz="1000" dirty="0" smtClean="0"/>
              <a:t>	</a:t>
            </a:r>
            <a:r>
              <a:rPr lang="de-DE" sz="1000" dirty="0" smtClean="0">
                <a:hlinkClick r:id="rId17" action="ppaction://hlinksldjump"/>
              </a:rPr>
              <a:t>Transportwege </a:t>
            </a:r>
            <a:r>
              <a:rPr lang="de-DE" sz="1000" dirty="0">
                <a:hlinkClick r:id="rId17" action="ppaction://hlinksldjump"/>
              </a:rPr>
              <a:t>anlegen </a:t>
            </a:r>
            <a:r>
              <a:rPr lang="de-DE" sz="1000" dirty="0" smtClean="0">
                <a:hlinkClick r:id="rId17" action="ppaction://hlinksldjump"/>
              </a:rPr>
              <a:t>-&gt; </a:t>
            </a:r>
            <a:r>
              <a:rPr lang="de-DE" sz="1000" dirty="0">
                <a:hlinkClick r:id="rId17" action="ppaction://hlinksldjump"/>
              </a:rPr>
              <a:t>T-Code: STMS -&gt; Transportwege </a:t>
            </a:r>
            <a:r>
              <a:rPr lang="de-DE" sz="1000" dirty="0" smtClean="0">
                <a:hlinkClick r:id="rId17" action="ppaction://hlinksldjump"/>
              </a:rPr>
              <a:t>anlegen			Seite 17</a:t>
            </a:r>
            <a:endParaRPr lang="de-DE" sz="1000" dirty="0"/>
          </a:p>
          <a:p>
            <a:r>
              <a:rPr lang="de-DE" sz="1000" dirty="0" smtClean="0"/>
              <a:t>	</a:t>
            </a:r>
            <a:r>
              <a:rPr lang="de-DE" sz="1000" dirty="0" smtClean="0">
                <a:hlinkClick r:id="rId18" action="ppaction://hlinksldjump"/>
              </a:rPr>
              <a:t>SAP </a:t>
            </a:r>
            <a:r>
              <a:rPr lang="de-DE" sz="1000" dirty="0">
                <a:hlinkClick r:id="rId18" action="ppaction://hlinksldjump"/>
              </a:rPr>
              <a:t>Systeme im STMS anlegen </a:t>
            </a:r>
            <a:r>
              <a:rPr lang="de-DE" sz="1000" dirty="0" smtClean="0">
                <a:hlinkClick r:id="rId18" action="ppaction://hlinksldjump"/>
              </a:rPr>
              <a:t>-&gt; </a:t>
            </a:r>
            <a:r>
              <a:rPr lang="de-DE" sz="1000" dirty="0">
                <a:hlinkClick r:id="rId18" action="ppaction://hlinksldjump"/>
              </a:rPr>
              <a:t>T-Code: STMS -&gt; Verteilen und </a:t>
            </a:r>
            <a:r>
              <a:rPr lang="de-DE" sz="1000" dirty="0" smtClean="0">
                <a:hlinkClick r:id="rId18" action="ppaction://hlinksldjump"/>
              </a:rPr>
              <a:t>aktivieren		Seite 18</a:t>
            </a:r>
            <a:endParaRPr lang="de-DE" sz="1000" dirty="0"/>
          </a:p>
          <a:p>
            <a:r>
              <a:rPr lang="de-DE" sz="1000" dirty="0" smtClean="0"/>
              <a:t>	</a:t>
            </a:r>
            <a:r>
              <a:rPr lang="de-DE" sz="1000" dirty="0" smtClean="0">
                <a:hlinkClick r:id="rId19" action="ppaction://hlinksldjump"/>
              </a:rPr>
              <a:t>SAP </a:t>
            </a:r>
            <a:r>
              <a:rPr lang="de-DE" sz="1000" dirty="0">
                <a:hlinkClick r:id="rId19" action="ppaction://hlinksldjump"/>
              </a:rPr>
              <a:t>Systeme im STMS anlegen </a:t>
            </a:r>
            <a:r>
              <a:rPr lang="de-DE" sz="1000" dirty="0" smtClean="0">
                <a:hlinkClick r:id="rId19" action="ppaction://hlinksldjump"/>
              </a:rPr>
              <a:t>-&gt; </a:t>
            </a:r>
            <a:r>
              <a:rPr lang="de-DE" sz="1000" dirty="0">
                <a:hlinkClick r:id="rId19" action="ppaction://hlinksldjump"/>
              </a:rPr>
              <a:t>Initialisierung Transport Dispatcher </a:t>
            </a:r>
            <a:r>
              <a:rPr lang="de-DE" sz="1000" dirty="0" smtClean="0">
                <a:hlinkClick r:id="rId19" action="ppaction://hlinksldjump"/>
              </a:rPr>
              <a:t>	</a:t>
            </a:r>
            <a:r>
              <a:rPr lang="de-DE" sz="1000" dirty="0">
                <a:hlinkClick r:id="rId19" action="ppaction://hlinksldjump"/>
              </a:rPr>
              <a:t>	</a:t>
            </a:r>
            <a:r>
              <a:rPr lang="de-DE" sz="1000" dirty="0" smtClean="0">
                <a:hlinkClick r:id="rId19" action="ppaction://hlinksldjump"/>
              </a:rPr>
              <a:t>	Seite 19</a:t>
            </a:r>
            <a:r>
              <a:rPr lang="de-DE" sz="1000" dirty="0" smtClean="0"/>
              <a:t>	</a:t>
            </a:r>
            <a:endParaRPr lang="de-DE" sz="1000" dirty="0"/>
          </a:p>
          <a:p>
            <a:r>
              <a:rPr lang="de-DE" sz="1000" dirty="0" smtClean="0"/>
              <a:t>	</a:t>
            </a:r>
            <a:r>
              <a:rPr lang="de-DE" sz="1000" dirty="0" smtClean="0">
                <a:hlinkClick r:id="rId20" action="ppaction://hlinksldjump"/>
              </a:rPr>
              <a:t>SAP </a:t>
            </a:r>
            <a:r>
              <a:rPr lang="de-DE" sz="1000" dirty="0">
                <a:hlinkClick r:id="rId20" action="ppaction://hlinksldjump"/>
              </a:rPr>
              <a:t>Systeme im STMS anlegen </a:t>
            </a:r>
            <a:r>
              <a:rPr lang="de-DE" sz="1000" dirty="0" smtClean="0">
                <a:hlinkClick r:id="rId20" action="ppaction://hlinksldjump"/>
              </a:rPr>
              <a:t>-&gt; </a:t>
            </a:r>
            <a:r>
              <a:rPr lang="de-DE" sz="1000" dirty="0">
                <a:hlinkClick r:id="rId20" action="ppaction://hlinksldjump"/>
              </a:rPr>
              <a:t>Weg des </a:t>
            </a:r>
            <a:r>
              <a:rPr lang="de-DE" sz="1000" dirty="0" smtClean="0">
                <a:hlinkClick r:id="rId20" action="ppaction://hlinksldjump"/>
              </a:rPr>
              <a:t>Transportauftrages			Seite 20</a:t>
            </a:r>
            <a:endParaRPr lang="de-DE" sz="1000" dirty="0"/>
          </a:p>
          <a:p>
            <a:r>
              <a:rPr lang="de-DE" sz="1000" dirty="0" smtClean="0"/>
              <a:t>	</a:t>
            </a:r>
            <a:r>
              <a:rPr lang="de-DE" sz="1000" dirty="0" smtClean="0">
                <a:hlinkClick r:id="rId20" action="ppaction://hlinksldjump"/>
              </a:rPr>
              <a:t>SAP </a:t>
            </a:r>
            <a:r>
              <a:rPr lang="de-DE" sz="1000" dirty="0">
                <a:hlinkClick r:id="rId20" action="ppaction://hlinksldjump"/>
              </a:rPr>
              <a:t>Systeme im STMS anlegen </a:t>
            </a:r>
            <a:r>
              <a:rPr lang="de-DE" sz="1000" dirty="0" smtClean="0">
                <a:hlinkClick r:id="rId20" action="ppaction://hlinksldjump"/>
              </a:rPr>
              <a:t>-&gt; </a:t>
            </a:r>
            <a:r>
              <a:rPr lang="de-DE" sz="1000" dirty="0">
                <a:hlinkClick r:id="rId20" action="ppaction://hlinksldjump"/>
              </a:rPr>
              <a:t>Transportauftrag anlegen</a:t>
            </a:r>
            <a:endParaRPr lang="de-DE" sz="1000" dirty="0"/>
          </a:p>
          <a:p>
            <a:r>
              <a:rPr lang="de-DE" sz="1000" dirty="0" smtClean="0"/>
              <a:t>	</a:t>
            </a:r>
            <a:r>
              <a:rPr lang="de-DE" sz="1000" dirty="0" smtClean="0">
                <a:hlinkClick r:id="rId21" action="ppaction://hlinksldjump"/>
              </a:rPr>
              <a:t>SAP </a:t>
            </a:r>
            <a:r>
              <a:rPr lang="de-DE" sz="1000" dirty="0">
                <a:hlinkClick r:id="rId21" action="ppaction://hlinksldjump"/>
              </a:rPr>
              <a:t>Systeme im STMS anlegen </a:t>
            </a:r>
            <a:r>
              <a:rPr lang="de-DE" sz="1000" dirty="0" smtClean="0">
                <a:hlinkClick r:id="rId21" action="ppaction://hlinksldjump"/>
              </a:rPr>
              <a:t>-&gt; </a:t>
            </a:r>
            <a:r>
              <a:rPr lang="de-DE" sz="1000" dirty="0">
                <a:hlinkClick r:id="rId21" action="ppaction://hlinksldjump"/>
              </a:rPr>
              <a:t>Transportauftrag </a:t>
            </a:r>
            <a:r>
              <a:rPr lang="de-DE" sz="1000" dirty="0" smtClean="0">
                <a:hlinkClick r:id="rId21" action="ppaction://hlinksldjump"/>
              </a:rPr>
              <a:t>freigeben			Seite 23</a:t>
            </a:r>
            <a:endParaRPr lang="de-DE" sz="1000" dirty="0"/>
          </a:p>
          <a:p>
            <a:r>
              <a:rPr lang="de-DE" sz="1000" dirty="0" smtClean="0"/>
              <a:t>	</a:t>
            </a:r>
            <a:r>
              <a:rPr lang="de-DE" sz="1000" dirty="0" smtClean="0">
                <a:hlinkClick r:id="rId22" action="ppaction://hlinksldjump"/>
              </a:rPr>
              <a:t>SAP </a:t>
            </a:r>
            <a:r>
              <a:rPr lang="de-DE" sz="1000" dirty="0">
                <a:hlinkClick r:id="rId22" action="ppaction://hlinksldjump"/>
              </a:rPr>
              <a:t>Systeme im STMS anlegen </a:t>
            </a:r>
            <a:r>
              <a:rPr lang="de-DE" sz="1000" dirty="0" smtClean="0">
                <a:hlinkClick r:id="rId22" action="ppaction://hlinksldjump"/>
              </a:rPr>
              <a:t>-&gt; </a:t>
            </a:r>
            <a:r>
              <a:rPr lang="de-DE" sz="1000" dirty="0">
                <a:hlinkClick r:id="rId22" action="ppaction://hlinksldjump"/>
              </a:rPr>
              <a:t>Transportauftrag freigeben -&gt; nach </a:t>
            </a:r>
            <a:r>
              <a:rPr lang="de-DE" sz="1000" dirty="0" smtClean="0">
                <a:hlinkClick r:id="rId22" action="ppaction://hlinksldjump"/>
              </a:rPr>
              <a:t>Aktualisierung		Seite 24</a:t>
            </a:r>
            <a:endParaRPr lang="de-DE" sz="1000" dirty="0"/>
          </a:p>
          <a:p>
            <a:r>
              <a:rPr lang="de-DE" sz="1000" dirty="0" smtClean="0"/>
              <a:t>	</a:t>
            </a:r>
            <a:r>
              <a:rPr lang="de-DE" sz="1000" dirty="0" smtClean="0">
                <a:hlinkClick r:id="rId23" action="ppaction://hlinksldjump"/>
              </a:rPr>
              <a:t>SAP </a:t>
            </a:r>
            <a:r>
              <a:rPr lang="de-DE" sz="1000" dirty="0">
                <a:hlinkClick r:id="rId23" action="ppaction://hlinksldjump"/>
              </a:rPr>
              <a:t>Systeme im STMS anlegen </a:t>
            </a:r>
            <a:r>
              <a:rPr lang="de-DE" sz="1000" dirty="0" smtClean="0">
                <a:hlinkClick r:id="rId23" action="ppaction://hlinksldjump"/>
              </a:rPr>
              <a:t>-&gt; </a:t>
            </a:r>
            <a:r>
              <a:rPr lang="de-DE" sz="1000" dirty="0">
                <a:hlinkClick r:id="rId23" action="ppaction://hlinksldjump"/>
              </a:rPr>
              <a:t>STMS -&gt; </a:t>
            </a:r>
            <a:r>
              <a:rPr lang="de-DE" sz="1000" dirty="0" smtClean="0">
                <a:hlinkClick r:id="rId23" action="ppaction://hlinksldjump"/>
              </a:rPr>
              <a:t>Importqueue			Seite 25</a:t>
            </a:r>
            <a:endParaRPr lang="de-DE" sz="1000" dirty="0"/>
          </a:p>
          <a:p>
            <a:r>
              <a:rPr lang="de-DE" sz="1000" dirty="0">
                <a:hlinkClick r:id="rId24" action="ppaction://hlinksldjump"/>
              </a:rPr>
              <a:t>Hinweise -&gt; Transport Organizer -&gt; SE09, SE10 oder mit erweitertem Transport Organizer </a:t>
            </a:r>
            <a:r>
              <a:rPr lang="de-DE" sz="1000" dirty="0" smtClean="0">
                <a:hlinkClick r:id="rId24" action="ppaction://hlinksldjump"/>
              </a:rPr>
              <a:t>SE01		Seite 26</a:t>
            </a:r>
            <a:endParaRPr lang="de-DE" sz="1000" dirty="0"/>
          </a:p>
          <a:p>
            <a:r>
              <a:rPr lang="de-DE" sz="1000" dirty="0">
                <a:hlinkClick r:id="rId25" action="ppaction://hlinksldjump"/>
              </a:rPr>
              <a:t>Hinweis STMS -&gt; Umfeld -&gt; </a:t>
            </a:r>
            <a:r>
              <a:rPr lang="de-DE" sz="1000" dirty="0" err="1">
                <a:hlinkClick r:id="rId25" action="ppaction://hlinksldjump"/>
              </a:rPr>
              <a:t>Patchmanager</a:t>
            </a:r>
            <a:r>
              <a:rPr lang="de-DE" sz="1000" dirty="0">
                <a:hlinkClick r:id="rId25" action="ppaction://hlinksldjump"/>
              </a:rPr>
              <a:t> -&gt; Packages </a:t>
            </a:r>
            <a:r>
              <a:rPr lang="de-DE" sz="1000" dirty="0" smtClean="0">
                <a:hlinkClick r:id="rId25" action="ppaction://hlinksldjump"/>
              </a:rPr>
              <a:t>einspielen				Seite 27</a:t>
            </a:r>
            <a:endParaRPr lang="de-DE" dirty="0"/>
          </a:p>
        </p:txBody>
      </p:sp>
    </p:spTree>
    <p:extLst>
      <p:ext uri="{BB962C8B-B14F-4D97-AF65-F5344CB8AC3E}">
        <p14:creationId xmlns:p14="http://schemas.microsoft.com/office/powerpoint/2010/main" val="3090471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feld 17"/>
          <p:cNvSpPr txBox="1"/>
          <p:nvPr/>
        </p:nvSpPr>
        <p:spPr>
          <a:xfrm>
            <a:off x="252000" y="540000"/>
            <a:ext cx="8642085" cy="369332"/>
          </a:xfrm>
          <a:prstGeom prst="rect">
            <a:avLst/>
          </a:prstGeom>
          <a:noFill/>
        </p:spPr>
        <p:txBody>
          <a:bodyPr wrap="square" rtlCol="0">
            <a:spAutoFit/>
          </a:bodyPr>
          <a:lstStyle/>
          <a:p>
            <a:r>
              <a:rPr lang="de-DE" b="1" dirty="0"/>
              <a:t>SAP Systeme im STMS </a:t>
            </a:r>
            <a:r>
              <a:rPr lang="de-DE" b="1" dirty="0" smtClean="0"/>
              <a:t>anlegen -&gt; 1 </a:t>
            </a:r>
            <a:r>
              <a:rPr lang="de-DE" b="1" dirty="0"/>
              <a:t>Systemlandschaft -&gt; Transportwege anlegen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219" y="2496749"/>
            <a:ext cx="2198816" cy="11754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2496749"/>
            <a:ext cx="4421946" cy="15626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52000" y="990000"/>
            <a:ext cx="8642085" cy="523220"/>
          </a:xfrm>
          <a:prstGeom prst="rect">
            <a:avLst/>
          </a:prstGeom>
          <a:noFill/>
        </p:spPr>
        <p:txBody>
          <a:bodyPr wrap="square" rtlCol="0">
            <a:spAutoFit/>
          </a:bodyPr>
          <a:lstStyle/>
          <a:p>
            <a:r>
              <a:rPr lang="de-DE" sz="1400" b="1" dirty="0" smtClean="0"/>
              <a:t>Bei einer 1 Systemlandschaft müssen keine Transportwege definiert werden</a:t>
            </a:r>
            <a:r>
              <a:rPr lang="de-DE" sz="1400" dirty="0" smtClean="0"/>
              <a:t>. Alle gemachten Objektänderungen werden in Änderungsaufträgen </a:t>
            </a:r>
            <a:r>
              <a:rPr lang="de-DE" sz="1400" b="1" dirty="0" smtClean="0"/>
              <a:t>Typ lokal </a:t>
            </a:r>
            <a:r>
              <a:rPr lang="de-DE" sz="1400" dirty="0" smtClean="0"/>
              <a:t>aufgezeichnet. Importe können bei Bedarf durchgeführt werden. </a:t>
            </a:r>
            <a:endParaRPr lang="de-DE" sz="14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0006" y="4472066"/>
            <a:ext cx="1375378" cy="1302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4221088"/>
            <a:ext cx="2824608"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00" y="1589502"/>
            <a:ext cx="2486050" cy="6546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1259632" y="1916832"/>
            <a:ext cx="269143" cy="2068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 Verbindung mit Pfeil 4"/>
          <p:cNvCxnSpPr/>
          <p:nvPr/>
        </p:nvCxnSpPr>
        <p:spPr>
          <a:xfrm>
            <a:off x="4644007" y="2924944"/>
            <a:ext cx="202521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690953" y="3672217"/>
            <a:ext cx="1" cy="4955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2114454" y="5248800"/>
            <a:ext cx="187220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5796136" y="4472066"/>
            <a:ext cx="3071899" cy="646331"/>
          </a:xfrm>
          <a:prstGeom prst="rect">
            <a:avLst/>
          </a:prstGeom>
          <a:solidFill>
            <a:srgbClr val="E6DBC4"/>
          </a:solidFill>
        </p:spPr>
        <p:txBody>
          <a:bodyPr wrap="square" rtlCol="0">
            <a:spAutoFit/>
          </a:bodyPr>
          <a:lstStyle/>
          <a:p>
            <a:r>
              <a:rPr lang="de-DE" sz="1200" dirty="0" smtClean="0"/>
              <a:t>Ich muss darauf achten, dass die Transportschicht auf leer für lokal eingestellt ist, sonst ist die SCC1 nicht umsetzbar.</a:t>
            </a:r>
            <a:endParaRPr lang="de-DE" sz="1200" dirty="0"/>
          </a:p>
        </p:txBody>
      </p:sp>
      <p:sp>
        <p:nvSpPr>
          <p:cNvPr id="21" name="Textfeld 20"/>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2" name="Grafik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3" name="Textfeld 2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4" name="Textfeld 2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5" name="Textfeld 2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10</a:t>
            </a:r>
            <a:endParaRPr lang="de-DE" sz="1200" dirty="0"/>
          </a:p>
        </p:txBody>
      </p:sp>
      <p:sp>
        <p:nvSpPr>
          <p:cNvPr id="26" name="Textfeld 25"/>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28" name="Rechteck 27"/>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8"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1868145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feld 17"/>
          <p:cNvSpPr txBox="1"/>
          <p:nvPr/>
        </p:nvSpPr>
        <p:spPr>
          <a:xfrm>
            <a:off x="252000" y="540000"/>
            <a:ext cx="8666529" cy="369332"/>
          </a:xfrm>
          <a:prstGeom prst="rect">
            <a:avLst/>
          </a:prstGeom>
          <a:noFill/>
        </p:spPr>
        <p:txBody>
          <a:bodyPr wrap="square" rtlCol="0">
            <a:spAutoFit/>
          </a:bodyPr>
          <a:lstStyle/>
          <a:p>
            <a:r>
              <a:rPr lang="de-DE" b="1" dirty="0"/>
              <a:t>SAP Systeme im STMS anlegen -&gt; 1 Systemlandschaft -&gt; Transportauftrag anlegen</a:t>
            </a:r>
          </a:p>
        </p:txBody>
      </p:sp>
      <p:pic>
        <p:nvPicPr>
          <p:cNvPr id="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1596512"/>
            <a:ext cx="3269384" cy="19044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feld 31"/>
          <p:cNvSpPr txBox="1"/>
          <p:nvPr/>
        </p:nvSpPr>
        <p:spPr>
          <a:xfrm>
            <a:off x="-780" y="1596512"/>
            <a:ext cx="361948" cy="338554"/>
          </a:xfrm>
          <a:prstGeom prst="rect">
            <a:avLst/>
          </a:prstGeom>
          <a:noFill/>
        </p:spPr>
        <p:txBody>
          <a:bodyPr wrap="square" rtlCol="0">
            <a:spAutoFit/>
          </a:bodyPr>
          <a:lstStyle/>
          <a:p>
            <a:r>
              <a:rPr lang="de-DE" sz="1600" dirty="0" smtClean="0"/>
              <a:t>1.</a:t>
            </a:r>
            <a:endParaRPr lang="de-DE" sz="1600" dirty="0"/>
          </a:p>
        </p:txBody>
      </p:sp>
      <p:sp>
        <p:nvSpPr>
          <p:cNvPr id="33" name="Textfeld 32"/>
          <p:cNvSpPr txBox="1"/>
          <p:nvPr/>
        </p:nvSpPr>
        <p:spPr>
          <a:xfrm>
            <a:off x="5687709" y="1576660"/>
            <a:ext cx="348703" cy="338554"/>
          </a:xfrm>
          <a:prstGeom prst="rect">
            <a:avLst/>
          </a:prstGeom>
          <a:noFill/>
        </p:spPr>
        <p:txBody>
          <a:bodyPr wrap="square" rtlCol="0">
            <a:spAutoFit/>
          </a:bodyPr>
          <a:lstStyle/>
          <a:p>
            <a:r>
              <a:rPr lang="de-DE" sz="1600" dirty="0"/>
              <a:t>2</a:t>
            </a:r>
            <a:r>
              <a:rPr lang="de-DE" sz="1600" dirty="0" smtClean="0"/>
              <a:t>.</a:t>
            </a:r>
            <a:endParaRPr lang="de-DE" sz="1600" dirty="0"/>
          </a:p>
        </p:txBody>
      </p:sp>
      <p:sp>
        <p:nvSpPr>
          <p:cNvPr id="34" name="Rechteck 33"/>
          <p:cNvSpPr/>
          <p:nvPr/>
        </p:nvSpPr>
        <p:spPr>
          <a:xfrm>
            <a:off x="250394" y="990000"/>
            <a:ext cx="8622899" cy="523220"/>
          </a:xfrm>
          <a:prstGeom prst="rect">
            <a:avLst/>
          </a:prstGeom>
        </p:spPr>
        <p:txBody>
          <a:bodyPr wrap="square">
            <a:spAutoFit/>
          </a:bodyPr>
          <a:lstStyle/>
          <a:p>
            <a:r>
              <a:rPr lang="de-DE" sz="1400" dirty="0"/>
              <a:t>Ich erzeuge im Customizing des </a:t>
            </a:r>
            <a:r>
              <a:rPr lang="de-DE" sz="1400" dirty="0" smtClean="0"/>
              <a:t>CUST Mandanten (800)  </a:t>
            </a:r>
            <a:r>
              <a:rPr lang="de-DE" sz="1400" dirty="0"/>
              <a:t>eine neue </a:t>
            </a:r>
            <a:r>
              <a:rPr lang="de-DE" sz="1400" dirty="0" smtClean="0"/>
              <a:t>Strategiegruppe Teststrategie A (YA) </a:t>
            </a:r>
            <a:r>
              <a:rPr lang="de-DE" sz="1400" dirty="0"/>
              <a:t>und lege </a:t>
            </a:r>
            <a:r>
              <a:rPr lang="de-DE" sz="1400" dirty="0" smtClean="0"/>
              <a:t>damit einen </a:t>
            </a:r>
            <a:r>
              <a:rPr lang="de-DE" sz="1400" dirty="0"/>
              <a:t>Änderungsauftrag an.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540" y="1596512"/>
            <a:ext cx="2952328" cy="19222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3861047"/>
            <a:ext cx="3446528" cy="11722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457" y="3861047"/>
            <a:ext cx="4095454" cy="1800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00" y="5263353"/>
            <a:ext cx="3446528" cy="1151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feld 22"/>
          <p:cNvSpPr txBox="1"/>
          <p:nvPr/>
        </p:nvSpPr>
        <p:spPr>
          <a:xfrm>
            <a:off x="0" y="5157192"/>
            <a:ext cx="348703" cy="338554"/>
          </a:xfrm>
          <a:prstGeom prst="rect">
            <a:avLst/>
          </a:prstGeom>
          <a:noFill/>
        </p:spPr>
        <p:txBody>
          <a:bodyPr wrap="square" rtlCol="0">
            <a:spAutoFit/>
          </a:bodyPr>
          <a:lstStyle/>
          <a:p>
            <a:r>
              <a:rPr lang="de-DE" sz="1600" dirty="0"/>
              <a:t>5</a:t>
            </a:r>
            <a:r>
              <a:rPr lang="de-DE" sz="1600" dirty="0" smtClean="0"/>
              <a:t>.</a:t>
            </a:r>
            <a:endParaRPr lang="de-DE" sz="1600" dirty="0"/>
          </a:p>
        </p:txBody>
      </p:sp>
      <p:sp>
        <p:nvSpPr>
          <p:cNvPr id="24" name="Textfeld 23"/>
          <p:cNvSpPr txBox="1"/>
          <p:nvPr/>
        </p:nvSpPr>
        <p:spPr>
          <a:xfrm>
            <a:off x="4481347" y="3861047"/>
            <a:ext cx="348703" cy="338554"/>
          </a:xfrm>
          <a:prstGeom prst="rect">
            <a:avLst/>
          </a:prstGeom>
          <a:noFill/>
        </p:spPr>
        <p:txBody>
          <a:bodyPr wrap="square" rtlCol="0">
            <a:spAutoFit/>
          </a:bodyPr>
          <a:lstStyle/>
          <a:p>
            <a:r>
              <a:rPr lang="de-DE" sz="1600" dirty="0" smtClean="0"/>
              <a:t>4.</a:t>
            </a:r>
            <a:endParaRPr lang="de-DE" sz="1600" dirty="0"/>
          </a:p>
        </p:txBody>
      </p:sp>
      <p:sp>
        <p:nvSpPr>
          <p:cNvPr id="25" name="Textfeld 24"/>
          <p:cNvSpPr txBox="1"/>
          <p:nvPr/>
        </p:nvSpPr>
        <p:spPr>
          <a:xfrm>
            <a:off x="-6173" y="3855050"/>
            <a:ext cx="348703" cy="338554"/>
          </a:xfrm>
          <a:prstGeom prst="rect">
            <a:avLst/>
          </a:prstGeom>
          <a:noFill/>
        </p:spPr>
        <p:txBody>
          <a:bodyPr wrap="square" rtlCol="0">
            <a:spAutoFit/>
          </a:bodyPr>
          <a:lstStyle/>
          <a:p>
            <a:r>
              <a:rPr lang="de-DE" sz="1600" dirty="0"/>
              <a:t>3</a:t>
            </a:r>
            <a:r>
              <a:rPr lang="de-DE" sz="1600" dirty="0" smtClean="0"/>
              <a:t>.</a:t>
            </a:r>
            <a:endParaRPr lang="de-DE" sz="1600" dirty="0"/>
          </a:p>
        </p:txBody>
      </p:sp>
      <p:sp>
        <p:nvSpPr>
          <p:cNvPr id="2" name="Rechteck 1"/>
          <p:cNvSpPr/>
          <p:nvPr/>
        </p:nvSpPr>
        <p:spPr>
          <a:xfrm>
            <a:off x="2483768" y="4761146"/>
            <a:ext cx="144016" cy="272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6" name="Grafik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7" name="Textfeld 26"/>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8" name="Textfeld 27"/>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9" name="Textfeld 28"/>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11</a:t>
            </a:r>
            <a:endParaRPr lang="de-DE" sz="1200" dirty="0"/>
          </a:p>
        </p:txBody>
      </p:sp>
      <p:sp>
        <p:nvSpPr>
          <p:cNvPr id="30" name="Textfeld 29"/>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36" name="Rechteck 35"/>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8"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2976014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feld 21"/>
          <p:cNvSpPr txBox="1"/>
          <p:nvPr/>
        </p:nvSpPr>
        <p:spPr>
          <a:xfrm>
            <a:off x="252000" y="540000"/>
            <a:ext cx="8666529" cy="646331"/>
          </a:xfrm>
          <a:prstGeom prst="rect">
            <a:avLst/>
          </a:prstGeom>
          <a:noFill/>
        </p:spPr>
        <p:txBody>
          <a:bodyPr wrap="square" rtlCol="0">
            <a:spAutoFit/>
          </a:bodyPr>
          <a:lstStyle/>
          <a:p>
            <a:r>
              <a:rPr lang="de-DE" b="1" dirty="0"/>
              <a:t>SAP Systeme im STMS anlegen -&gt; 1 Systemlandschaft -&gt; Transportauftrag </a:t>
            </a:r>
            <a:r>
              <a:rPr lang="de-DE" b="1" dirty="0" smtClean="0"/>
              <a:t>freigeben SE01, SE09, SE10</a:t>
            </a:r>
            <a:endParaRPr lang="de-DE" b="1"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1585029"/>
            <a:ext cx="3760837" cy="24920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51999" y="1260000"/>
            <a:ext cx="3760837" cy="338554"/>
          </a:xfrm>
          <a:prstGeom prst="rect">
            <a:avLst/>
          </a:prstGeom>
          <a:solidFill>
            <a:srgbClr val="EAEAEA"/>
          </a:solidFill>
          <a:ln>
            <a:noFill/>
          </a:ln>
        </p:spPr>
        <p:txBody>
          <a:bodyPr wrap="square" rtlCol="0">
            <a:spAutoFit/>
          </a:bodyPr>
          <a:lstStyle/>
          <a:p>
            <a:r>
              <a:rPr lang="de-DE" sz="1600" b="1" dirty="0" smtClean="0"/>
              <a:t>T-Code: SE10</a:t>
            </a:r>
            <a:endParaRPr lang="de-DE" sz="1600" b="1" dirty="0"/>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9" y="1260000"/>
            <a:ext cx="4379822" cy="33211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Gerade Verbindung mit Pfeil 9"/>
          <p:cNvCxnSpPr/>
          <p:nvPr/>
        </p:nvCxnSpPr>
        <p:spPr>
          <a:xfrm>
            <a:off x="1154667" y="4005064"/>
            <a:ext cx="302433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5858195" y="1537624"/>
            <a:ext cx="225973"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252000" y="4309653"/>
            <a:ext cx="3760837" cy="461665"/>
          </a:xfrm>
          <a:prstGeom prst="rect">
            <a:avLst/>
          </a:prstGeom>
          <a:solidFill>
            <a:srgbClr val="E6DBC4"/>
          </a:solidFill>
        </p:spPr>
        <p:txBody>
          <a:bodyPr wrap="square" rtlCol="0">
            <a:spAutoFit/>
          </a:bodyPr>
          <a:lstStyle/>
          <a:p>
            <a:r>
              <a:rPr lang="de-DE" sz="1200" dirty="0" smtClean="0"/>
              <a:t>Erst die Aufgabe, dann den Auftrag über das LKW Symbol freigeben</a:t>
            </a:r>
            <a:endParaRPr lang="de-DE" sz="1200" dirty="0"/>
          </a:p>
        </p:txBody>
      </p:sp>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4941168"/>
            <a:ext cx="2633279" cy="6076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5733256"/>
            <a:ext cx="2607943" cy="5545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4647569"/>
            <a:ext cx="3011669" cy="1850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hteck 24"/>
          <p:cNvSpPr/>
          <p:nvPr/>
        </p:nvSpPr>
        <p:spPr>
          <a:xfrm>
            <a:off x="6084168" y="5805264"/>
            <a:ext cx="2447746" cy="6923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1" name="Grafik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6" name="Textfeld 25"/>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7" name="Textfeld 26"/>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8" name="Textfeld 27"/>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12</a:t>
            </a:r>
            <a:endParaRPr lang="de-DE" sz="1200" dirty="0"/>
          </a:p>
        </p:txBody>
      </p:sp>
      <p:sp>
        <p:nvSpPr>
          <p:cNvPr id="29" name="Textfeld 28"/>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31" name="Rechteck 30"/>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8"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3606027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77" y="2028970"/>
            <a:ext cx="3089007"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037742"/>
            <a:ext cx="2520280" cy="189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7221" y="2028683"/>
            <a:ext cx="2545258" cy="178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feld 23"/>
          <p:cNvSpPr txBox="1"/>
          <p:nvPr/>
        </p:nvSpPr>
        <p:spPr>
          <a:xfrm>
            <a:off x="252000" y="540000"/>
            <a:ext cx="8666529" cy="646331"/>
          </a:xfrm>
          <a:prstGeom prst="rect">
            <a:avLst/>
          </a:prstGeom>
          <a:noFill/>
        </p:spPr>
        <p:txBody>
          <a:bodyPr wrap="square" rtlCol="0">
            <a:spAutoFit/>
          </a:bodyPr>
          <a:lstStyle/>
          <a:p>
            <a:r>
              <a:rPr lang="de-DE" b="1" dirty="0"/>
              <a:t>Sicht auf das Customizing der Mandanten 800, 111 und 100 nach Anlegen und speichern des Änderungsauftrages</a:t>
            </a:r>
          </a:p>
        </p:txBody>
      </p:sp>
      <p:sp>
        <p:nvSpPr>
          <p:cNvPr id="3" name="Textfeld 2"/>
          <p:cNvSpPr txBox="1"/>
          <p:nvPr/>
        </p:nvSpPr>
        <p:spPr>
          <a:xfrm>
            <a:off x="252000" y="1260000"/>
            <a:ext cx="8636402" cy="369332"/>
          </a:xfrm>
          <a:prstGeom prst="rect">
            <a:avLst/>
          </a:prstGeom>
          <a:noFill/>
        </p:spPr>
        <p:txBody>
          <a:bodyPr wrap="square" rtlCol="0">
            <a:spAutoFit/>
          </a:bodyPr>
          <a:lstStyle/>
          <a:p>
            <a:r>
              <a:rPr lang="de-DE" dirty="0" smtClean="0"/>
              <a:t>	</a:t>
            </a:r>
            <a:r>
              <a:rPr lang="de-DE" sz="1600" b="1" dirty="0" smtClean="0"/>
              <a:t>DEV (800)		     	    QAS (111)		        PRD (100)</a:t>
            </a:r>
            <a:endParaRPr lang="de-DE" sz="1600" b="1" dirty="0"/>
          </a:p>
        </p:txBody>
      </p:sp>
      <p:sp>
        <p:nvSpPr>
          <p:cNvPr id="2" name="Textfeld 1"/>
          <p:cNvSpPr txBox="1"/>
          <p:nvPr/>
        </p:nvSpPr>
        <p:spPr>
          <a:xfrm>
            <a:off x="256077" y="4549250"/>
            <a:ext cx="8636402" cy="307777"/>
          </a:xfrm>
          <a:prstGeom prst="rect">
            <a:avLst/>
          </a:prstGeom>
          <a:noFill/>
        </p:spPr>
        <p:txBody>
          <a:bodyPr wrap="square" rtlCol="0">
            <a:spAutoFit/>
          </a:bodyPr>
          <a:lstStyle/>
          <a:p>
            <a:r>
              <a:rPr lang="de-DE" sz="1400" dirty="0" smtClean="0"/>
              <a:t>Im Mandanten 800 ist die Teststrategie YA vorhanden, in den Mandanten 111 und 100 ist sie nicht vorhanden.</a:t>
            </a:r>
            <a:endParaRPr lang="de-DE" sz="1400" dirty="0"/>
          </a:p>
        </p:txBody>
      </p:sp>
      <p:sp>
        <p:nvSpPr>
          <p:cNvPr id="4" name="Rechteck 3"/>
          <p:cNvSpPr/>
          <p:nvPr/>
        </p:nvSpPr>
        <p:spPr>
          <a:xfrm>
            <a:off x="256077" y="3397122"/>
            <a:ext cx="177007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2" name="Grafik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3" name="Textfeld 2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5" name="Textfeld 24"/>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6" name="Textfeld 25"/>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13</a:t>
            </a:r>
            <a:endParaRPr lang="de-DE" sz="1200" dirty="0"/>
          </a:p>
        </p:txBody>
      </p:sp>
      <p:sp>
        <p:nvSpPr>
          <p:cNvPr id="27" name="Textfeld 26"/>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16" name="Rechteck 15"/>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6"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4285832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feld 22"/>
          <p:cNvSpPr txBox="1"/>
          <p:nvPr/>
        </p:nvSpPr>
        <p:spPr>
          <a:xfrm>
            <a:off x="252000" y="1260000"/>
            <a:ext cx="8715690" cy="1600438"/>
          </a:xfrm>
          <a:prstGeom prst="rect">
            <a:avLst/>
          </a:prstGeom>
          <a:noFill/>
        </p:spPr>
        <p:txBody>
          <a:bodyPr wrap="square" rtlCol="0">
            <a:spAutoFit/>
          </a:bodyPr>
          <a:lstStyle/>
          <a:p>
            <a:r>
              <a:rPr lang="de-DE" sz="1400" dirty="0" smtClean="0"/>
              <a:t>Nach Anlegen des Transportauftrages stehen die Funktionstests für die neue Strategiegruppe an. (u.a. T-Codes: MM01, VA01, MD61, MD81,…) Dies kann im Customizing Mandanten (800)erfolgen. SAP empfiehlt aber die Funktionstests in einem Funktionstestmandanten zu erledigen. Der Funktionstestmandant ist ein Mandant im DEV- System. (</a:t>
            </a:r>
            <a:r>
              <a:rPr lang="de-DE" sz="1400" b="1" dirty="0" smtClean="0"/>
              <a:t>s.S.1)Die Kopie des Transportauftrages erfolgt mit dem T-Code: SCC1. Dazu muss ich im DEV - System am Empfängermandant (Funktionstestmandant) angemeldet sein. </a:t>
            </a:r>
            <a:r>
              <a:rPr lang="de-DE" sz="1400" dirty="0" smtClean="0"/>
              <a:t>Da ich diesen Mandanten nicht angelegt habe, verwende ich zur Simulation den Qualitätssicherungsmandanten (111) und den führe anschließend die Testläufe durch. Hier nicht weiter beschrieben. Nach den Tests analoge Kopie in Mandant 100.</a:t>
            </a:r>
          </a:p>
        </p:txBody>
      </p:sp>
      <p:sp>
        <p:nvSpPr>
          <p:cNvPr id="25" name="Textfeld 24"/>
          <p:cNvSpPr txBox="1"/>
          <p:nvPr/>
        </p:nvSpPr>
        <p:spPr>
          <a:xfrm>
            <a:off x="252000" y="540000"/>
            <a:ext cx="8666529" cy="646331"/>
          </a:xfrm>
          <a:prstGeom prst="rect">
            <a:avLst/>
          </a:prstGeom>
          <a:noFill/>
        </p:spPr>
        <p:txBody>
          <a:bodyPr wrap="square" rtlCol="0">
            <a:spAutoFit/>
          </a:bodyPr>
          <a:lstStyle/>
          <a:p>
            <a:r>
              <a:rPr lang="de-DE" b="1" dirty="0"/>
              <a:t>SAP Systeme im STMS anlegen -&gt; 1 Systemlandschaft -&gt; Transportauftrag  kopieren -&gt; T-Code: SCC1</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2836165"/>
            <a:ext cx="3287787" cy="1670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4625392"/>
            <a:ext cx="3519790" cy="11195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5806446"/>
            <a:ext cx="2724150" cy="685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7089" y="3143943"/>
            <a:ext cx="2504128" cy="16532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7089" y="5170189"/>
            <a:ext cx="2452628" cy="11893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6387089" y="2836165"/>
            <a:ext cx="2504128" cy="307777"/>
          </a:xfrm>
          <a:prstGeom prst="rect">
            <a:avLst/>
          </a:prstGeom>
          <a:solidFill>
            <a:srgbClr val="EAEAEA"/>
          </a:solidFill>
          <a:ln>
            <a:noFill/>
          </a:ln>
        </p:spPr>
        <p:txBody>
          <a:bodyPr wrap="square" rtlCol="0">
            <a:spAutoFit/>
          </a:bodyPr>
          <a:lstStyle/>
          <a:p>
            <a:pPr algn="ctr"/>
            <a:r>
              <a:rPr lang="de-DE" sz="1400" b="1" dirty="0" smtClean="0"/>
              <a:t>Mandant 111 nach SCC1</a:t>
            </a:r>
            <a:endParaRPr lang="de-DE" sz="1400" b="1" dirty="0"/>
          </a:p>
        </p:txBody>
      </p:sp>
      <p:sp>
        <p:nvSpPr>
          <p:cNvPr id="27" name="Textfeld 26"/>
          <p:cNvSpPr txBox="1"/>
          <p:nvPr/>
        </p:nvSpPr>
        <p:spPr>
          <a:xfrm>
            <a:off x="6387089" y="4869160"/>
            <a:ext cx="2523593" cy="307777"/>
          </a:xfrm>
          <a:prstGeom prst="rect">
            <a:avLst/>
          </a:prstGeom>
          <a:solidFill>
            <a:srgbClr val="EAEAEA"/>
          </a:solidFill>
          <a:ln>
            <a:noFill/>
          </a:ln>
        </p:spPr>
        <p:txBody>
          <a:bodyPr wrap="square" rtlCol="0">
            <a:spAutoFit/>
          </a:bodyPr>
          <a:lstStyle/>
          <a:p>
            <a:pPr algn="ctr"/>
            <a:r>
              <a:rPr lang="de-DE" sz="1400" b="1" dirty="0" smtClean="0"/>
              <a:t>Mandant 100 nach SCC1</a:t>
            </a:r>
            <a:endParaRPr lang="de-DE" sz="1400" b="1" dirty="0"/>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19" name="Grafik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0" name="Textfeld 19"/>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1" name="Textfeld 20"/>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2" name="Textfeld 21"/>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Seite 14</a:t>
            </a:r>
            <a:endParaRPr lang="de-DE" sz="1200" dirty="0"/>
          </a:p>
        </p:txBody>
      </p:sp>
      <p:sp>
        <p:nvSpPr>
          <p:cNvPr id="24" name="Textfeld 23"/>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2" name="Pfeil nach rechts 1"/>
          <p:cNvSpPr/>
          <p:nvPr/>
        </p:nvSpPr>
        <p:spPr>
          <a:xfrm>
            <a:off x="6099057" y="4186508"/>
            <a:ext cx="288032" cy="213175"/>
          </a:xfrm>
          <a:prstGeom prst="rightArrow">
            <a:avLst/>
          </a:prstGeom>
          <a:solidFill>
            <a:srgbClr val="FF0000"/>
          </a:solidFill>
          <a:ln>
            <a:solidFill>
              <a:srgbClr val="FA3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Pfeil nach rechts 27"/>
          <p:cNvSpPr/>
          <p:nvPr/>
        </p:nvSpPr>
        <p:spPr>
          <a:xfrm>
            <a:off x="6099057" y="6146354"/>
            <a:ext cx="288032" cy="213175"/>
          </a:xfrm>
          <a:prstGeom prst="rightArrow">
            <a:avLst/>
          </a:prstGeom>
          <a:solidFill>
            <a:srgbClr val="FF0000"/>
          </a:solidFill>
          <a:ln>
            <a:solidFill>
              <a:srgbClr val="FA3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8"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1840253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252000" y="540000"/>
            <a:ext cx="8666528" cy="369332"/>
          </a:xfrm>
          <a:prstGeom prst="rect">
            <a:avLst/>
          </a:prstGeom>
          <a:noFill/>
        </p:spPr>
        <p:txBody>
          <a:bodyPr wrap="square" rtlCol="0">
            <a:spAutoFit/>
          </a:bodyPr>
          <a:lstStyle/>
          <a:p>
            <a:r>
              <a:rPr lang="de-DE" b="1" dirty="0" smtClean="0"/>
              <a:t>Transportmanagementsystem (TMS) konfigurieren -&gt; 3 Systemlandschaft</a:t>
            </a:r>
            <a:endParaRPr lang="de-DE" b="1" dirty="0"/>
          </a:p>
        </p:txBody>
      </p:sp>
      <p:sp>
        <p:nvSpPr>
          <p:cNvPr id="3" name="Rechteck 2"/>
          <p:cNvSpPr/>
          <p:nvPr/>
        </p:nvSpPr>
        <p:spPr>
          <a:xfrm>
            <a:off x="252000" y="812268"/>
            <a:ext cx="8666529" cy="738664"/>
          </a:xfrm>
          <a:prstGeom prst="rect">
            <a:avLst/>
          </a:prstGeom>
        </p:spPr>
        <p:txBody>
          <a:bodyPr wrap="square">
            <a:spAutoFit/>
          </a:bodyPr>
          <a:lstStyle/>
          <a:p>
            <a:r>
              <a:rPr lang="de-DE" sz="1400" dirty="0"/>
              <a:t>Die </a:t>
            </a:r>
            <a:r>
              <a:rPr lang="de-DE" sz="1400" dirty="0" smtClean="0"/>
              <a:t>Erstinstallationen wurden </a:t>
            </a:r>
            <a:r>
              <a:rPr lang="de-DE" sz="1400" dirty="0"/>
              <a:t>durchgeführt. </a:t>
            </a:r>
            <a:r>
              <a:rPr lang="de-DE" sz="1400" dirty="0" smtClean="0"/>
              <a:t>Es existieren jetzt 3 SAP R3 Systeme mit unterschiedlichen SID Nummern. In jedem Dieser Systeme sind die </a:t>
            </a:r>
            <a:r>
              <a:rPr lang="de-DE" sz="1400" dirty="0"/>
              <a:t>Mandanten 000, 001 und 066 </a:t>
            </a:r>
            <a:r>
              <a:rPr lang="de-DE" sz="1400" dirty="0" smtClean="0"/>
              <a:t>vorhanden</a:t>
            </a:r>
            <a:r>
              <a:rPr lang="de-DE" sz="1400" dirty="0"/>
              <a:t>. Im zweiten Schritt </a:t>
            </a:r>
            <a:r>
              <a:rPr lang="de-DE" sz="1400" dirty="0" smtClean="0"/>
              <a:t>wird </a:t>
            </a:r>
            <a:r>
              <a:rPr lang="de-DE" sz="1400" dirty="0"/>
              <a:t>der Mandant 000 als Quellmandant für die neuen Mandanten </a:t>
            </a:r>
            <a:r>
              <a:rPr lang="de-DE" sz="1400" dirty="0" smtClean="0"/>
              <a:t>des jeweiligen Systems </a:t>
            </a:r>
            <a:r>
              <a:rPr lang="de-DE" sz="1400" dirty="0"/>
              <a:t>genutzt. </a:t>
            </a:r>
            <a:r>
              <a:rPr lang="de-DE" sz="1400" b="1" dirty="0" smtClean="0"/>
              <a:t>T-Code: SCCL</a:t>
            </a:r>
            <a:endParaRPr lang="de-DE" sz="1400" b="1" dirty="0"/>
          </a:p>
        </p:txBody>
      </p:sp>
      <p:sp>
        <p:nvSpPr>
          <p:cNvPr id="22" name="Textfeld 21"/>
          <p:cNvSpPr txBox="1"/>
          <p:nvPr/>
        </p:nvSpPr>
        <p:spPr>
          <a:xfrm>
            <a:off x="252000" y="1550932"/>
            <a:ext cx="8666529" cy="369332"/>
          </a:xfrm>
          <a:prstGeom prst="rect">
            <a:avLst/>
          </a:prstGeom>
          <a:noFill/>
        </p:spPr>
        <p:txBody>
          <a:bodyPr wrap="square" rtlCol="0">
            <a:spAutoFit/>
          </a:bodyPr>
          <a:lstStyle/>
          <a:p>
            <a:r>
              <a:rPr lang="de-DE" b="1" dirty="0"/>
              <a:t>Transportdomäne in Mandanten 000 </a:t>
            </a:r>
            <a:r>
              <a:rPr lang="de-DE" b="1" dirty="0" smtClean="0"/>
              <a:t>anlegen -&gt; 3 Systemlandschaft -&gt;T-Code: STMS</a:t>
            </a:r>
            <a:endParaRPr lang="de-DE"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2564904"/>
            <a:ext cx="3425959" cy="221839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4876791"/>
            <a:ext cx="3456384" cy="15873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52000" y="1879894"/>
            <a:ext cx="8564830" cy="523220"/>
          </a:xfrm>
          <a:prstGeom prst="rect">
            <a:avLst/>
          </a:prstGeom>
          <a:noFill/>
        </p:spPr>
        <p:txBody>
          <a:bodyPr wrap="square" rtlCol="0">
            <a:spAutoFit/>
          </a:bodyPr>
          <a:lstStyle/>
          <a:p>
            <a:r>
              <a:rPr lang="de-DE" sz="1400" b="1" dirty="0" smtClean="0"/>
              <a:t>Es </a:t>
            </a:r>
            <a:r>
              <a:rPr lang="de-DE" sz="1400" b="1" dirty="0"/>
              <a:t>ist eine zentrale Konfiguration, alle anderen R3 Systeme erhalten automatisch eine Kopie dieser </a:t>
            </a:r>
            <a:r>
              <a:rPr lang="de-DE" sz="1400" b="1" dirty="0" smtClean="0"/>
              <a:t>Referenzkonfiguration. </a:t>
            </a:r>
            <a:r>
              <a:rPr lang="de-DE" sz="1400" dirty="0" smtClean="0"/>
              <a:t>Nach Aufruf von STMS schlägt das System die Konfiguration der Transportdomäne vor.</a:t>
            </a:r>
            <a:endParaRPr lang="de-DE" sz="14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165" y="2564904"/>
            <a:ext cx="4192315" cy="370270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5436096" y="5877272"/>
            <a:ext cx="2160240" cy="390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780" y="2571335"/>
            <a:ext cx="455170" cy="338554"/>
          </a:xfrm>
          <a:prstGeom prst="rect">
            <a:avLst/>
          </a:prstGeom>
          <a:noFill/>
        </p:spPr>
        <p:txBody>
          <a:bodyPr wrap="square" rtlCol="0">
            <a:spAutoFit/>
          </a:bodyPr>
          <a:lstStyle/>
          <a:p>
            <a:r>
              <a:rPr lang="de-DE" sz="1600" dirty="0" smtClean="0"/>
              <a:t>1.</a:t>
            </a:r>
            <a:endParaRPr lang="de-DE" sz="1600" dirty="0"/>
          </a:p>
        </p:txBody>
      </p:sp>
      <p:sp>
        <p:nvSpPr>
          <p:cNvPr id="8" name="Rechteck 7"/>
          <p:cNvSpPr/>
          <p:nvPr/>
        </p:nvSpPr>
        <p:spPr>
          <a:xfrm>
            <a:off x="0" y="4876791"/>
            <a:ext cx="340158" cy="338554"/>
          </a:xfrm>
          <a:prstGeom prst="rect">
            <a:avLst/>
          </a:prstGeom>
        </p:spPr>
        <p:txBody>
          <a:bodyPr wrap="none">
            <a:spAutoFit/>
          </a:bodyPr>
          <a:lstStyle/>
          <a:p>
            <a:r>
              <a:rPr lang="de-DE" sz="1600" dirty="0" smtClean="0"/>
              <a:t>2.</a:t>
            </a:r>
            <a:endParaRPr lang="de-DE" sz="1600" dirty="0"/>
          </a:p>
        </p:txBody>
      </p:sp>
      <p:sp>
        <p:nvSpPr>
          <p:cNvPr id="9" name="Rechteck 8"/>
          <p:cNvSpPr/>
          <p:nvPr/>
        </p:nvSpPr>
        <p:spPr>
          <a:xfrm>
            <a:off x="4379518" y="2564904"/>
            <a:ext cx="340158" cy="338554"/>
          </a:xfrm>
          <a:prstGeom prst="rect">
            <a:avLst/>
          </a:prstGeom>
        </p:spPr>
        <p:txBody>
          <a:bodyPr wrap="none">
            <a:spAutoFit/>
          </a:bodyPr>
          <a:lstStyle/>
          <a:p>
            <a:r>
              <a:rPr lang="de-DE" sz="1600" dirty="0" smtClean="0"/>
              <a:t>3.</a:t>
            </a:r>
            <a:endParaRPr lang="de-DE" sz="1600" dirty="0"/>
          </a:p>
        </p:txBody>
      </p:sp>
      <p:sp>
        <p:nvSpPr>
          <p:cNvPr id="20" name="Textfeld 19"/>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1" name="Grafik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3" name="Textfeld 2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4" name="Textfeld 2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5" name="Textfeld 2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15</a:t>
            </a:r>
            <a:endParaRPr lang="de-DE" sz="1200" dirty="0"/>
          </a:p>
        </p:txBody>
      </p:sp>
      <p:sp>
        <p:nvSpPr>
          <p:cNvPr id="26" name="Textfeld 25"/>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28" name="Rechteck 27"/>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6"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163744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252000" y="540000"/>
            <a:ext cx="8666529" cy="646331"/>
          </a:xfrm>
          <a:prstGeom prst="rect">
            <a:avLst/>
          </a:prstGeom>
          <a:noFill/>
        </p:spPr>
        <p:txBody>
          <a:bodyPr wrap="square" rtlCol="0">
            <a:spAutoFit/>
          </a:bodyPr>
          <a:lstStyle/>
          <a:p>
            <a:r>
              <a:rPr lang="de-DE" b="1" dirty="0" smtClean="0"/>
              <a:t>SAP Systeme im STMS anlegen -&gt; 3 Systemlandschaft -&gt; T-Code: STMS -&gt; SAP-Systeme anlegen</a:t>
            </a:r>
            <a:endParaRPr lang="de-DE" b="1" dirty="0"/>
          </a:p>
        </p:txBody>
      </p:sp>
      <p:sp>
        <p:nvSpPr>
          <p:cNvPr id="4" name="Textfeld 3"/>
          <p:cNvSpPr txBox="1"/>
          <p:nvPr/>
        </p:nvSpPr>
        <p:spPr>
          <a:xfrm>
            <a:off x="252000" y="1087022"/>
            <a:ext cx="8666529" cy="1384995"/>
          </a:xfrm>
          <a:prstGeom prst="rect">
            <a:avLst/>
          </a:prstGeom>
          <a:noFill/>
        </p:spPr>
        <p:txBody>
          <a:bodyPr wrap="square" rtlCol="0">
            <a:spAutoFit/>
          </a:bodyPr>
          <a:lstStyle/>
          <a:p>
            <a:r>
              <a:rPr lang="de-DE" sz="1400" dirty="0" smtClean="0"/>
              <a:t>Da ich nur eine 1 Systemlandschaft zur Verfügung habe, simuliere ich die empfohlene 3 Systemlandschaft mittels virtuellen Systemen. Die virtuellen Systeme dienen als Platzhalter für die noch nicht installierten QAS und PRD Systeme. Damit die Platzhalter später von den noch zu installierenden Mandanten ersetzt werden kann, müssen sie die gleiche SID haben, wie die noch zu installierenden Mandanten.</a:t>
            </a:r>
          </a:p>
          <a:p>
            <a:r>
              <a:rPr lang="de-DE" sz="1400" dirty="0" smtClean="0"/>
              <a:t>Die R3 Systeme können via RFC- </a:t>
            </a:r>
            <a:r>
              <a:rPr lang="de-DE" sz="1400" dirty="0" err="1" smtClean="0"/>
              <a:t>Destinations</a:t>
            </a:r>
            <a:r>
              <a:rPr lang="de-DE" sz="1400" dirty="0" smtClean="0"/>
              <a:t> miteinander kommunizieren. Sie wurden während der TMS Konfiguration generiert.</a:t>
            </a:r>
            <a:endParaRPr lang="de-DE"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2433632"/>
            <a:ext cx="2220599" cy="5532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3047396"/>
            <a:ext cx="3986009" cy="20567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1073" y="4422218"/>
            <a:ext cx="3475632" cy="19127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0" y="2458013"/>
            <a:ext cx="470510" cy="338554"/>
          </a:xfrm>
          <a:prstGeom prst="rect">
            <a:avLst/>
          </a:prstGeom>
          <a:noFill/>
        </p:spPr>
        <p:txBody>
          <a:bodyPr wrap="square" rtlCol="0">
            <a:spAutoFit/>
          </a:bodyPr>
          <a:lstStyle/>
          <a:p>
            <a:r>
              <a:rPr lang="de-DE" sz="1600" dirty="0" smtClean="0"/>
              <a:t>1.</a:t>
            </a:r>
            <a:endParaRPr lang="de-DE" sz="1600" dirty="0"/>
          </a:p>
        </p:txBody>
      </p:sp>
      <p:sp>
        <p:nvSpPr>
          <p:cNvPr id="23" name="Textfeld 22"/>
          <p:cNvSpPr txBox="1"/>
          <p:nvPr/>
        </p:nvSpPr>
        <p:spPr>
          <a:xfrm>
            <a:off x="4920231" y="4422218"/>
            <a:ext cx="470510" cy="338554"/>
          </a:xfrm>
          <a:prstGeom prst="rect">
            <a:avLst/>
          </a:prstGeom>
          <a:noFill/>
        </p:spPr>
        <p:txBody>
          <a:bodyPr wrap="square" rtlCol="0">
            <a:spAutoFit/>
          </a:bodyPr>
          <a:lstStyle/>
          <a:p>
            <a:r>
              <a:rPr lang="de-DE" sz="1600" dirty="0"/>
              <a:t>4</a:t>
            </a:r>
            <a:r>
              <a:rPr lang="de-DE" sz="1600" dirty="0" smtClean="0"/>
              <a:t>.</a:t>
            </a:r>
            <a:endParaRPr lang="de-DE" sz="1600" dirty="0"/>
          </a:p>
        </p:txBody>
      </p:sp>
      <p:sp>
        <p:nvSpPr>
          <p:cNvPr id="24" name="Textfeld 23"/>
          <p:cNvSpPr txBox="1"/>
          <p:nvPr/>
        </p:nvSpPr>
        <p:spPr>
          <a:xfrm>
            <a:off x="-29388" y="3079832"/>
            <a:ext cx="470510" cy="338554"/>
          </a:xfrm>
          <a:prstGeom prst="rect">
            <a:avLst/>
          </a:prstGeom>
          <a:noFill/>
        </p:spPr>
        <p:txBody>
          <a:bodyPr wrap="square" rtlCol="0">
            <a:spAutoFit/>
          </a:bodyPr>
          <a:lstStyle/>
          <a:p>
            <a:r>
              <a:rPr lang="de-DE" sz="1600" dirty="0"/>
              <a:t>2</a:t>
            </a:r>
            <a:r>
              <a:rPr lang="de-DE" sz="1600" dirty="0" smtClean="0"/>
              <a:t>.</a:t>
            </a:r>
            <a:endParaRPr lang="de-DE" sz="1600" dirty="0"/>
          </a:p>
        </p:txBody>
      </p:sp>
      <p:sp>
        <p:nvSpPr>
          <p:cNvPr id="25" name="Textfeld 24"/>
          <p:cNvSpPr txBox="1"/>
          <p:nvPr/>
        </p:nvSpPr>
        <p:spPr>
          <a:xfrm>
            <a:off x="4899989" y="2310244"/>
            <a:ext cx="470510" cy="338554"/>
          </a:xfrm>
          <a:prstGeom prst="rect">
            <a:avLst/>
          </a:prstGeom>
          <a:noFill/>
        </p:spPr>
        <p:txBody>
          <a:bodyPr wrap="square" rtlCol="0">
            <a:spAutoFit/>
          </a:bodyPr>
          <a:lstStyle/>
          <a:p>
            <a:r>
              <a:rPr lang="de-DE" sz="1600" dirty="0"/>
              <a:t>3</a:t>
            </a:r>
            <a:r>
              <a:rPr lang="de-DE" sz="1600" dirty="0" smtClean="0"/>
              <a:t>.</a:t>
            </a:r>
            <a:endParaRPr lang="de-DE" sz="1600" dirty="0"/>
          </a:p>
        </p:txBody>
      </p:sp>
      <p:sp>
        <p:nvSpPr>
          <p:cNvPr id="26" name="Textfeld 25"/>
          <p:cNvSpPr txBox="1"/>
          <p:nvPr/>
        </p:nvSpPr>
        <p:spPr>
          <a:xfrm>
            <a:off x="-33121" y="5188074"/>
            <a:ext cx="470510" cy="338554"/>
          </a:xfrm>
          <a:prstGeom prst="rect">
            <a:avLst/>
          </a:prstGeom>
          <a:noFill/>
        </p:spPr>
        <p:txBody>
          <a:bodyPr wrap="square" rtlCol="0">
            <a:spAutoFit/>
          </a:bodyPr>
          <a:lstStyle/>
          <a:p>
            <a:r>
              <a:rPr lang="de-DE" sz="1600" dirty="0"/>
              <a:t>5</a:t>
            </a:r>
            <a:r>
              <a:rPr lang="de-DE" sz="1600" dirty="0" smtClean="0"/>
              <a:t>.</a:t>
            </a:r>
            <a:endParaRPr lang="de-DE" sz="1600" dirty="0"/>
          </a:p>
        </p:txBody>
      </p:sp>
      <p:cxnSp>
        <p:nvCxnSpPr>
          <p:cNvPr id="7" name="Gerade Verbindung 6"/>
          <p:cNvCxnSpPr/>
          <p:nvPr/>
        </p:nvCxnSpPr>
        <p:spPr>
          <a:xfrm>
            <a:off x="3563888" y="3365328"/>
            <a:ext cx="10801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644008" y="2472017"/>
            <a:ext cx="0" cy="21194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endCxn id="25" idx="1"/>
          </p:cNvCxnSpPr>
          <p:nvPr/>
        </p:nvCxnSpPr>
        <p:spPr>
          <a:xfrm>
            <a:off x="4644008" y="2472017"/>
            <a:ext cx="255981" cy="75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endCxn id="23" idx="1"/>
          </p:cNvCxnSpPr>
          <p:nvPr/>
        </p:nvCxnSpPr>
        <p:spPr>
          <a:xfrm>
            <a:off x="4644008" y="4591495"/>
            <a:ext cx="27622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73" name="Rechteck 3072"/>
          <p:cNvSpPr/>
          <p:nvPr/>
        </p:nvSpPr>
        <p:spPr>
          <a:xfrm>
            <a:off x="882253" y="2696060"/>
            <a:ext cx="252865" cy="2000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9" name="Textfeld 3078"/>
          <p:cNvSpPr txBox="1"/>
          <p:nvPr/>
        </p:nvSpPr>
        <p:spPr>
          <a:xfrm>
            <a:off x="2615744" y="2496005"/>
            <a:ext cx="1587737" cy="400110"/>
          </a:xfrm>
          <a:prstGeom prst="rect">
            <a:avLst/>
          </a:prstGeom>
          <a:solidFill>
            <a:srgbClr val="E6DBC4"/>
          </a:solidFill>
          <a:ln w="19050">
            <a:noFill/>
          </a:ln>
        </p:spPr>
        <p:txBody>
          <a:bodyPr wrap="square" rtlCol="0">
            <a:spAutoFit/>
          </a:bodyPr>
          <a:lstStyle/>
          <a:p>
            <a:r>
              <a:rPr lang="de-DE" sz="1000" dirty="0" smtClean="0"/>
              <a:t>Systemübersicht anklicken</a:t>
            </a:r>
          </a:p>
          <a:p>
            <a:r>
              <a:rPr lang="de-DE" sz="1000" dirty="0" smtClean="0"/>
              <a:t> -&gt; rotes Kästchen</a:t>
            </a:r>
            <a:endParaRPr lang="de-DE" sz="1000" dirty="0"/>
          </a:p>
        </p:txBody>
      </p:sp>
      <p:pic>
        <p:nvPicPr>
          <p:cNvPr id="308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5200959"/>
            <a:ext cx="4030015" cy="12593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4003" y="2310244"/>
            <a:ext cx="3482702" cy="197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feld 26"/>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9" name="Grafik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31" name="Textfeld 30"/>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32" name="Textfeld 31"/>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33" name="Textfeld 32"/>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16</a:t>
            </a:r>
            <a:endParaRPr lang="de-DE" sz="1200" dirty="0"/>
          </a:p>
        </p:txBody>
      </p:sp>
      <p:sp>
        <p:nvSpPr>
          <p:cNvPr id="34" name="Textfeld 33"/>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36" name="Rechteck 35"/>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8"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1345424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252000" y="540000"/>
            <a:ext cx="8666529" cy="369332"/>
          </a:xfrm>
          <a:prstGeom prst="rect">
            <a:avLst/>
          </a:prstGeom>
          <a:noFill/>
        </p:spPr>
        <p:txBody>
          <a:bodyPr wrap="square" rtlCol="0">
            <a:spAutoFit/>
          </a:bodyPr>
          <a:lstStyle/>
          <a:p>
            <a:r>
              <a:rPr lang="de-DE" b="1" dirty="0" smtClean="0"/>
              <a:t>Transportwege anlegen -&gt; 3 Systemlandschaft </a:t>
            </a:r>
            <a:r>
              <a:rPr lang="de-DE" b="1" dirty="0"/>
              <a:t>-&gt; T-Code: </a:t>
            </a:r>
            <a:r>
              <a:rPr lang="de-DE" b="1" dirty="0" smtClean="0"/>
              <a:t>STMS -&gt; Transportwege anlegen</a:t>
            </a:r>
            <a:endParaRPr lang="de-DE" b="1" dirty="0"/>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990000"/>
            <a:ext cx="2381250" cy="5932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feld 28"/>
          <p:cNvSpPr txBox="1"/>
          <p:nvPr/>
        </p:nvSpPr>
        <p:spPr>
          <a:xfrm>
            <a:off x="2638318" y="1055793"/>
            <a:ext cx="2077698" cy="461665"/>
          </a:xfrm>
          <a:prstGeom prst="rect">
            <a:avLst/>
          </a:prstGeom>
          <a:solidFill>
            <a:srgbClr val="E6DBC4"/>
          </a:solidFill>
          <a:ln w="19050">
            <a:noFill/>
          </a:ln>
        </p:spPr>
        <p:txBody>
          <a:bodyPr wrap="square" rtlCol="0">
            <a:spAutoFit/>
          </a:bodyPr>
          <a:lstStyle/>
          <a:p>
            <a:r>
              <a:rPr lang="de-DE" sz="1200" dirty="0" smtClean="0"/>
              <a:t>Transportwege anklicken</a:t>
            </a:r>
          </a:p>
          <a:p>
            <a:r>
              <a:rPr lang="de-DE" sz="1200" dirty="0" smtClean="0"/>
              <a:t> -&gt; rotes Kästchen</a:t>
            </a:r>
            <a:endParaRPr lang="de-DE" sz="1200" dirty="0"/>
          </a:p>
        </p:txBody>
      </p:sp>
      <p:sp>
        <p:nvSpPr>
          <p:cNvPr id="2" name="Rechteck 1"/>
          <p:cNvSpPr/>
          <p:nvPr/>
        </p:nvSpPr>
        <p:spPr>
          <a:xfrm>
            <a:off x="1182638" y="1318713"/>
            <a:ext cx="228951" cy="191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772816"/>
            <a:ext cx="4833912" cy="21020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064976" y="1772816"/>
            <a:ext cx="2592288" cy="276999"/>
          </a:xfrm>
          <a:prstGeom prst="rect">
            <a:avLst/>
          </a:prstGeom>
          <a:solidFill>
            <a:srgbClr val="E6DBC4"/>
          </a:solidFill>
        </p:spPr>
        <p:txBody>
          <a:bodyPr wrap="square" rtlCol="0">
            <a:spAutoFit/>
          </a:bodyPr>
          <a:lstStyle/>
          <a:p>
            <a:r>
              <a:rPr lang="de-DE" sz="1200" dirty="0" smtClean="0"/>
              <a:t>In den Änderungsmodus gehen</a:t>
            </a:r>
            <a:endParaRPr lang="de-DE" sz="1200" dirty="0"/>
          </a:p>
        </p:txBody>
      </p:sp>
      <p:sp>
        <p:nvSpPr>
          <p:cNvPr id="6" name="Rechteck 5"/>
          <p:cNvSpPr/>
          <p:nvPr/>
        </p:nvSpPr>
        <p:spPr>
          <a:xfrm>
            <a:off x="2987824" y="3541026"/>
            <a:ext cx="1224516"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394" y="2276872"/>
            <a:ext cx="2933303" cy="17803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Gerade Verbindung 8"/>
          <p:cNvCxnSpPr/>
          <p:nvPr/>
        </p:nvCxnSpPr>
        <p:spPr>
          <a:xfrm>
            <a:off x="8388424" y="4057246"/>
            <a:ext cx="0" cy="3798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a:off x="3131840" y="4437112"/>
            <a:ext cx="52565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3131840" y="4437112"/>
            <a:ext cx="0" cy="1800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3418471" y="4149080"/>
            <a:ext cx="4105857" cy="338554"/>
          </a:xfrm>
          <a:prstGeom prst="rect">
            <a:avLst/>
          </a:prstGeom>
          <a:noFill/>
        </p:spPr>
        <p:txBody>
          <a:bodyPr wrap="square" rtlCol="0">
            <a:spAutoFit/>
          </a:bodyPr>
          <a:lstStyle/>
          <a:p>
            <a:r>
              <a:rPr lang="de-DE" sz="1600" b="1" dirty="0" smtClean="0"/>
              <a:t>Transportwege wurden angelegt</a:t>
            </a:r>
            <a:endParaRPr lang="de-DE" sz="1600" b="1" dirty="0"/>
          </a:p>
        </p:txBody>
      </p:sp>
      <p:pic>
        <p:nvPicPr>
          <p:cNvPr id="410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4617132"/>
            <a:ext cx="6101363" cy="11522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25950" y="5805264"/>
            <a:ext cx="8659633" cy="584775"/>
          </a:xfrm>
          <a:prstGeom prst="rect">
            <a:avLst/>
          </a:prstGeom>
          <a:noFill/>
        </p:spPr>
        <p:txBody>
          <a:bodyPr wrap="square" rtlCol="0">
            <a:spAutoFit/>
          </a:bodyPr>
          <a:lstStyle/>
          <a:p>
            <a:r>
              <a:rPr lang="de-DE" sz="1600" b="1" dirty="0" smtClean="0"/>
              <a:t>ZE6D… Standardtransportschicht </a:t>
            </a:r>
          </a:p>
          <a:p>
            <a:r>
              <a:rPr lang="de-DE" sz="1600" b="1" dirty="0" smtClean="0"/>
              <a:t>SAP… SAP Transportschicht</a:t>
            </a:r>
            <a:endParaRPr lang="de-DE" sz="1600" b="1" dirty="0"/>
          </a:p>
        </p:txBody>
      </p:sp>
      <p:sp>
        <p:nvSpPr>
          <p:cNvPr id="23" name="Textfeld 22"/>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4" name="Grafik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5" name="Textfeld 24"/>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6" name="Textfeld 25"/>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8" name="Textfeld 27"/>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17</a:t>
            </a:r>
            <a:endParaRPr lang="de-DE" sz="1200" dirty="0"/>
          </a:p>
        </p:txBody>
      </p:sp>
      <p:sp>
        <p:nvSpPr>
          <p:cNvPr id="30" name="Textfeld 29"/>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33" name="Rechteck 32"/>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7"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3757379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252000" y="540000"/>
            <a:ext cx="8666529" cy="646331"/>
          </a:xfrm>
          <a:prstGeom prst="rect">
            <a:avLst/>
          </a:prstGeom>
          <a:noFill/>
        </p:spPr>
        <p:txBody>
          <a:bodyPr wrap="square" rtlCol="0">
            <a:spAutoFit/>
          </a:bodyPr>
          <a:lstStyle/>
          <a:p>
            <a:r>
              <a:rPr lang="de-DE" b="1" dirty="0"/>
              <a:t>SAP Systeme im STMS anlegen -&gt; 3</a:t>
            </a:r>
            <a:r>
              <a:rPr lang="de-DE" b="1" dirty="0" smtClean="0"/>
              <a:t> Systemlandschaft </a:t>
            </a:r>
            <a:r>
              <a:rPr lang="de-DE" b="1" dirty="0"/>
              <a:t>-&gt; T-Code: </a:t>
            </a:r>
            <a:r>
              <a:rPr lang="de-DE" b="1" dirty="0" smtClean="0"/>
              <a:t>STMS -&gt; Verteilen und aktivieren</a:t>
            </a:r>
            <a:endParaRPr lang="de-DE"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1260000"/>
            <a:ext cx="3785294" cy="5750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52000" y="2034123"/>
            <a:ext cx="2777181" cy="276999"/>
          </a:xfrm>
          <a:prstGeom prst="rect">
            <a:avLst/>
          </a:prstGeom>
          <a:solidFill>
            <a:srgbClr val="E6DBC4"/>
          </a:solidFill>
        </p:spPr>
        <p:txBody>
          <a:bodyPr wrap="square" rtlCol="0">
            <a:spAutoFit/>
          </a:bodyPr>
          <a:lstStyle/>
          <a:p>
            <a:r>
              <a:rPr lang="de-DE" sz="1200" dirty="0" smtClean="0"/>
              <a:t>Anschließend verteilen und aktivieren</a:t>
            </a:r>
            <a:endParaRPr lang="de-DE" sz="1200" dirty="0"/>
          </a:p>
        </p:txBody>
      </p:sp>
      <p:sp>
        <p:nvSpPr>
          <p:cNvPr id="3" name="Rechteck 2"/>
          <p:cNvSpPr/>
          <p:nvPr/>
        </p:nvSpPr>
        <p:spPr>
          <a:xfrm>
            <a:off x="2123727" y="1547545"/>
            <a:ext cx="233563" cy="2585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 Verbindung mit Pfeil 4"/>
          <p:cNvCxnSpPr/>
          <p:nvPr/>
        </p:nvCxnSpPr>
        <p:spPr>
          <a:xfrm>
            <a:off x="2240510" y="1835090"/>
            <a:ext cx="0" cy="19903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890108"/>
            <a:ext cx="1512168" cy="8252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Gerade Verbindung mit Pfeil 6"/>
          <p:cNvCxnSpPr/>
          <p:nvPr/>
        </p:nvCxnSpPr>
        <p:spPr>
          <a:xfrm>
            <a:off x="3059832" y="2157235"/>
            <a:ext cx="43204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2852936"/>
            <a:ext cx="5306793" cy="1050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656" y="908720"/>
            <a:ext cx="2234510" cy="27614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Gerade Verbindung 26"/>
          <p:cNvCxnSpPr/>
          <p:nvPr/>
        </p:nvCxnSpPr>
        <p:spPr>
          <a:xfrm>
            <a:off x="1187624" y="3789040"/>
            <a:ext cx="0" cy="3780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a:off x="1187624" y="4167082"/>
            <a:ext cx="470776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00" y="5233667"/>
            <a:ext cx="5272986" cy="9958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feld 30"/>
          <p:cNvSpPr txBox="1"/>
          <p:nvPr/>
        </p:nvSpPr>
        <p:spPr>
          <a:xfrm>
            <a:off x="252000" y="4293096"/>
            <a:ext cx="5297462" cy="646331"/>
          </a:xfrm>
          <a:prstGeom prst="rect">
            <a:avLst/>
          </a:prstGeom>
          <a:solidFill>
            <a:srgbClr val="E6DBC4"/>
          </a:solidFill>
        </p:spPr>
        <p:txBody>
          <a:bodyPr wrap="square" rtlCol="0">
            <a:spAutoFit/>
          </a:bodyPr>
          <a:lstStyle/>
          <a:p>
            <a:r>
              <a:rPr lang="de-DE" sz="1200" dirty="0" smtClean="0"/>
              <a:t>Nach Verteilung und Aktivierung wird der untere Bereich im ersten Kasten grün, s. Vergleich vor Verteilung und Aktivierung Abbildung unten, hier ist der Bereich blau.</a:t>
            </a:r>
            <a:endParaRPr lang="de-DE" sz="1200" dirty="0"/>
          </a:p>
        </p:txBody>
      </p:sp>
      <p:sp>
        <p:nvSpPr>
          <p:cNvPr id="4" name="Textfeld 3"/>
          <p:cNvSpPr txBox="1"/>
          <p:nvPr/>
        </p:nvSpPr>
        <p:spPr>
          <a:xfrm>
            <a:off x="2382912" y="3903409"/>
            <a:ext cx="2537319" cy="307777"/>
          </a:xfrm>
          <a:prstGeom prst="rect">
            <a:avLst/>
          </a:prstGeom>
          <a:noFill/>
        </p:spPr>
        <p:txBody>
          <a:bodyPr wrap="square" rtlCol="0">
            <a:spAutoFit/>
          </a:bodyPr>
          <a:lstStyle/>
          <a:p>
            <a:r>
              <a:rPr lang="de-DE" sz="1400" b="1" dirty="0" smtClean="0"/>
              <a:t>Transportstrategie</a:t>
            </a:r>
            <a:endParaRPr lang="de-DE" sz="1400" b="1" dirty="0"/>
          </a:p>
        </p:txBody>
      </p:sp>
      <p:cxnSp>
        <p:nvCxnSpPr>
          <p:cNvPr id="10" name="Gerade Verbindung mit Pfeil 9"/>
          <p:cNvCxnSpPr/>
          <p:nvPr/>
        </p:nvCxnSpPr>
        <p:spPr>
          <a:xfrm>
            <a:off x="3870493" y="2609909"/>
            <a:ext cx="0" cy="28100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5385" y="4049936"/>
            <a:ext cx="2967781" cy="23674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flipV="1">
            <a:off x="5652120" y="1052736"/>
            <a:ext cx="0" cy="311434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5652120" y="1052736"/>
            <a:ext cx="86409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32" name="Grafik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34" name="Textfeld 33"/>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35" name="Textfeld 34"/>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36" name="Textfeld 35"/>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18</a:t>
            </a:r>
            <a:endParaRPr lang="de-DE" sz="1200" dirty="0"/>
          </a:p>
        </p:txBody>
      </p:sp>
      <p:sp>
        <p:nvSpPr>
          <p:cNvPr id="37" name="Textfeld 36"/>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30" name="Rechteck 29"/>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9"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1455703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252000" y="540000"/>
            <a:ext cx="8666529" cy="646331"/>
          </a:xfrm>
          <a:prstGeom prst="rect">
            <a:avLst/>
          </a:prstGeom>
          <a:noFill/>
        </p:spPr>
        <p:txBody>
          <a:bodyPr wrap="square" rtlCol="0">
            <a:spAutoFit/>
          </a:bodyPr>
          <a:lstStyle/>
          <a:p>
            <a:r>
              <a:rPr lang="de-DE" b="1" dirty="0"/>
              <a:t>SAP Systeme im STMS anlegen -&gt; </a:t>
            </a:r>
            <a:r>
              <a:rPr lang="de-DE" b="1" dirty="0" smtClean="0"/>
              <a:t>3 </a:t>
            </a:r>
            <a:r>
              <a:rPr lang="de-DE" b="1" dirty="0"/>
              <a:t>Systemlandschaft -&gt; </a:t>
            </a:r>
            <a:r>
              <a:rPr lang="de-DE" b="1" dirty="0" smtClean="0"/>
              <a:t>Initialisierung Transport Dispatcher -&gt; T-Code: SE38 -&gt; Programm RDDNEWPP starten</a:t>
            </a:r>
            <a:endParaRPr lang="de-DE" b="1" dirty="0"/>
          </a:p>
        </p:txBody>
      </p:sp>
      <p:sp>
        <p:nvSpPr>
          <p:cNvPr id="34" name="Rechteck 33"/>
          <p:cNvSpPr/>
          <p:nvPr/>
        </p:nvSpPr>
        <p:spPr>
          <a:xfrm>
            <a:off x="250394" y="1260000"/>
            <a:ext cx="8622899" cy="523220"/>
          </a:xfrm>
          <a:prstGeom prst="rect">
            <a:avLst/>
          </a:prstGeom>
        </p:spPr>
        <p:txBody>
          <a:bodyPr wrap="square">
            <a:spAutoFit/>
          </a:bodyPr>
          <a:lstStyle/>
          <a:p>
            <a:r>
              <a:rPr lang="de-DE" sz="1400" dirty="0"/>
              <a:t>Ich </a:t>
            </a:r>
            <a:r>
              <a:rPr lang="de-DE" sz="1400" dirty="0" smtClean="0"/>
              <a:t>melde mich als DDIC Benutzer im Mandant 000 sowie allen für Transporte vorgesehenen Quell- und Zielmandanten an und führe das Programm RDDNEWPP aus.</a:t>
            </a:r>
            <a:endParaRPr lang="de-DE" sz="1400" dirty="0"/>
          </a:p>
        </p:txBody>
      </p:sp>
      <p:sp>
        <p:nvSpPr>
          <p:cNvPr id="26" name="Textfeld 25"/>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7" name="Grafik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8" name="Textfeld 27"/>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9" name="Textfeld 28"/>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30" name="Textfeld 29"/>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19</a:t>
            </a:r>
            <a:endParaRPr lang="de-DE" sz="1200" dirty="0"/>
          </a:p>
        </p:txBody>
      </p:sp>
      <p:sp>
        <p:nvSpPr>
          <p:cNvPr id="35" name="Textfeld 34"/>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989648"/>
            <a:ext cx="3926185" cy="118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870" y="1989648"/>
            <a:ext cx="3358877" cy="14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3467941"/>
            <a:ext cx="29718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51999" y="4869160"/>
            <a:ext cx="8621293" cy="954107"/>
          </a:xfrm>
          <a:prstGeom prst="rect">
            <a:avLst/>
          </a:prstGeom>
          <a:noFill/>
        </p:spPr>
        <p:txBody>
          <a:bodyPr wrap="square" rtlCol="0">
            <a:spAutoFit/>
          </a:bodyPr>
          <a:lstStyle/>
          <a:p>
            <a:r>
              <a:rPr lang="de-DE" sz="1400" dirty="0" smtClean="0"/>
              <a:t>Voraussetzung zur Nutzung von RDDIMPDP ist, dass mindestens 2 </a:t>
            </a:r>
            <a:r>
              <a:rPr lang="de-DE" sz="1400" dirty="0" err="1" smtClean="0"/>
              <a:t>Workprozesse</a:t>
            </a:r>
            <a:r>
              <a:rPr lang="de-DE" sz="1400" dirty="0" smtClean="0"/>
              <a:t> im Hintergrund laufen. Der Job RDDIMPDP prüft nun in der Tabelle TRBAS ob Aufgaben anstehen. Wenn dies der Fall ist startet RDDIMPDP die entsprechenden Programme im Hintergrund, plant sich selber wieder ein und beendet sich. Abgebrochene Schritte werden aus der Tabelle TRJOB gelesen und erneut gestartet.</a:t>
            </a:r>
            <a:endParaRPr lang="de-DE" sz="1400" dirty="0"/>
          </a:p>
        </p:txBody>
      </p:sp>
      <p:sp>
        <p:nvSpPr>
          <p:cNvPr id="5" name="Rechteck 4"/>
          <p:cNvSpPr/>
          <p:nvPr/>
        </p:nvSpPr>
        <p:spPr>
          <a:xfrm>
            <a:off x="3270742" y="4005716"/>
            <a:ext cx="1484830" cy="276999"/>
          </a:xfrm>
          <a:prstGeom prst="rect">
            <a:avLst/>
          </a:prstGeom>
          <a:solidFill>
            <a:srgbClr val="E6DBC4"/>
          </a:solidFill>
        </p:spPr>
        <p:txBody>
          <a:bodyPr wrap="none">
            <a:spAutoFit/>
          </a:bodyPr>
          <a:lstStyle/>
          <a:p>
            <a:r>
              <a:rPr lang="de-DE" sz="1200" dirty="0"/>
              <a:t>Periodisch </a:t>
            </a:r>
            <a:r>
              <a:rPr lang="de-DE" sz="1200" dirty="0" smtClean="0"/>
              <a:t>einplanen</a:t>
            </a:r>
            <a:endParaRPr lang="de-DE" sz="1200" dirty="0"/>
          </a:p>
        </p:txBody>
      </p:sp>
      <p:sp>
        <p:nvSpPr>
          <p:cNvPr id="6" name="Rechteck 5"/>
          <p:cNvSpPr/>
          <p:nvPr/>
        </p:nvSpPr>
        <p:spPr>
          <a:xfrm>
            <a:off x="661374" y="2275187"/>
            <a:ext cx="2031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6"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2934867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1 - Einleitung		</a:t>
            </a:r>
            <a:r>
              <a:rPr lang="de-DE" sz="1200" dirty="0"/>
              <a:t> </a:t>
            </a:r>
            <a:r>
              <a:rPr lang="de-DE" sz="1200" dirty="0" smtClean="0"/>
              <a:t>             Seite 2</a:t>
            </a:r>
            <a:endParaRPr lang="de-DE" sz="1200" dirty="0"/>
          </a:p>
        </p:txBody>
      </p:sp>
      <p:sp>
        <p:nvSpPr>
          <p:cNvPr id="16" name="Textfeld 15"/>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sp>
        <p:nvSpPr>
          <p:cNvPr id="2" name="Textfeld 1"/>
          <p:cNvSpPr txBox="1"/>
          <p:nvPr/>
        </p:nvSpPr>
        <p:spPr>
          <a:xfrm>
            <a:off x="261213" y="990000"/>
            <a:ext cx="8568952" cy="3539430"/>
          </a:xfrm>
          <a:prstGeom prst="rect">
            <a:avLst/>
          </a:prstGeom>
          <a:noFill/>
        </p:spPr>
        <p:txBody>
          <a:bodyPr wrap="square" rtlCol="0">
            <a:spAutoFit/>
          </a:bodyPr>
          <a:lstStyle/>
          <a:p>
            <a:r>
              <a:rPr lang="de-DE" sz="1400" b="1" dirty="0" smtClean="0"/>
              <a:t>SAP – Systeme: 	DEV		Standard Mandanten</a:t>
            </a:r>
            <a:r>
              <a:rPr lang="de-DE" sz="1400" dirty="0"/>
              <a:t>	CUST   -&gt; Customizing und </a:t>
            </a:r>
            <a:r>
              <a:rPr lang="de-DE" sz="1400" dirty="0" smtClean="0"/>
              <a:t>Entwicklung		</a:t>
            </a:r>
            <a:r>
              <a:rPr lang="de-DE" sz="1400" b="1" dirty="0" smtClean="0"/>
              <a:t>QAS</a:t>
            </a:r>
            <a:r>
              <a:rPr lang="de-DE" sz="1400" dirty="0" smtClean="0"/>
              <a:t>				QTST   -&gt; Qualitätssicherung</a:t>
            </a:r>
          </a:p>
          <a:p>
            <a:r>
              <a:rPr lang="de-DE" sz="1400" dirty="0"/>
              <a:t>		</a:t>
            </a:r>
            <a:r>
              <a:rPr lang="de-DE" sz="1400" b="1" dirty="0" smtClean="0"/>
              <a:t>PRD</a:t>
            </a:r>
            <a:r>
              <a:rPr lang="de-DE" sz="1400" dirty="0" smtClean="0"/>
              <a:t>				PROD  </a:t>
            </a:r>
            <a:r>
              <a:rPr lang="de-DE" sz="1400" dirty="0"/>
              <a:t>-&gt; Produktivbetrieb</a:t>
            </a:r>
          </a:p>
          <a:p>
            <a:r>
              <a:rPr lang="de-DE" sz="1400" dirty="0"/>
              <a:t>		</a:t>
            </a:r>
          </a:p>
          <a:p>
            <a:r>
              <a:rPr lang="de-DE" sz="1400" b="1" dirty="0" smtClean="0"/>
              <a:t>				weitere Mandanten</a:t>
            </a:r>
            <a:r>
              <a:rPr lang="de-DE" sz="1400" dirty="0"/>
              <a:t>	TEST    -&gt; Funktionstestmandant</a:t>
            </a:r>
          </a:p>
          <a:p>
            <a:r>
              <a:rPr lang="de-DE" sz="1400" dirty="0"/>
              <a:t>		</a:t>
            </a:r>
            <a:r>
              <a:rPr lang="de-DE" sz="1400" dirty="0" smtClean="0"/>
              <a:t>				XXXX    </a:t>
            </a:r>
            <a:r>
              <a:rPr lang="de-DE" sz="1400" dirty="0"/>
              <a:t>-&gt; Sonderentwicklungsmandant</a:t>
            </a:r>
          </a:p>
          <a:p>
            <a:r>
              <a:rPr lang="de-DE" sz="1400" dirty="0"/>
              <a:t>		</a:t>
            </a:r>
            <a:r>
              <a:rPr lang="de-DE" sz="1400" dirty="0" smtClean="0"/>
              <a:t>				SAND   </a:t>
            </a:r>
            <a:r>
              <a:rPr lang="de-DE" sz="1400" dirty="0"/>
              <a:t>-&gt; Spielmandant</a:t>
            </a:r>
          </a:p>
          <a:p>
            <a:r>
              <a:rPr lang="de-DE" sz="1400" dirty="0"/>
              <a:t>		</a:t>
            </a:r>
            <a:r>
              <a:rPr lang="de-DE" sz="1400" dirty="0" smtClean="0"/>
              <a:t>				XXXX    </a:t>
            </a:r>
            <a:r>
              <a:rPr lang="de-DE" sz="1400" dirty="0"/>
              <a:t>-&gt; Schulungsmandant </a:t>
            </a:r>
          </a:p>
          <a:p>
            <a:endParaRPr lang="de-DE" sz="1400" dirty="0"/>
          </a:p>
          <a:p>
            <a:r>
              <a:rPr lang="de-DE" sz="1400" b="1" dirty="0"/>
              <a:t>Funktionstest können im CUST Mandanten ausgeführt </a:t>
            </a:r>
            <a:r>
              <a:rPr lang="de-DE" sz="1400" b="1" dirty="0" smtClean="0"/>
              <a:t>werden. SAP </a:t>
            </a:r>
            <a:r>
              <a:rPr lang="de-DE" sz="1400" b="1" dirty="0"/>
              <a:t>empfiehlt aber die Anlage eines Funktionstestmandanten </a:t>
            </a:r>
            <a:r>
              <a:rPr lang="de-DE" sz="1400" b="1" dirty="0" smtClean="0"/>
              <a:t>(Test) um </a:t>
            </a:r>
            <a:r>
              <a:rPr lang="de-DE" sz="1400" b="1" dirty="0"/>
              <a:t>: </a:t>
            </a:r>
          </a:p>
          <a:p>
            <a:r>
              <a:rPr lang="de-DE" sz="1400" dirty="0"/>
              <a:t>- „Datenschrott“ im CUST zu vermeiden</a:t>
            </a:r>
          </a:p>
          <a:p>
            <a:r>
              <a:rPr lang="de-DE" sz="1400" dirty="0"/>
              <a:t>- Änderbarkeit der Unternehmensstruktur und anderer Customizing Aktivitäten weiterhin zu gewährleisten.</a:t>
            </a:r>
          </a:p>
          <a:p>
            <a:r>
              <a:rPr lang="de-DE" sz="1400" dirty="0"/>
              <a:t>  Die Unternehmensstruktur kann beispielsweise nicht mehr geändert werden, wenn damit Anwendungsdaten</a:t>
            </a:r>
          </a:p>
          <a:p>
            <a:r>
              <a:rPr lang="de-DE" sz="1400" dirty="0"/>
              <a:t>  assoziiert sind, bzw. alle mit der ursprünglichen Einstellung assoziierten Anwendungsdaten müssen wieder </a:t>
            </a:r>
          </a:p>
          <a:p>
            <a:r>
              <a:rPr lang="de-DE" sz="1400" dirty="0"/>
              <a:t>  gelöscht werden. (hoher Aufwand</a:t>
            </a:r>
            <a:r>
              <a:rPr lang="de-DE" sz="1400" dirty="0" smtClean="0"/>
              <a:t>)</a:t>
            </a:r>
            <a:endParaRPr lang="de-DE" dirty="0"/>
          </a:p>
        </p:txBody>
      </p:sp>
      <p:sp>
        <p:nvSpPr>
          <p:cNvPr id="3" name="Rechteck 2"/>
          <p:cNvSpPr/>
          <p:nvPr/>
        </p:nvSpPr>
        <p:spPr>
          <a:xfrm>
            <a:off x="252000" y="4699883"/>
            <a:ext cx="8640960" cy="338554"/>
          </a:xfrm>
          <a:prstGeom prst="rect">
            <a:avLst/>
          </a:prstGeom>
          <a:noFill/>
        </p:spPr>
        <p:txBody>
          <a:bodyPr wrap="square">
            <a:spAutoFit/>
          </a:bodyPr>
          <a:lstStyle/>
          <a:p>
            <a:r>
              <a:rPr lang="de-DE" sz="1600" b="1" dirty="0"/>
              <a:t>Systemlandschaft:</a:t>
            </a:r>
            <a:endParaRPr lang="de-DE" sz="1600" dirty="0"/>
          </a:p>
        </p:txBody>
      </p:sp>
      <p:sp>
        <p:nvSpPr>
          <p:cNvPr id="4" name="Rechteck 3"/>
          <p:cNvSpPr/>
          <p:nvPr/>
        </p:nvSpPr>
        <p:spPr>
          <a:xfrm>
            <a:off x="252000" y="5038437"/>
            <a:ext cx="8640960" cy="954107"/>
          </a:xfrm>
          <a:prstGeom prst="rect">
            <a:avLst/>
          </a:prstGeom>
        </p:spPr>
        <p:txBody>
          <a:bodyPr wrap="square">
            <a:spAutoFit/>
          </a:bodyPr>
          <a:lstStyle/>
          <a:p>
            <a:r>
              <a:rPr lang="de-DE" sz="1400" b="1" dirty="0"/>
              <a:t>1 Systemlandschaft</a:t>
            </a:r>
            <a:r>
              <a:rPr lang="de-DE" sz="1400" dirty="0"/>
              <a:t>: alle Mandanten auf einem R3 System</a:t>
            </a:r>
          </a:p>
          <a:p>
            <a:r>
              <a:rPr lang="de-DE" sz="1400" b="1" dirty="0"/>
              <a:t>2 Systemlandschaft</a:t>
            </a:r>
            <a:r>
              <a:rPr lang="de-DE" sz="1400" dirty="0"/>
              <a:t>: 2 R3 Systeme -&gt; </a:t>
            </a:r>
            <a:r>
              <a:rPr lang="de-DE" sz="1400" dirty="0" smtClean="0"/>
              <a:t>DEV, QAS und </a:t>
            </a:r>
            <a:r>
              <a:rPr lang="de-DE" sz="1400" dirty="0"/>
              <a:t>weitere Mandanten auf einem R3 System</a:t>
            </a:r>
          </a:p>
          <a:p>
            <a:r>
              <a:rPr lang="de-DE" sz="1400" dirty="0"/>
              <a:t>	                 </a:t>
            </a:r>
            <a:r>
              <a:rPr lang="de-DE" sz="1400" dirty="0" smtClean="0"/>
              <a:t>PRD </a:t>
            </a:r>
            <a:r>
              <a:rPr lang="de-DE" sz="1400" dirty="0"/>
              <a:t>auf einem zweiten R3 System</a:t>
            </a:r>
          </a:p>
          <a:p>
            <a:r>
              <a:rPr lang="de-DE" sz="1400" b="1" dirty="0"/>
              <a:t>3 Systemlandschaft</a:t>
            </a:r>
            <a:r>
              <a:rPr lang="de-DE" sz="1400" dirty="0"/>
              <a:t>: 3 R3 Systeme (empfohlen) jeder Standard Mandant hat sein eigenes R3 System</a:t>
            </a:r>
          </a:p>
        </p:txBody>
      </p:sp>
      <p:sp>
        <p:nvSpPr>
          <p:cNvPr id="19" name="Textfeld 18"/>
          <p:cNvSpPr txBox="1"/>
          <p:nvPr/>
        </p:nvSpPr>
        <p:spPr>
          <a:xfrm>
            <a:off x="251521" y="539388"/>
            <a:ext cx="8640960" cy="369332"/>
          </a:xfrm>
          <a:prstGeom prst="rect">
            <a:avLst/>
          </a:prstGeom>
          <a:noFill/>
        </p:spPr>
        <p:txBody>
          <a:bodyPr wrap="square" rtlCol="0">
            <a:spAutoFit/>
          </a:bodyPr>
          <a:lstStyle/>
          <a:p>
            <a:r>
              <a:rPr lang="de-DE" b="1" dirty="0" smtClean="0"/>
              <a:t>Mandantenrollen</a:t>
            </a:r>
            <a:endParaRPr lang="de-DE" b="1" dirty="0"/>
          </a:p>
        </p:txBody>
      </p:sp>
      <p:graphicFrame>
        <p:nvGraphicFramePr>
          <p:cNvPr id="6" name="Tabelle 5"/>
          <p:cNvGraphicFramePr>
            <a:graphicFrameLocks noGrp="1"/>
          </p:cNvGraphicFramePr>
          <p:nvPr>
            <p:extLst>
              <p:ext uri="{D42A27DB-BD31-4B8C-83A1-F6EECF244321}">
                <p14:modId xmlns:p14="http://schemas.microsoft.com/office/powerpoint/2010/main" val="1963445228"/>
              </p:ext>
            </p:extLst>
          </p:nvPr>
        </p:nvGraphicFramePr>
        <p:xfrm>
          <a:off x="271875" y="1700808"/>
          <a:ext cx="2435379" cy="1097280"/>
        </p:xfrm>
        <a:graphic>
          <a:graphicData uri="http://schemas.openxmlformats.org/drawingml/2006/table">
            <a:tbl>
              <a:tblPr firstRow="1" bandRow="1">
                <a:tableStyleId>{5C22544A-7EE6-4342-B048-85BDC9FD1C3A}</a:tableStyleId>
              </a:tblPr>
              <a:tblGrid>
                <a:gridCol w="676544"/>
                <a:gridCol w="966747"/>
                <a:gridCol w="792088"/>
              </a:tblGrid>
              <a:tr h="237228">
                <a:tc>
                  <a:txBody>
                    <a:bodyPr/>
                    <a:lstStyle/>
                    <a:p>
                      <a:r>
                        <a:rPr lang="de-DE" sz="1200" dirty="0" smtClean="0"/>
                        <a:t>DEV</a:t>
                      </a:r>
                      <a:endParaRPr lang="de-DE" sz="1200" dirty="0"/>
                    </a:p>
                  </a:txBody>
                  <a:tcPr/>
                </a:tc>
                <a:tc>
                  <a:txBody>
                    <a:bodyPr/>
                    <a:lstStyle/>
                    <a:p>
                      <a:r>
                        <a:rPr lang="de-DE" sz="1200" dirty="0" smtClean="0"/>
                        <a:t>QAS</a:t>
                      </a:r>
                      <a:endParaRPr lang="de-DE" sz="1200" dirty="0"/>
                    </a:p>
                  </a:txBody>
                  <a:tcPr/>
                </a:tc>
                <a:tc>
                  <a:txBody>
                    <a:bodyPr/>
                    <a:lstStyle/>
                    <a:p>
                      <a:r>
                        <a:rPr lang="de-DE" sz="1200" dirty="0" smtClean="0"/>
                        <a:t>PRD</a:t>
                      </a:r>
                      <a:endParaRPr lang="de-DE" sz="1200" dirty="0"/>
                    </a:p>
                  </a:txBody>
                  <a:tcPr/>
                </a:tc>
              </a:tr>
              <a:tr h="273974">
                <a:tc>
                  <a:txBody>
                    <a:bodyPr/>
                    <a:lstStyle/>
                    <a:p>
                      <a:r>
                        <a:rPr lang="de-DE" sz="1200" dirty="0" smtClean="0"/>
                        <a:t>CUST</a:t>
                      </a:r>
                      <a:endParaRPr lang="de-DE" sz="1200" dirty="0"/>
                    </a:p>
                  </a:txBody>
                  <a:tcPr>
                    <a:solidFill>
                      <a:schemeClr val="accent5">
                        <a:lumMod val="40000"/>
                        <a:lumOff val="60000"/>
                      </a:schemeClr>
                    </a:solidFill>
                  </a:tcPr>
                </a:tc>
                <a:tc>
                  <a:txBody>
                    <a:bodyPr/>
                    <a:lstStyle/>
                    <a:p>
                      <a:r>
                        <a:rPr lang="de-DE" sz="1200" dirty="0" smtClean="0"/>
                        <a:t>QTST</a:t>
                      </a:r>
                      <a:endParaRPr lang="de-DE" sz="1200" dirty="0"/>
                    </a:p>
                  </a:txBody>
                  <a:tcPr>
                    <a:solidFill>
                      <a:schemeClr val="accent5">
                        <a:lumMod val="40000"/>
                        <a:lumOff val="60000"/>
                      </a:schemeClr>
                    </a:solidFill>
                  </a:tcPr>
                </a:tc>
                <a:tc>
                  <a:txBody>
                    <a:bodyPr/>
                    <a:lstStyle/>
                    <a:p>
                      <a:r>
                        <a:rPr lang="de-DE" sz="1200" dirty="0" smtClean="0"/>
                        <a:t>PROD</a:t>
                      </a:r>
                      <a:endParaRPr lang="de-DE" sz="1200" dirty="0"/>
                    </a:p>
                  </a:txBody>
                  <a:tcPr>
                    <a:solidFill>
                      <a:schemeClr val="accent5">
                        <a:lumMod val="40000"/>
                        <a:lumOff val="60000"/>
                      </a:schemeClr>
                    </a:solidFill>
                  </a:tcPr>
                </a:tc>
              </a:tr>
              <a:tr h="273974">
                <a:tc>
                  <a:txBody>
                    <a:bodyPr/>
                    <a:lstStyle/>
                    <a:p>
                      <a:r>
                        <a:rPr lang="de-DE" sz="1200" dirty="0" smtClean="0"/>
                        <a:t>TEST</a:t>
                      </a:r>
                      <a:endParaRPr lang="de-DE" sz="1200" dirty="0"/>
                    </a:p>
                  </a:txBody>
                  <a:tcPr>
                    <a:solidFill>
                      <a:schemeClr val="accent5">
                        <a:lumMod val="40000"/>
                        <a:lumOff val="60000"/>
                      </a:schemeClr>
                    </a:solidFill>
                  </a:tcPr>
                </a:tc>
                <a:tc>
                  <a:txBody>
                    <a:bodyPr/>
                    <a:lstStyle/>
                    <a:p>
                      <a:r>
                        <a:rPr lang="de-DE" sz="1200" dirty="0" smtClean="0"/>
                        <a:t>Schulung</a:t>
                      </a:r>
                      <a:endParaRPr lang="de-DE" sz="1200" dirty="0"/>
                    </a:p>
                  </a:txBody>
                  <a:tcPr>
                    <a:solidFill>
                      <a:schemeClr val="accent5">
                        <a:lumMod val="40000"/>
                        <a:lumOff val="60000"/>
                      </a:schemeClr>
                    </a:solidFill>
                  </a:tcPr>
                </a:tc>
                <a:tc>
                  <a:txBody>
                    <a:bodyPr/>
                    <a:lstStyle/>
                    <a:p>
                      <a:endParaRPr lang="de-DE" sz="1200" dirty="0"/>
                    </a:p>
                  </a:txBody>
                  <a:tcPr>
                    <a:solidFill>
                      <a:schemeClr val="accent5">
                        <a:lumMod val="40000"/>
                        <a:lumOff val="60000"/>
                      </a:schemeClr>
                    </a:solidFill>
                  </a:tcPr>
                </a:tc>
              </a:tr>
              <a:tr h="273974">
                <a:tc>
                  <a:txBody>
                    <a:bodyPr/>
                    <a:lstStyle/>
                    <a:p>
                      <a:r>
                        <a:rPr lang="de-DE" sz="1200" dirty="0" smtClean="0"/>
                        <a:t>SAND</a:t>
                      </a:r>
                      <a:endParaRPr lang="de-DE" sz="1200" dirty="0"/>
                    </a:p>
                  </a:txBody>
                  <a:tcPr>
                    <a:solidFill>
                      <a:schemeClr val="accent5">
                        <a:lumMod val="40000"/>
                        <a:lumOff val="60000"/>
                      </a:schemeClr>
                    </a:solidFill>
                  </a:tcPr>
                </a:tc>
                <a:tc>
                  <a:txBody>
                    <a:bodyPr/>
                    <a:lstStyle/>
                    <a:p>
                      <a:endParaRPr lang="de-DE" sz="1200" dirty="0"/>
                    </a:p>
                  </a:txBody>
                  <a:tcPr>
                    <a:solidFill>
                      <a:schemeClr val="accent5">
                        <a:lumMod val="40000"/>
                        <a:lumOff val="60000"/>
                      </a:schemeClr>
                    </a:solidFill>
                  </a:tcPr>
                </a:tc>
                <a:tc>
                  <a:txBody>
                    <a:bodyPr/>
                    <a:lstStyle/>
                    <a:p>
                      <a:endParaRPr lang="de-DE" sz="1200" dirty="0"/>
                    </a:p>
                  </a:txBody>
                  <a:tcPr>
                    <a:solidFill>
                      <a:schemeClr val="accent5">
                        <a:lumMod val="40000"/>
                        <a:lumOff val="60000"/>
                      </a:schemeClr>
                    </a:solidFill>
                  </a:tcPr>
                </a:tc>
              </a:tr>
            </a:tbl>
          </a:graphicData>
        </a:graphic>
      </p:graphicFrame>
      <p:sp>
        <p:nvSpPr>
          <p:cNvPr id="20" name="Rechteck 19"/>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3"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344320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252000" y="540000"/>
            <a:ext cx="8666529" cy="369332"/>
          </a:xfrm>
          <a:prstGeom prst="rect">
            <a:avLst/>
          </a:prstGeom>
          <a:noFill/>
        </p:spPr>
        <p:txBody>
          <a:bodyPr wrap="square" rtlCol="0">
            <a:spAutoFit/>
          </a:bodyPr>
          <a:lstStyle/>
          <a:p>
            <a:r>
              <a:rPr lang="de-DE" b="1" dirty="0"/>
              <a:t>SAP Systeme im STMS anlegen -&gt; </a:t>
            </a:r>
            <a:r>
              <a:rPr lang="de-DE" b="1" dirty="0" smtClean="0"/>
              <a:t>3 </a:t>
            </a:r>
            <a:r>
              <a:rPr lang="de-DE" b="1" dirty="0"/>
              <a:t>Systemlandschaft -&gt; </a:t>
            </a:r>
            <a:r>
              <a:rPr lang="de-DE" b="1" dirty="0" smtClean="0"/>
              <a:t>Weg des Transportauftrages</a:t>
            </a:r>
            <a:endParaRPr lang="de-DE" b="1" dirty="0"/>
          </a:p>
        </p:txBody>
      </p:sp>
      <p:sp>
        <p:nvSpPr>
          <p:cNvPr id="26" name="Textfeld 25"/>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7" name="Grafik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8" name="Textfeld 27"/>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9" name="Textfeld 28"/>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30" name="Textfeld 29"/>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20</a:t>
            </a:r>
            <a:endParaRPr lang="de-DE" sz="1200" dirty="0"/>
          </a:p>
        </p:txBody>
      </p:sp>
      <p:sp>
        <p:nvSpPr>
          <p:cNvPr id="35" name="Textfeld 34"/>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2" name="Textfeld 1"/>
          <p:cNvSpPr txBox="1"/>
          <p:nvPr/>
        </p:nvSpPr>
        <p:spPr>
          <a:xfrm>
            <a:off x="252000" y="990000"/>
            <a:ext cx="8500879" cy="2462213"/>
          </a:xfrm>
          <a:prstGeom prst="rect">
            <a:avLst/>
          </a:prstGeom>
          <a:noFill/>
        </p:spPr>
        <p:txBody>
          <a:bodyPr wrap="square" rtlCol="0">
            <a:spAutoFit/>
          </a:bodyPr>
          <a:lstStyle/>
          <a:p>
            <a:pPr marL="285750" indent="-285750">
              <a:buFontTx/>
              <a:buChar char="-"/>
            </a:pPr>
            <a:r>
              <a:rPr lang="de-DE" sz="1400" dirty="0" smtClean="0"/>
              <a:t>Es fanden z.B. Änderungen im IMG Knoten statt. Ein Transportauftrag wurde angelegt.</a:t>
            </a:r>
          </a:p>
          <a:p>
            <a:pPr marL="285750" indent="-285750">
              <a:buFontTx/>
              <a:buChar char="-"/>
            </a:pPr>
            <a:endParaRPr lang="de-DE" sz="1400" dirty="0"/>
          </a:p>
          <a:p>
            <a:pPr marL="285750" indent="-285750">
              <a:buFontTx/>
              <a:buChar char="-"/>
            </a:pPr>
            <a:r>
              <a:rPr lang="de-DE" sz="1400" dirty="0" smtClean="0"/>
              <a:t>Der Transportauftrag wird durch seinen Inhaber freigegeben.</a:t>
            </a:r>
          </a:p>
          <a:p>
            <a:pPr marL="285750" indent="-285750">
              <a:buFontTx/>
              <a:buChar char="-"/>
            </a:pPr>
            <a:endParaRPr lang="de-DE" sz="1400" dirty="0"/>
          </a:p>
          <a:p>
            <a:r>
              <a:rPr lang="de-DE" sz="1400" dirty="0" smtClean="0"/>
              <a:t>-      Der </a:t>
            </a:r>
            <a:r>
              <a:rPr lang="de-DE" sz="1400" dirty="0"/>
              <a:t>Auftrag </a:t>
            </a:r>
            <a:r>
              <a:rPr lang="de-DE" sz="1400" dirty="0" smtClean="0"/>
              <a:t>wird entsperrt</a:t>
            </a:r>
            <a:r>
              <a:rPr lang="de-DE" sz="1400" dirty="0"/>
              <a:t>, </a:t>
            </a:r>
            <a:r>
              <a:rPr lang="de-DE" sz="1400" dirty="0" smtClean="0"/>
              <a:t>und die </a:t>
            </a:r>
            <a:r>
              <a:rPr lang="de-DE" sz="1400" dirty="0"/>
              <a:t>Daten werden auf Betriebssystemebene exportiert</a:t>
            </a:r>
            <a:r>
              <a:rPr lang="de-DE" sz="1400" dirty="0" smtClean="0"/>
              <a:t>. Eine </a:t>
            </a:r>
            <a:r>
              <a:rPr lang="de-DE" sz="1400" dirty="0"/>
              <a:t>Vormerkung des</a:t>
            </a:r>
          </a:p>
          <a:p>
            <a:r>
              <a:rPr lang="de-DE" sz="1400" dirty="0" smtClean="0"/>
              <a:t>       Auftrages </a:t>
            </a:r>
            <a:r>
              <a:rPr lang="de-DE" sz="1400" dirty="0"/>
              <a:t>zum Import in das Zielsystem </a:t>
            </a:r>
            <a:r>
              <a:rPr lang="de-DE" sz="1400" dirty="0" smtClean="0"/>
              <a:t>wird vorgenommen. Ein sofortiger automatischer Import ist nicht</a:t>
            </a:r>
          </a:p>
          <a:p>
            <a:r>
              <a:rPr lang="de-DE" sz="1400" dirty="0"/>
              <a:t> </a:t>
            </a:r>
            <a:r>
              <a:rPr lang="de-DE" sz="1400" dirty="0" smtClean="0"/>
              <a:t>      möglich. Üblicherweise werden im Quellsystem mehrere Aufträge von verschiedenen Usern freigegeben und</a:t>
            </a:r>
          </a:p>
          <a:p>
            <a:r>
              <a:rPr lang="de-DE" sz="1400" dirty="0"/>
              <a:t> </a:t>
            </a:r>
            <a:r>
              <a:rPr lang="de-DE" sz="1400" dirty="0" smtClean="0"/>
              <a:t>      gesammelt (Tabelle TRBAS) bevor sie in das Zielsystem importiert werden.</a:t>
            </a:r>
          </a:p>
          <a:p>
            <a:r>
              <a:rPr lang="de-DE" sz="1400" dirty="0" smtClean="0"/>
              <a:t>      </a:t>
            </a:r>
          </a:p>
          <a:p>
            <a:r>
              <a:rPr lang="de-DE" sz="1400" dirty="0" smtClean="0"/>
              <a:t>-     Import der Aufträge über Importqueue des Zielsystems (STMS) oder über periodischen Job RDDIMPDP.</a:t>
            </a:r>
            <a:endParaRPr lang="de-DE" sz="1400" dirty="0"/>
          </a:p>
          <a:p>
            <a:endParaRPr lang="de-DE" sz="1400" dirty="0"/>
          </a:p>
        </p:txBody>
      </p:sp>
      <p:sp>
        <p:nvSpPr>
          <p:cNvPr id="19" name="Textfeld 18"/>
          <p:cNvSpPr txBox="1"/>
          <p:nvPr/>
        </p:nvSpPr>
        <p:spPr>
          <a:xfrm>
            <a:off x="252000" y="3573016"/>
            <a:ext cx="8666529" cy="369332"/>
          </a:xfrm>
          <a:prstGeom prst="rect">
            <a:avLst/>
          </a:prstGeom>
          <a:noFill/>
        </p:spPr>
        <p:txBody>
          <a:bodyPr wrap="square" rtlCol="0">
            <a:spAutoFit/>
          </a:bodyPr>
          <a:lstStyle/>
          <a:p>
            <a:r>
              <a:rPr lang="de-DE" b="1" dirty="0"/>
              <a:t>SAP Systeme im STMS anlegen -&gt; </a:t>
            </a:r>
            <a:r>
              <a:rPr lang="de-DE" b="1" dirty="0" smtClean="0"/>
              <a:t>3 </a:t>
            </a:r>
            <a:r>
              <a:rPr lang="de-DE" b="1" dirty="0"/>
              <a:t>Systemlandschaft -&gt; Transportauftrag anlegen</a:t>
            </a:r>
          </a:p>
        </p:txBody>
      </p:sp>
      <p:sp>
        <p:nvSpPr>
          <p:cNvPr id="20" name="Rechteck 19"/>
          <p:cNvSpPr/>
          <p:nvPr/>
        </p:nvSpPr>
        <p:spPr>
          <a:xfrm>
            <a:off x="250392" y="3942348"/>
            <a:ext cx="8622899" cy="523220"/>
          </a:xfrm>
          <a:prstGeom prst="rect">
            <a:avLst/>
          </a:prstGeom>
        </p:spPr>
        <p:txBody>
          <a:bodyPr wrap="square">
            <a:spAutoFit/>
          </a:bodyPr>
          <a:lstStyle/>
          <a:p>
            <a:r>
              <a:rPr lang="de-DE" sz="1400" dirty="0"/>
              <a:t>Ich erzeuge im Customizing des </a:t>
            </a:r>
            <a:r>
              <a:rPr lang="de-DE" sz="1400" dirty="0" smtClean="0"/>
              <a:t>CUST Mandanten (800)  </a:t>
            </a:r>
            <a:r>
              <a:rPr lang="de-DE" sz="1400" dirty="0"/>
              <a:t>eine neue </a:t>
            </a:r>
            <a:r>
              <a:rPr lang="de-DE" sz="1400" dirty="0" smtClean="0"/>
              <a:t>Strategiegruppe Teststrategie B (YB) </a:t>
            </a:r>
            <a:r>
              <a:rPr lang="de-DE" sz="1400" dirty="0"/>
              <a:t>und lege </a:t>
            </a:r>
            <a:r>
              <a:rPr lang="de-DE" sz="1400" dirty="0" smtClean="0"/>
              <a:t>damit einen </a:t>
            </a:r>
            <a:r>
              <a:rPr lang="de-DE" sz="1400" dirty="0"/>
              <a:t>Änderungsauftrag an.</a:t>
            </a:r>
          </a:p>
        </p:txBody>
      </p:sp>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61" y="4509120"/>
            <a:ext cx="3269384" cy="19044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feld 21"/>
          <p:cNvSpPr txBox="1"/>
          <p:nvPr/>
        </p:nvSpPr>
        <p:spPr>
          <a:xfrm>
            <a:off x="309422" y="4509120"/>
            <a:ext cx="361948" cy="338554"/>
          </a:xfrm>
          <a:prstGeom prst="rect">
            <a:avLst/>
          </a:prstGeom>
          <a:noFill/>
        </p:spPr>
        <p:txBody>
          <a:bodyPr wrap="square" rtlCol="0">
            <a:spAutoFit/>
          </a:bodyPr>
          <a:lstStyle/>
          <a:p>
            <a:r>
              <a:rPr lang="de-DE" sz="1600" dirty="0" smtClean="0"/>
              <a:t>1.</a:t>
            </a:r>
            <a:endParaRPr lang="de-DE" sz="1600" dirty="0"/>
          </a:p>
        </p:txBody>
      </p:sp>
      <p:sp>
        <p:nvSpPr>
          <p:cNvPr id="23" name="Textfeld 22"/>
          <p:cNvSpPr txBox="1"/>
          <p:nvPr/>
        </p:nvSpPr>
        <p:spPr>
          <a:xfrm>
            <a:off x="4948754" y="4509120"/>
            <a:ext cx="348703" cy="338554"/>
          </a:xfrm>
          <a:prstGeom prst="rect">
            <a:avLst/>
          </a:prstGeom>
          <a:noFill/>
        </p:spPr>
        <p:txBody>
          <a:bodyPr wrap="square" rtlCol="0">
            <a:spAutoFit/>
          </a:bodyPr>
          <a:lstStyle/>
          <a:p>
            <a:r>
              <a:rPr lang="de-DE" sz="1600" dirty="0"/>
              <a:t>2</a:t>
            </a:r>
            <a:r>
              <a:rPr lang="de-DE" sz="1600" dirty="0" smtClean="0"/>
              <a:t>.</a:t>
            </a:r>
            <a:endParaRPr lang="de-DE" sz="1600" dirty="0"/>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7457" y="4509120"/>
            <a:ext cx="2999407" cy="149598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eck 16"/>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5"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1100703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252000" y="540000"/>
            <a:ext cx="8666529" cy="369332"/>
          </a:xfrm>
          <a:prstGeom prst="rect">
            <a:avLst/>
          </a:prstGeom>
          <a:noFill/>
        </p:spPr>
        <p:txBody>
          <a:bodyPr wrap="square" rtlCol="0">
            <a:spAutoFit/>
          </a:bodyPr>
          <a:lstStyle/>
          <a:p>
            <a:r>
              <a:rPr lang="de-DE" b="1" dirty="0"/>
              <a:t>SAP Systeme im STMS anlegen -&gt; </a:t>
            </a:r>
            <a:r>
              <a:rPr lang="de-DE" b="1" dirty="0" smtClean="0"/>
              <a:t>3 </a:t>
            </a:r>
            <a:r>
              <a:rPr lang="de-DE" b="1" dirty="0"/>
              <a:t>Systemlandschaft -&gt; Transportauftrag anlegen</a:t>
            </a:r>
          </a:p>
        </p:txBody>
      </p:sp>
      <p:sp>
        <p:nvSpPr>
          <p:cNvPr id="23" name="Textfeld 22"/>
          <p:cNvSpPr txBox="1"/>
          <p:nvPr/>
        </p:nvSpPr>
        <p:spPr>
          <a:xfrm>
            <a:off x="3551" y="5141803"/>
            <a:ext cx="348703" cy="338554"/>
          </a:xfrm>
          <a:prstGeom prst="rect">
            <a:avLst/>
          </a:prstGeom>
          <a:noFill/>
        </p:spPr>
        <p:txBody>
          <a:bodyPr wrap="square" rtlCol="0">
            <a:spAutoFit/>
          </a:bodyPr>
          <a:lstStyle/>
          <a:p>
            <a:r>
              <a:rPr lang="de-DE" sz="1600" dirty="0"/>
              <a:t>5</a:t>
            </a:r>
            <a:r>
              <a:rPr lang="de-DE" sz="1600" dirty="0" smtClean="0"/>
              <a:t>.</a:t>
            </a:r>
            <a:endParaRPr lang="de-DE" sz="1600" dirty="0"/>
          </a:p>
        </p:txBody>
      </p:sp>
      <p:sp>
        <p:nvSpPr>
          <p:cNvPr id="24" name="Textfeld 23"/>
          <p:cNvSpPr txBox="1"/>
          <p:nvPr/>
        </p:nvSpPr>
        <p:spPr>
          <a:xfrm>
            <a:off x="15198" y="2636912"/>
            <a:ext cx="348703" cy="338554"/>
          </a:xfrm>
          <a:prstGeom prst="rect">
            <a:avLst/>
          </a:prstGeom>
          <a:noFill/>
        </p:spPr>
        <p:txBody>
          <a:bodyPr wrap="square" rtlCol="0">
            <a:spAutoFit/>
          </a:bodyPr>
          <a:lstStyle/>
          <a:p>
            <a:r>
              <a:rPr lang="de-DE" sz="1600" dirty="0" smtClean="0"/>
              <a:t>4.</a:t>
            </a:r>
            <a:endParaRPr lang="de-DE" sz="1600" dirty="0"/>
          </a:p>
        </p:txBody>
      </p:sp>
      <p:sp>
        <p:nvSpPr>
          <p:cNvPr id="25" name="Textfeld 24"/>
          <p:cNvSpPr txBox="1"/>
          <p:nvPr/>
        </p:nvSpPr>
        <p:spPr>
          <a:xfrm>
            <a:off x="5842" y="990000"/>
            <a:ext cx="348703" cy="338554"/>
          </a:xfrm>
          <a:prstGeom prst="rect">
            <a:avLst/>
          </a:prstGeom>
          <a:noFill/>
        </p:spPr>
        <p:txBody>
          <a:bodyPr wrap="square" rtlCol="0">
            <a:spAutoFit/>
          </a:bodyPr>
          <a:lstStyle/>
          <a:p>
            <a:r>
              <a:rPr lang="de-DE" sz="1600" dirty="0"/>
              <a:t>3</a:t>
            </a:r>
            <a:r>
              <a:rPr lang="de-DE" sz="1600" dirty="0" smtClean="0"/>
              <a:t>.</a:t>
            </a:r>
            <a:endParaRPr lang="de-DE" sz="1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2636912"/>
            <a:ext cx="4121713" cy="17643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990000"/>
            <a:ext cx="3266483" cy="10708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2823162" y="3519064"/>
            <a:ext cx="1534674" cy="275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3131840" y="3933056"/>
            <a:ext cx="1152128" cy="276999"/>
          </a:xfrm>
          <a:prstGeom prst="rect">
            <a:avLst/>
          </a:prstGeom>
          <a:solidFill>
            <a:srgbClr val="E6DBC4"/>
          </a:solidFill>
        </p:spPr>
        <p:txBody>
          <a:bodyPr wrap="square" rtlCol="0">
            <a:spAutoFit/>
          </a:bodyPr>
          <a:lstStyle/>
          <a:p>
            <a:r>
              <a:rPr lang="de-DE" sz="1200" dirty="0" smtClean="0"/>
              <a:t>Ziel eingeben</a:t>
            </a:r>
            <a:endParaRPr lang="de-DE" sz="1200"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5157192"/>
            <a:ext cx="3269384" cy="1067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feld 25"/>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7" name="Grafik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8" name="Textfeld 27"/>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9" name="Textfeld 28"/>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30" name="Textfeld 29"/>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21</a:t>
            </a:r>
            <a:endParaRPr lang="de-DE" sz="1200" dirty="0"/>
          </a:p>
        </p:txBody>
      </p:sp>
      <p:sp>
        <p:nvSpPr>
          <p:cNvPr id="35" name="Textfeld 34"/>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19" name="Rechteck 18"/>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6"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4202124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feld 17"/>
          <p:cNvSpPr txBox="1"/>
          <p:nvPr/>
        </p:nvSpPr>
        <p:spPr>
          <a:xfrm>
            <a:off x="252000" y="540000"/>
            <a:ext cx="8666529" cy="369332"/>
          </a:xfrm>
          <a:prstGeom prst="rect">
            <a:avLst/>
          </a:prstGeom>
          <a:noFill/>
        </p:spPr>
        <p:txBody>
          <a:bodyPr wrap="square" rtlCol="0">
            <a:spAutoFit/>
          </a:bodyPr>
          <a:lstStyle/>
          <a:p>
            <a:r>
              <a:rPr lang="de-DE" b="1" dirty="0"/>
              <a:t>SAP Systeme im STMS anlegen -&gt; </a:t>
            </a:r>
            <a:r>
              <a:rPr lang="de-DE" b="1" dirty="0" smtClean="0"/>
              <a:t>3 </a:t>
            </a:r>
            <a:r>
              <a:rPr lang="de-DE" b="1" dirty="0"/>
              <a:t>Systemlandschaft -&gt; Transportauftrag anlegen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81" y="1574775"/>
            <a:ext cx="399348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51008" y="990000"/>
            <a:ext cx="4002841" cy="584775"/>
          </a:xfrm>
          <a:prstGeom prst="rect">
            <a:avLst/>
          </a:prstGeom>
          <a:solidFill>
            <a:srgbClr val="EAEAEA"/>
          </a:solidFill>
        </p:spPr>
        <p:txBody>
          <a:bodyPr wrap="square" rtlCol="0">
            <a:spAutoFit/>
          </a:bodyPr>
          <a:lstStyle/>
          <a:p>
            <a:r>
              <a:rPr lang="de-DE" sz="1600" b="1" dirty="0" smtClean="0"/>
              <a:t>SE09, SE10 -&gt; Auftrag vorhanden, nicht freigegeben</a:t>
            </a:r>
            <a:endParaRPr lang="de-DE" sz="1600" b="1" dirty="0"/>
          </a:p>
        </p:txBody>
      </p:sp>
      <p:sp>
        <p:nvSpPr>
          <p:cNvPr id="20" name="Textfeld 19"/>
          <p:cNvSpPr txBox="1"/>
          <p:nvPr/>
        </p:nvSpPr>
        <p:spPr>
          <a:xfrm>
            <a:off x="5046004" y="998315"/>
            <a:ext cx="3827287" cy="338554"/>
          </a:xfrm>
          <a:prstGeom prst="rect">
            <a:avLst/>
          </a:prstGeom>
          <a:solidFill>
            <a:srgbClr val="EAEAEA"/>
          </a:solidFill>
        </p:spPr>
        <p:txBody>
          <a:bodyPr wrap="square" rtlCol="0">
            <a:spAutoFit/>
          </a:bodyPr>
          <a:lstStyle/>
          <a:p>
            <a:r>
              <a:rPr lang="de-DE" sz="1600" b="1" dirty="0" smtClean="0"/>
              <a:t>STMS</a:t>
            </a:r>
            <a:endParaRPr lang="de-DE" sz="1600" b="1"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81" y="4653136"/>
            <a:ext cx="695597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004" y="1336869"/>
            <a:ext cx="38195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1486337" y="3807845"/>
            <a:ext cx="2520280" cy="2289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2" name="Grafik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3" name="Textfeld 2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4" name="Textfeld 2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5" name="Textfeld 2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22</a:t>
            </a:r>
            <a:endParaRPr lang="de-DE" sz="1200" dirty="0"/>
          </a:p>
        </p:txBody>
      </p:sp>
      <p:sp>
        <p:nvSpPr>
          <p:cNvPr id="26" name="Textfeld 25"/>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3" name="Rechteck 2"/>
          <p:cNvSpPr/>
          <p:nvPr/>
        </p:nvSpPr>
        <p:spPr>
          <a:xfrm>
            <a:off x="5412656" y="1671592"/>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7526615" y="5833056"/>
            <a:ext cx="1337482" cy="461665"/>
          </a:xfrm>
          <a:prstGeom prst="rect">
            <a:avLst/>
          </a:prstGeom>
          <a:solidFill>
            <a:srgbClr val="E6DBC4"/>
          </a:solidFill>
        </p:spPr>
        <p:txBody>
          <a:bodyPr wrap="none" rtlCol="0">
            <a:spAutoFit/>
          </a:bodyPr>
          <a:lstStyle/>
          <a:p>
            <a:r>
              <a:rPr lang="de-DE" sz="1200" dirty="0" smtClean="0"/>
              <a:t>Auftrag noch nicht</a:t>
            </a:r>
          </a:p>
          <a:p>
            <a:r>
              <a:rPr lang="de-DE" sz="1200" dirty="0" smtClean="0"/>
              <a:t> freigegeben</a:t>
            </a:r>
            <a:endParaRPr lang="de-DE" sz="1200" dirty="0"/>
          </a:p>
        </p:txBody>
      </p:sp>
      <p:sp>
        <p:nvSpPr>
          <p:cNvPr id="19" name="Rechteck 18"/>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6"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2521000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feld 12"/>
          <p:cNvSpPr txBox="1"/>
          <p:nvPr/>
        </p:nvSpPr>
        <p:spPr>
          <a:xfrm>
            <a:off x="696461" y="6527472"/>
            <a:ext cx="8447540" cy="331200"/>
          </a:xfrm>
          <a:prstGeom prst="rect">
            <a:avLst/>
          </a:prstGeom>
          <a:solidFill>
            <a:schemeClr val="bg1"/>
          </a:solidFill>
        </p:spPr>
        <p:txBody>
          <a:bodyPr wrap="square" rtlCol="0">
            <a:spAutoFit/>
          </a:bodyPr>
          <a:lstStyle/>
          <a:p>
            <a:r>
              <a:rPr lang="de-DE" dirty="0" smtClean="0"/>
              <a:t>                                                                                   </a:t>
            </a:r>
            <a:endParaRPr lang="de-DE" dirty="0"/>
          </a:p>
        </p:txBody>
      </p:sp>
      <p:sp>
        <p:nvSpPr>
          <p:cNvPr id="18" name="Textfeld 17"/>
          <p:cNvSpPr txBox="1"/>
          <p:nvPr/>
        </p:nvSpPr>
        <p:spPr>
          <a:xfrm>
            <a:off x="252000" y="540000"/>
            <a:ext cx="8666529" cy="369332"/>
          </a:xfrm>
          <a:prstGeom prst="rect">
            <a:avLst/>
          </a:prstGeom>
          <a:noFill/>
        </p:spPr>
        <p:txBody>
          <a:bodyPr wrap="square" rtlCol="0">
            <a:spAutoFit/>
          </a:bodyPr>
          <a:lstStyle/>
          <a:p>
            <a:r>
              <a:rPr lang="de-DE" b="1" dirty="0"/>
              <a:t>SAP Systeme im STMS anlegen -&gt; </a:t>
            </a:r>
            <a:r>
              <a:rPr lang="de-DE" b="1" dirty="0" smtClean="0"/>
              <a:t>3 </a:t>
            </a:r>
            <a:r>
              <a:rPr lang="de-DE" b="1" dirty="0"/>
              <a:t>Systemlandschaft -&gt; Transportauftrag </a:t>
            </a:r>
            <a:r>
              <a:rPr lang="de-DE" b="1" dirty="0" smtClean="0"/>
              <a:t>freigeben</a:t>
            </a:r>
            <a:endParaRPr lang="de-DE" b="1" dirty="0"/>
          </a:p>
        </p:txBody>
      </p:sp>
      <p:sp>
        <p:nvSpPr>
          <p:cNvPr id="2" name="Textfeld 1"/>
          <p:cNvSpPr txBox="1"/>
          <p:nvPr/>
        </p:nvSpPr>
        <p:spPr>
          <a:xfrm>
            <a:off x="252000" y="990000"/>
            <a:ext cx="3822906" cy="338554"/>
          </a:xfrm>
          <a:prstGeom prst="rect">
            <a:avLst/>
          </a:prstGeom>
          <a:solidFill>
            <a:srgbClr val="EAEAEA"/>
          </a:solidFill>
        </p:spPr>
        <p:txBody>
          <a:bodyPr wrap="square" rtlCol="0">
            <a:spAutoFit/>
          </a:bodyPr>
          <a:lstStyle/>
          <a:p>
            <a:r>
              <a:rPr lang="de-DE" sz="1600" b="1" dirty="0" smtClean="0"/>
              <a:t>SE09, SE10</a:t>
            </a:r>
            <a:endParaRPr lang="de-DE" sz="16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1328554"/>
            <a:ext cx="3822906" cy="29073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999" y="3501008"/>
            <a:ext cx="2304256" cy="55568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371" y="2966966"/>
            <a:ext cx="1960884" cy="5086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4454371"/>
            <a:ext cx="6506350" cy="20157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422229" y="5949280"/>
            <a:ext cx="1461160" cy="276999"/>
          </a:xfrm>
          <a:prstGeom prst="rect">
            <a:avLst/>
          </a:prstGeom>
          <a:solidFill>
            <a:srgbClr val="E6DBC4"/>
          </a:solidFill>
        </p:spPr>
        <p:txBody>
          <a:bodyPr wrap="square" rtlCol="0">
            <a:spAutoFit/>
          </a:bodyPr>
          <a:lstStyle/>
          <a:p>
            <a:r>
              <a:rPr lang="de-DE" sz="1200" dirty="0" smtClean="0"/>
              <a:t>aktualisieren</a:t>
            </a:r>
            <a:endParaRPr lang="de-DE" sz="1200" dirty="0"/>
          </a:p>
        </p:txBody>
      </p:sp>
      <p:sp>
        <p:nvSpPr>
          <p:cNvPr id="19" name="Textfeld 18"/>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0" name="Grafik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1" name="Textfeld 20"/>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2" name="Textfeld 21"/>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3" name="Textfeld 22"/>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23</a:t>
            </a:r>
            <a:endParaRPr lang="de-DE" sz="1200" dirty="0"/>
          </a:p>
        </p:txBody>
      </p:sp>
      <p:sp>
        <p:nvSpPr>
          <p:cNvPr id="24" name="Textfeld 23"/>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17" name="Rechteck 16"/>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7"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2306640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feld 17"/>
          <p:cNvSpPr txBox="1"/>
          <p:nvPr/>
        </p:nvSpPr>
        <p:spPr>
          <a:xfrm>
            <a:off x="252000" y="540000"/>
            <a:ext cx="8666529" cy="646331"/>
          </a:xfrm>
          <a:prstGeom prst="rect">
            <a:avLst/>
          </a:prstGeom>
          <a:noFill/>
        </p:spPr>
        <p:txBody>
          <a:bodyPr wrap="square" rtlCol="0">
            <a:spAutoFit/>
          </a:bodyPr>
          <a:lstStyle/>
          <a:p>
            <a:r>
              <a:rPr lang="de-DE" b="1" dirty="0"/>
              <a:t>SAP Systeme im STMS anlegen -&gt; </a:t>
            </a:r>
            <a:r>
              <a:rPr lang="de-DE" b="1" dirty="0" smtClean="0"/>
              <a:t>3 </a:t>
            </a:r>
            <a:r>
              <a:rPr lang="de-DE" b="1" dirty="0"/>
              <a:t>Systemlandschaft -&gt; Transportauftrag </a:t>
            </a:r>
            <a:r>
              <a:rPr lang="de-DE" b="1" dirty="0" smtClean="0"/>
              <a:t>freigeben -&gt; nach Aktualisierung</a:t>
            </a:r>
            <a:endParaRPr lang="de-DE" b="1" dirty="0"/>
          </a:p>
        </p:txBody>
      </p:sp>
      <p:sp>
        <p:nvSpPr>
          <p:cNvPr id="2" name="Textfeld 1"/>
          <p:cNvSpPr txBox="1"/>
          <p:nvPr/>
        </p:nvSpPr>
        <p:spPr>
          <a:xfrm>
            <a:off x="252000" y="1260000"/>
            <a:ext cx="6174408" cy="338554"/>
          </a:xfrm>
          <a:prstGeom prst="rect">
            <a:avLst/>
          </a:prstGeom>
          <a:solidFill>
            <a:srgbClr val="EAEAEA"/>
          </a:solidFill>
        </p:spPr>
        <p:txBody>
          <a:bodyPr wrap="square" rtlCol="0">
            <a:spAutoFit/>
          </a:bodyPr>
          <a:lstStyle/>
          <a:p>
            <a:r>
              <a:rPr lang="de-DE" sz="1600" b="1" dirty="0" smtClean="0"/>
              <a:t>SE09, SE10</a:t>
            </a:r>
            <a:endParaRPr lang="de-DE" sz="16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1580953"/>
            <a:ext cx="6180315" cy="227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778" y="1886345"/>
            <a:ext cx="2335709" cy="53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4293096"/>
            <a:ext cx="7457083" cy="176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8"/>
          <p:cNvSpPr txBox="1"/>
          <p:nvPr/>
        </p:nvSpPr>
        <p:spPr>
          <a:xfrm>
            <a:off x="241041" y="3886309"/>
            <a:ext cx="3072470" cy="338554"/>
          </a:xfrm>
          <a:prstGeom prst="rect">
            <a:avLst/>
          </a:prstGeom>
          <a:noFill/>
        </p:spPr>
        <p:txBody>
          <a:bodyPr wrap="square" rtlCol="0">
            <a:spAutoFit/>
          </a:bodyPr>
          <a:lstStyle/>
          <a:p>
            <a:r>
              <a:rPr lang="de-DE" sz="1600" b="1" dirty="0" smtClean="0"/>
              <a:t>STMS -&gt; aktualisieren</a:t>
            </a:r>
            <a:endParaRPr lang="de-DE" sz="1600" b="1" dirty="0"/>
          </a:p>
        </p:txBody>
      </p:sp>
      <p:sp>
        <p:nvSpPr>
          <p:cNvPr id="3" name="Rechteck 2"/>
          <p:cNvSpPr/>
          <p:nvPr/>
        </p:nvSpPr>
        <p:spPr>
          <a:xfrm>
            <a:off x="241041" y="5850000"/>
            <a:ext cx="7355295" cy="2492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7763521" y="5637621"/>
            <a:ext cx="1216953" cy="461665"/>
          </a:xfrm>
          <a:prstGeom prst="rect">
            <a:avLst/>
          </a:prstGeom>
          <a:solidFill>
            <a:srgbClr val="E6DBC4"/>
          </a:solidFill>
        </p:spPr>
        <p:txBody>
          <a:bodyPr wrap="square" rtlCol="0">
            <a:spAutoFit/>
          </a:bodyPr>
          <a:lstStyle/>
          <a:p>
            <a:r>
              <a:rPr lang="de-DE" sz="1200" dirty="0" smtClean="0"/>
              <a:t>Doppelklick </a:t>
            </a:r>
          </a:p>
          <a:p>
            <a:r>
              <a:rPr lang="de-DE" sz="1200" dirty="0" smtClean="0"/>
              <a:t>auf E6Q</a:t>
            </a:r>
            <a:endParaRPr lang="de-DE" sz="1200" dirty="0"/>
          </a:p>
        </p:txBody>
      </p:sp>
      <p:sp>
        <p:nvSpPr>
          <p:cNvPr id="5" name="Textfeld 4"/>
          <p:cNvSpPr txBox="1"/>
          <p:nvPr/>
        </p:nvSpPr>
        <p:spPr>
          <a:xfrm>
            <a:off x="6628779" y="1415163"/>
            <a:ext cx="2335709" cy="276999"/>
          </a:xfrm>
          <a:prstGeom prst="rect">
            <a:avLst/>
          </a:prstGeom>
          <a:solidFill>
            <a:srgbClr val="E6DBC4"/>
          </a:solidFill>
        </p:spPr>
        <p:txBody>
          <a:bodyPr wrap="square" rtlCol="0">
            <a:spAutoFit/>
          </a:bodyPr>
          <a:lstStyle/>
          <a:p>
            <a:r>
              <a:rPr lang="de-DE" sz="1200" dirty="0" smtClean="0"/>
              <a:t>Meldung nach Aktualisierung</a:t>
            </a:r>
            <a:endParaRPr lang="de-DE" sz="1200" dirty="0"/>
          </a:p>
        </p:txBody>
      </p:sp>
      <p:sp>
        <p:nvSpPr>
          <p:cNvPr id="6" name="Textfeld 5"/>
          <p:cNvSpPr txBox="1"/>
          <p:nvPr/>
        </p:nvSpPr>
        <p:spPr>
          <a:xfrm>
            <a:off x="6628779" y="2708920"/>
            <a:ext cx="2335708" cy="646331"/>
          </a:xfrm>
          <a:prstGeom prst="rect">
            <a:avLst/>
          </a:prstGeom>
          <a:solidFill>
            <a:srgbClr val="E6DBC4"/>
          </a:solidFill>
        </p:spPr>
        <p:txBody>
          <a:bodyPr wrap="square" rtlCol="0">
            <a:spAutoFit/>
          </a:bodyPr>
          <a:lstStyle/>
          <a:p>
            <a:r>
              <a:rPr lang="de-DE" sz="1200" dirty="0" smtClean="0"/>
              <a:t>Der Auftrag wurde an das Importqueue exportiert und steht zum Import bereit.</a:t>
            </a:r>
            <a:endParaRPr lang="de-DE" sz="1200" dirty="0"/>
          </a:p>
        </p:txBody>
      </p:sp>
      <p:sp>
        <p:nvSpPr>
          <p:cNvPr id="20" name="Textfeld 19"/>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1" name="Grafik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2" name="Textfeld 21"/>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3" name="Textfeld 22"/>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4" name="Textfeld 23"/>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24</a:t>
            </a:r>
            <a:endParaRPr lang="de-DE" sz="1200" dirty="0"/>
          </a:p>
        </p:txBody>
      </p:sp>
      <p:sp>
        <p:nvSpPr>
          <p:cNvPr id="25" name="Textfeld 24"/>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27" name="Rechteck 26"/>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6"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3793705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feld 17"/>
          <p:cNvSpPr txBox="1"/>
          <p:nvPr/>
        </p:nvSpPr>
        <p:spPr>
          <a:xfrm>
            <a:off x="252000" y="540000"/>
            <a:ext cx="8666529" cy="369332"/>
          </a:xfrm>
          <a:prstGeom prst="rect">
            <a:avLst/>
          </a:prstGeom>
          <a:noFill/>
        </p:spPr>
        <p:txBody>
          <a:bodyPr wrap="square" rtlCol="0">
            <a:spAutoFit/>
          </a:bodyPr>
          <a:lstStyle/>
          <a:p>
            <a:r>
              <a:rPr lang="de-DE" b="1" dirty="0"/>
              <a:t>SAP Systeme im STMS anlegen -&gt; </a:t>
            </a:r>
            <a:r>
              <a:rPr lang="de-DE" b="1" dirty="0" smtClean="0"/>
              <a:t>3 </a:t>
            </a:r>
            <a:r>
              <a:rPr lang="de-DE" b="1" dirty="0"/>
              <a:t>Systemlandschaft -&gt; </a:t>
            </a:r>
            <a:r>
              <a:rPr lang="de-DE" b="1" dirty="0" smtClean="0"/>
              <a:t>STMS -&gt; Importqueue</a:t>
            </a:r>
            <a:endParaRPr lang="de-DE"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990000"/>
            <a:ext cx="4555589" cy="36111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004048" y="908721"/>
            <a:ext cx="3888431" cy="523220"/>
          </a:xfrm>
          <a:prstGeom prst="rect">
            <a:avLst/>
          </a:prstGeom>
          <a:noFill/>
        </p:spPr>
        <p:txBody>
          <a:bodyPr wrap="square" rtlCol="0">
            <a:spAutoFit/>
          </a:bodyPr>
          <a:lstStyle/>
          <a:p>
            <a:r>
              <a:rPr lang="de-DE" sz="1400" dirty="0" smtClean="0"/>
              <a:t>Das Importqueue hat folgende Items, und es kann mit diesem Item importiert werden.</a:t>
            </a:r>
            <a:endParaRPr lang="de-DE" sz="1400" dirty="0"/>
          </a:p>
        </p:txBody>
      </p:sp>
      <p:cxnSp>
        <p:nvCxnSpPr>
          <p:cNvPr id="5" name="Gerade Verbindung 4"/>
          <p:cNvCxnSpPr/>
          <p:nvPr/>
        </p:nvCxnSpPr>
        <p:spPr>
          <a:xfrm>
            <a:off x="6084168" y="1340768"/>
            <a:ext cx="0" cy="2435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V="1">
            <a:off x="3141789" y="1340768"/>
            <a:ext cx="0" cy="2435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059832" y="1039526"/>
            <a:ext cx="216024" cy="2616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9"/>
          <p:cNvCxnSpPr/>
          <p:nvPr/>
        </p:nvCxnSpPr>
        <p:spPr>
          <a:xfrm>
            <a:off x="3141789" y="1584288"/>
            <a:ext cx="29423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228313" y="1742705"/>
            <a:ext cx="8660044" cy="523220"/>
          </a:xfrm>
          <a:prstGeom prst="rect">
            <a:avLst/>
          </a:prstGeom>
          <a:noFill/>
        </p:spPr>
        <p:txBody>
          <a:bodyPr wrap="square" rtlCol="0">
            <a:spAutoFit/>
          </a:bodyPr>
          <a:lstStyle/>
          <a:p>
            <a:r>
              <a:rPr lang="de-DE" sz="1400" dirty="0" smtClean="0"/>
              <a:t>Da ich aber mit virtuellen Systemen arbeite, welche physisch nicht vorhanden sind, fehlen ausführbare Funktionen und deren Items.</a:t>
            </a:r>
            <a:endParaRPr lang="de-DE" sz="1400"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277" y="5373216"/>
            <a:ext cx="4392202" cy="10168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2924944"/>
            <a:ext cx="7091560" cy="23498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hteck 22"/>
          <p:cNvSpPr/>
          <p:nvPr/>
        </p:nvSpPr>
        <p:spPr>
          <a:xfrm>
            <a:off x="2277693" y="3573016"/>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256122" y="2560931"/>
            <a:ext cx="8636357" cy="276999"/>
          </a:xfrm>
          <a:prstGeom prst="rect">
            <a:avLst/>
          </a:prstGeom>
          <a:solidFill>
            <a:srgbClr val="E6DBC4"/>
          </a:solidFill>
        </p:spPr>
        <p:txBody>
          <a:bodyPr wrap="square" rtlCol="0">
            <a:spAutoFit/>
          </a:bodyPr>
          <a:lstStyle/>
          <a:p>
            <a:r>
              <a:rPr lang="de-DE" sz="1200" dirty="0" smtClean="0"/>
              <a:t>Über Menü -&gt; Auftrag -&gt; Weiterleiten -&gt; System kann ich den Änderungsauftrag an das </a:t>
            </a:r>
            <a:r>
              <a:rPr lang="de-DE" sz="1200" dirty="0" err="1" smtClean="0"/>
              <a:t>Produktivsysten</a:t>
            </a:r>
            <a:r>
              <a:rPr lang="de-DE" sz="1200" dirty="0" smtClean="0"/>
              <a:t> E6P Mandant 100 senden.</a:t>
            </a:r>
            <a:endParaRPr lang="de-DE" sz="1200" dirty="0"/>
          </a:p>
        </p:txBody>
      </p:sp>
      <p:sp>
        <p:nvSpPr>
          <p:cNvPr id="21" name="Textfeld 20"/>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5" name="Grafik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6" name="Textfeld 25"/>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7" name="Textfeld 26"/>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8" name="Textfeld 27"/>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25</a:t>
            </a:r>
            <a:endParaRPr lang="de-DE" sz="1200" dirty="0"/>
          </a:p>
        </p:txBody>
      </p:sp>
      <p:sp>
        <p:nvSpPr>
          <p:cNvPr id="29" name="Textfeld 28"/>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31" name="Rechteck 30"/>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6"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3684908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1260000"/>
            <a:ext cx="4487725" cy="284569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958089" y="1260000"/>
            <a:ext cx="3960440" cy="2308324"/>
          </a:xfrm>
          <a:prstGeom prst="rect">
            <a:avLst/>
          </a:prstGeom>
          <a:solidFill>
            <a:srgbClr val="E6DBC4"/>
          </a:solidFill>
          <a:ln w="38100">
            <a:noFill/>
          </a:ln>
        </p:spPr>
        <p:txBody>
          <a:bodyPr wrap="square" rtlCol="0">
            <a:spAutoFit/>
          </a:bodyPr>
          <a:lstStyle/>
          <a:p>
            <a:r>
              <a:rPr lang="de-DE" sz="1200" dirty="0" smtClean="0"/>
              <a:t>MERKE:</a:t>
            </a:r>
          </a:p>
          <a:p>
            <a:r>
              <a:rPr lang="de-DE" sz="1200" dirty="0" smtClean="0"/>
              <a:t>-  Customizing Aufträge sind meist mandantenabhängig, </a:t>
            </a:r>
          </a:p>
          <a:p>
            <a:r>
              <a:rPr lang="de-DE" sz="1200" dirty="0"/>
              <a:t> </a:t>
            </a:r>
            <a:r>
              <a:rPr lang="de-DE" sz="1200" dirty="0" smtClean="0"/>
              <a:t>  wenn mandantenunabhängig dann Transport über</a:t>
            </a:r>
          </a:p>
          <a:p>
            <a:r>
              <a:rPr lang="de-DE" sz="1200" dirty="0"/>
              <a:t> </a:t>
            </a:r>
            <a:r>
              <a:rPr lang="de-DE" sz="1200" dirty="0" smtClean="0"/>
              <a:t>  </a:t>
            </a:r>
            <a:r>
              <a:rPr lang="de-DE" sz="1200" dirty="0" err="1" smtClean="0"/>
              <a:t>Workbenchaufträge</a:t>
            </a:r>
            <a:endParaRPr lang="de-DE" sz="1200" dirty="0" smtClean="0"/>
          </a:p>
          <a:p>
            <a:endParaRPr lang="de-DE" sz="1200" dirty="0" smtClean="0"/>
          </a:p>
          <a:p>
            <a:r>
              <a:rPr lang="de-DE" sz="1200" dirty="0" smtClean="0"/>
              <a:t>-  </a:t>
            </a:r>
            <a:r>
              <a:rPr lang="de-DE" sz="1200" dirty="0" err="1" smtClean="0"/>
              <a:t>Workbenchaufträge</a:t>
            </a:r>
            <a:r>
              <a:rPr lang="de-DE" sz="1200" dirty="0" smtClean="0"/>
              <a:t> sind </a:t>
            </a:r>
            <a:r>
              <a:rPr lang="de-DE" sz="1200" dirty="0" err="1" smtClean="0"/>
              <a:t>mandantenunabhänig</a:t>
            </a:r>
            <a:r>
              <a:rPr lang="de-DE" sz="1200" dirty="0" smtClean="0"/>
              <a:t>, dazu </a:t>
            </a:r>
          </a:p>
          <a:p>
            <a:r>
              <a:rPr lang="de-DE" sz="1200" dirty="0" smtClean="0"/>
              <a:t>   zählen mandantenunabhängige Customizing Objekte</a:t>
            </a:r>
          </a:p>
          <a:p>
            <a:r>
              <a:rPr lang="de-DE" sz="1200" dirty="0"/>
              <a:t> </a:t>
            </a:r>
            <a:r>
              <a:rPr lang="de-DE" sz="1200" dirty="0" smtClean="0"/>
              <a:t>  und alle Repository Objekte die mit der ABAP </a:t>
            </a:r>
          </a:p>
          <a:p>
            <a:r>
              <a:rPr lang="de-DE" sz="1200" dirty="0"/>
              <a:t> </a:t>
            </a:r>
            <a:r>
              <a:rPr lang="de-DE" sz="1200" dirty="0" smtClean="0"/>
              <a:t>  Workbench angelegt und gepflegt wurden.</a:t>
            </a:r>
          </a:p>
          <a:p>
            <a:endParaRPr lang="de-DE" sz="1200" dirty="0" smtClean="0"/>
          </a:p>
          <a:p>
            <a:r>
              <a:rPr lang="de-DE" sz="1200" dirty="0" smtClean="0"/>
              <a:t>-  Änderungen von Anwendungs- und Benutzerstammdaten</a:t>
            </a:r>
          </a:p>
          <a:p>
            <a:r>
              <a:rPr lang="de-DE" sz="1200" dirty="0" smtClean="0"/>
              <a:t>   werden </a:t>
            </a:r>
            <a:r>
              <a:rPr lang="de-DE" sz="1200" dirty="0" smtClean="0">
                <a:solidFill>
                  <a:srgbClr val="FF0000"/>
                </a:solidFill>
              </a:rPr>
              <a:t>nicht</a:t>
            </a:r>
            <a:r>
              <a:rPr lang="de-DE" sz="1200" dirty="0" smtClean="0"/>
              <a:t> in Änderungsaufträgen aufgezeichnet </a:t>
            </a:r>
            <a:endParaRPr lang="de-DE" sz="1200" dirty="0"/>
          </a:p>
        </p:txBody>
      </p:sp>
      <p:sp>
        <p:nvSpPr>
          <p:cNvPr id="16" name="Textfeld 15"/>
          <p:cNvSpPr txBox="1"/>
          <p:nvPr/>
        </p:nvSpPr>
        <p:spPr>
          <a:xfrm>
            <a:off x="252000" y="540000"/>
            <a:ext cx="8666529" cy="646331"/>
          </a:xfrm>
          <a:prstGeom prst="rect">
            <a:avLst/>
          </a:prstGeom>
          <a:noFill/>
        </p:spPr>
        <p:txBody>
          <a:bodyPr wrap="square" rtlCol="0">
            <a:spAutoFit/>
          </a:bodyPr>
          <a:lstStyle/>
          <a:p>
            <a:r>
              <a:rPr lang="de-DE" b="1" dirty="0" smtClean="0"/>
              <a:t>Hinweise -&gt; </a:t>
            </a:r>
            <a:r>
              <a:rPr lang="de-DE" b="1" dirty="0"/>
              <a:t>Transport Organizer </a:t>
            </a:r>
            <a:r>
              <a:rPr lang="de-DE" b="1" dirty="0" smtClean="0"/>
              <a:t>-&gt; SE09, SE10 oder mit erweitertem Transport Organizer SE01</a:t>
            </a:r>
            <a:endParaRPr lang="de-DE"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7" y="3726582"/>
            <a:ext cx="5328591" cy="26642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Gerade Verbindung mit Pfeil 4"/>
          <p:cNvCxnSpPr/>
          <p:nvPr/>
        </p:nvCxnSpPr>
        <p:spPr>
          <a:xfrm>
            <a:off x="1321309" y="3987080"/>
            <a:ext cx="199439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252000" y="5550286"/>
            <a:ext cx="2974945" cy="830997"/>
          </a:xfrm>
          <a:prstGeom prst="rect">
            <a:avLst/>
          </a:prstGeom>
          <a:solidFill>
            <a:srgbClr val="E6DBC4"/>
          </a:solidFill>
        </p:spPr>
        <p:txBody>
          <a:bodyPr wrap="square" rtlCol="0">
            <a:spAutoFit/>
          </a:bodyPr>
          <a:lstStyle/>
          <a:p>
            <a:r>
              <a:rPr lang="de-DE" sz="1200" dirty="0" smtClean="0"/>
              <a:t>Alle Änderungsaufträge beginnen mit der 3 stelligen SID Nummer in diesem Beispiel E6D gefolgt von K9 und einer fünfstelligen Nummer</a:t>
            </a:r>
            <a:endParaRPr lang="de-DE" sz="1200" dirty="0"/>
          </a:p>
        </p:txBody>
      </p:sp>
      <p:cxnSp>
        <p:nvCxnSpPr>
          <p:cNvPr id="7" name="Gerade Verbindung mit Pfeil 6"/>
          <p:cNvCxnSpPr/>
          <p:nvPr/>
        </p:nvCxnSpPr>
        <p:spPr>
          <a:xfrm>
            <a:off x="2699792" y="6237312"/>
            <a:ext cx="185942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252000" y="4293096"/>
            <a:ext cx="2974945" cy="830997"/>
          </a:xfrm>
          <a:prstGeom prst="rect">
            <a:avLst/>
          </a:prstGeom>
          <a:solidFill>
            <a:srgbClr val="E6DBC4"/>
          </a:solidFill>
        </p:spPr>
        <p:txBody>
          <a:bodyPr wrap="square" rtlCol="0">
            <a:spAutoFit/>
          </a:bodyPr>
          <a:lstStyle/>
          <a:p>
            <a:r>
              <a:rPr lang="de-DE" sz="1200" dirty="0" smtClean="0"/>
              <a:t>Mitarbeiter hinzufügen -&gt; Änderungsauftrag markieren dann rot eingerahmtes Item drücken oder rechte Maustaste verwenden oder F6.</a:t>
            </a:r>
            <a:endParaRPr lang="de-DE" sz="1200" dirty="0"/>
          </a:p>
        </p:txBody>
      </p:sp>
      <p:sp>
        <p:nvSpPr>
          <p:cNvPr id="8" name="Rechteck 7"/>
          <p:cNvSpPr/>
          <p:nvPr/>
        </p:nvSpPr>
        <p:spPr>
          <a:xfrm>
            <a:off x="4211960" y="3919411"/>
            <a:ext cx="216024" cy="229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2" name="Grafik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3" name="Textfeld 2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4" name="Textfeld 2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5" name="Textfeld 2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26</a:t>
            </a:r>
            <a:endParaRPr lang="de-DE" sz="1200" dirty="0"/>
          </a:p>
        </p:txBody>
      </p:sp>
      <p:sp>
        <p:nvSpPr>
          <p:cNvPr id="26" name="Textfeld 25"/>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19" name="Rechteck 18"/>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5"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2814834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feld 17"/>
          <p:cNvSpPr txBox="1"/>
          <p:nvPr/>
        </p:nvSpPr>
        <p:spPr>
          <a:xfrm>
            <a:off x="252000" y="540000"/>
            <a:ext cx="8666529" cy="369332"/>
          </a:xfrm>
          <a:prstGeom prst="rect">
            <a:avLst/>
          </a:prstGeom>
          <a:noFill/>
        </p:spPr>
        <p:txBody>
          <a:bodyPr wrap="square" rtlCol="0">
            <a:spAutoFit/>
          </a:bodyPr>
          <a:lstStyle/>
          <a:p>
            <a:r>
              <a:rPr lang="de-DE" b="1" dirty="0" smtClean="0"/>
              <a:t>Hinweis STMS -&gt; Umfeld -&gt; </a:t>
            </a:r>
            <a:r>
              <a:rPr lang="de-DE" b="1" dirty="0" err="1" smtClean="0"/>
              <a:t>Patchmanager</a:t>
            </a:r>
            <a:r>
              <a:rPr lang="de-DE" b="1" dirty="0" smtClean="0"/>
              <a:t> -&gt; Packages einspielen</a:t>
            </a:r>
            <a:endParaRPr lang="de-DE"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990000"/>
            <a:ext cx="4868391" cy="17523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207" y="1772816"/>
            <a:ext cx="4174405" cy="27107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3068960"/>
            <a:ext cx="4167162" cy="32616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561" y="5019683"/>
            <a:ext cx="4413904" cy="13080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5194968" y="990000"/>
            <a:ext cx="3649644" cy="646331"/>
          </a:xfrm>
          <a:prstGeom prst="rect">
            <a:avLst/>
          </a:prstGeom>
          <a:solidFill>
            <a:srgbClr val="E6DBC4"/>
          </a:solidFill>
        </p:spPr>
        <p:txBody>
          <a:bodyPr wrap="square" rtlCol="0">
            <a:spAutoFit/>
          </a:bodyPr>
          <a:lstStyle/>
          <a:p>
            <a:r>
              <a:rPr lang="de-DE" sz="1200" dirty="0" smtClean="0"/>
              <a:t>Da kein Wartungszertifikat existiert, erhalte ich eine Fehlermeldung. Untere Bilder Support Package Manager und Ausschnitt eingespielte Support Packages</a:t>
            </a:r>
            <a:endParaRPr lang="de-DE" sz="1200" dirty="0"/>
          </a:p>
        </p:txBody>
      </p:sp>
      <p:cxnSp>
        <p:nvCxnSpPr>
          <p:cNvPr id="4" name="Gerade Verbindung mit Pfeil 3"/>
          <p:cNvCxnSpPr/>
          <p:nvPr/>
        </p:nvCxnSpPr>
        <p:spPr>
          <a:xfrm>
            <a:off x="2930013" y="1674986"/>
            <a:ext cx="705883" cy="0"/>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3131840" y="1674986"/>
            <a:ext cx="0" cy="13219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0" name="Grafik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1" name="Textfeld 20"/>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2" name="Textfeld 21"/>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3" name="Textfeld 22"/>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27</a:t>
            </a:r>
            <a:endParaRPr lang="de-DE" sz="1200" dirty="0"/>
          </a:p>
        </p:txBody>
      </p:sp>
      <p:sp>
        <p:nvSpPr>
          <p:cNvPr id="24" name="Textfeld 23"/>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cxnSp>
        <p:nvCxnSpPr>
          <p:cNvPr id="8" name="Gerade Verbindung 7"/>
          <p:cNvCxnSpPr/>
          <p:nvPr/>
        </p:nvCxnSpPr>
        <p:spPr>
          <a:xfrm>
            <a:off x="3635896" y="1674986"/>
            <a:ext cx="0" cy="1911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3635896" y="1866152"/>
            <a:ext cx="103431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hteck 25"/>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7"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1775265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feld 12"/>
          <p:cNvSpPr txBox="1"/>
          <p:nvPr/>
        </p:nvSpPr>
        <p:spPr>
          <a:xfrm>
            <a:off x="696461" y="6527472"/>
            <a:ext cx="8447540" cy="331200"/>
          </a:xfrm>
          <a:prstGeom prst="rect">
            <a:avLst/>
          </a:prstGeom>
          <a:solidFill>
            <a:schemeClr val="bg1"/>
          </a:solidFill>
        </p:spPr>
        <p:txBody>
          <a:bodyPr wrap="square" rtlCol="0">
            <a:spAutoFit/>
          </a:bodyPr>
          <a:lstStyle/>
          <a:p>
            <a:r>
              <a:rPr lang="de-DE" dirty="0" smtClean="0"/>
              <a:t>                                                                                   </a:t>
            </a:r>
            <a:endParaRPr lang="de-DE" dirty="0"/>
          </a:p>
        </p:txBody>
      </p:sp>
      <p:sp>
        <p:nvSpPr>
          <p:cNvPr id="14" name="Textfeld 13"/>
          <p:cNvSpPr txBox="1"/>
          <p:nvPr/>
        </p:nvSpPr>
        <p:spPr>
          <a:xfrm flipH="1">
            <a:off x="-780" y="6526799"/>
            <a:ext cx="49151" cy="331200"/>
          </a:xfrm>
          <a:prstGeom prst="rect">
            <a:avLst/>
          </a:prstGeom>
          <a:solidFill>
            <a:schemeClr val="bg1"/>
          </a:solidFill>
        </p:spPr>
        <p:txBody>
          <a:bodyPr wrap="square" rtlCol="0">
            <a:spAutoFit/>
          </a:bodyPr>
          <a:lstStyle/>
          <a:p>
            <a:endParaRPr lang="de-DE" dirty="0"/>
          </a:p>
        </p:txBody>
      </p:sp>
      <p:sp>
        <p:nvSpPr>
          <p:cNvPr id="26" name="Textfeld 25"/>
          <p:cNvSpPr txBox="1"/>
          <p:nvPr/>
        </p:nvSpPr>
        <p:spPr>
          <a:xfrm>
            <a:off x="252000" y="540000"/>
            <a:ext cx="7812325" cy="369332"/>
          </a:xfrm>
          <a:prstGeom prst="rect">
            <a:avLst/>
          </a:prstGeom>
          <a:noFill/>
        </p:spPr>
        <p:txBody>
          <a:bodyPr wrap="square" rtlCol="0">
            <a:spAutoFit/>
          </a:bodyPr>
          <a:lstStyle/>
          <a:p>
            <a:r>
              <a:rPr lang="de-DE" b="1" dirty="0"/>
              <a:t>Änderungs- und Transportmanagement CTS</a:t>
            </a:r>
          </a:p>
        </p:txBody>
      </p:sp>
      <p:sp>
        <p:nvSpPr>
          <p:cNvPr id="3" name="Rechteck 2"/>
          <p:cNvSpPr/>
          <p:nvPr/>
        </p:nvSpPr>
        <p:spPr>
          <a:xfrm>
            <a:off x="252001" y="990000"/>
            <a:ext cx="8784496" cy="5170646"/>
          </a:xfrm>
          <a:prstGeom prst="rect">
            <a:avLst/>
          </a:prstGeom>
        </p:spPr>
        <p:txBody>
          <a:bodyPr wrap="square">
            <a:spAutoFit/>
          </a:bodyPr>
          <a:lstStyle/>
          <a:p>
            <a:r>
              <a:rPr lang="de-DE" sz="1400" dirty="0"/>
              <a:t>Das </a:t>
            </a:r>
            <a:r>
              <a:rPr lang="de-DE" sz="1400" b="1" dirty="0"/>
              <a:t>CTS ist das zentrale Werkzeug zur Verwaltung von Änderungen an Customizing- und Repository-Daten</a:t>
            </a:r>
            <a:r>
              <a:rPr lang="de-DE" sz="1400" dirty="0"/>
              <a:t>, die im IMG bzw. der ABAP Workbench durchgeführt </a:t>
            </a:r>
            <a:r>
              <a:rPr lang="de-DE" sz="1400" dirty="0" smtClean="0"/>
              <a:t>werden. </a:t>
            </a:r>
            <a:r>
              <a:rPr lang="de-DE" sz="1400" dirty="0"/>
              <a:t>Nach </a:t>
            </a:r>
            <a:r>
              <a:rPr lang="de-DE" sz="1400" dirty="0" smtClean="0"/>
              <a:t>Abschluss </a:t>
            </a:r>
            <a:r>
              <a:rPr lang="de-DE" sz="1400" dirty="0"/>
              <a:t>der Arbeiten im IMG oder der ABAP Workbench oder nach Erreichen eines Zwischenstands geben Sie den Änderungsauftrag frei. Der Änderungsauftrag wird nun dazu benutzt, die Änderungen aus dem Mandanten, in dem sie durchgeführt wurden, maschinell in andere Mandanten oder Systeme zu übernehmen. Diese maschinelle Übernahme wird als </a:t>
            </a:r>
            <a:r>
              <a:rPr lang="de-DE" sz="1400" b="1" dirty="0"/>
              <a:t>Transport</a:t>
            </a:r>
            <a:r>
              <a:rPr lang="de-DE" sz="1400" dirty="0"/>
              <a:t> bezeichnet. Damit bietet das CTS die Möglichkeit, Änderungen in einer separaten Entwicklungsumgebung vorzunehmen, diese anschließend in einer Testumgebung zu testen, und erst nach erfolgreichem Test in den Produktivbetrieb zu übernehmen. Dies gewährleistet, </a:t>
            </a:r>
            <a:r>
              <a:rPr lang="de-DE" sz="1400" dirty="0" smtClean="0"/>
              <a:t>dass </a:t>
            </a:r>
            <a:r>
              <a:rPr lang="de-DE" sz="1400" dirty="0"/>
              <a:t>der Produktivbetrieb zu keinem Zeitpunkt durch fehlerhafte Einstellungen oder Programmierfehler gefährdet wird</a:t>
            </a:r>
            <a:r>
              <a:rPr lang="de-DE" sz="1400" dirty="0" smtClean="0"/>
              <a:t>.</a:t>
            </a:r>
          </a:p>
          <a:p>
            <a:r>
              <a:rPr lang="de-DE" sz="1400" dirty="0" smtClean="0"/>
              <a:t>Der </a:t>
            </a:r>
            <a:r>
              <a:rPr lang="de-DE" sz="1400" dirty="0"/>
              <a:t>Transport der Änderungen zwischen Mandanten und Systemen geschieht nach nachvollziehbaren Regeln, die bei der Konfiguration des CTS in einer Systemlandschaft festgelegt werden, z.B. </a:t>
            </a:r>
            <a:r>
              <a:rPr lang="de-DE" sz="1400" dirty="0" smtClean="0"/>
              <a:t>dass </a:t>
            </a:r>
            <a:r>
              <a:rPr lang="de-DE" sz="1400" dirty="0"/>
              <a:t>Änderungen zuerst in die Testumgebung transportiert werden, bevor sie in die Produktivumgebung übernommen werden können. Zusätzlich werden alle Transporte protokolliert, so </a:t>
            </a:r>
            <a:r>
              <a:rPr lang="de-DE" sz="1400" dirty="0" smtClean="0"/>
              <a:t>dass </a:t>
            </a:r>
            <a:r>
              <a:rPr lang="de-DE" sz="1400" dirty="0"/>
              <a:t>nachvollziehbar ist, wann ein Änderungsauftrag in einen Mandanten oder ein System transportiert wurde und ob dabei Fehler aufgetreten sind</a:t>
            </a:r>
            <a:r>
              <a:rPr lang="de-DE" sz="1400" dirty="0" smtClean="0"/>
              <a:t>.</a:t>
            </a:r>
          </a:p>
          <a:p>
            <a:endParaRPr lang="de-DE" sz="1400" dirty="0"/>
          </a:p>
          <a:p>
            <a:r>
              <a:rPr lang="de-DE" sz="1400" b="1" dirty="0"/>
              <a:t>Änderungen von Anwendungsdaten werden nicht vom CTS verwaltet</a:t>
            </a:r>
            <a:r>
              <a:rPr lang="de-DE" sz="1400" dirty="0"/>
              <a:t>. Ebenso ist es nicht möglich, Anwendungsdaten mit dem CTS in andere Mandanten oder Systeme zu transportieren</a:t>
            </a:r>
            <a:r>
              <a:rPr lang="de-DE" sz="1400" dirty="0" smtClean="0"/>
              <a:t>.</a:t>
            </a:r>
          </a:p>
          <a:p>
            <a:r>
              <a:rPr lang="de-DE" sz="1400" dirty="0"/>
              <a:t>Zur maschinellen Übertragung von Stamm- und Bewegungsdaten zwischen Mandanten des SAP-Systems oder aus einem Nicht-SAP-System ins SAP-System, sowie zum maschinellen Aufbau von Stamm- und Bewegungsdaten werden andere Werkzeuge als das CTS verwendet, wie z.B. </a:t>
            </a:r>
            <a:r>
              <a:rPr lang="de-DE" sz="1400" dirty="0" smtClean="0"/>
              <a:t>ALE und CATT. (</a:t>
            </a:r>
            <a:r>
              <a:rPr lang="de-DE" sz="1400" dirty="0" err="1" smtClean="0"/>
              <a:t>eCATT</a:t>
            </a:r>
            <a:r>
              <a:rPr lang="de-DE" sz="1400" dirty="0" smtClean="0"/>
              <a:t>)</a:t>
            </a:r>
          </a:p>
          <a:p>
            <a:endParaRPr lang="de-DE" sz="1400" dirty="0" smtClean="0"/>
          </a:p>
          <a:p>
            <a:r>
              <a:rPr lang="de-DE" sz="1200" dirty="0" smtClean="0"/>
              <a:t>Quelle</a:t>
            </a:r>
            <a:r>
              <a:rPr lang="de-DE" sz="1200" dirty="0"/>
              <a:t>: </a:t>
            </a:r>
            <a:r>
              <a:rPr lang="de-DE" sz="1200" dirty="0">
                <a:hlinkClick r:id="rId2"/>
              </a:rPr>
              <a:t>http://help.sap.com/saphelp_sem40bw/helpdata/de/a7/bb4a3793a0ca76e10000009b38f839/content.htm?frameset=/de/63/a30a44c00811d2851c0000e8a57770/frameset.htm&amp;current_toc=/</a:t>
            </a:r>
            <a:r>
              <a:rPr lang="de-DE" sz="1200" dirty="0" smtClean="0">
                <a:hlinkClick r:id="rId2"/>
              </a:rPr>
              <a:t>de/d7/8eb9361a75ea43e10000009b38f839/plain.htm&amp;node_id=4</a:t>
            </a:r>
            <a:endParaRPr lang="de-DE" sz="1400" dirty="0"/>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19" name="Grafi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0" name="Textfeld 19"/>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1" name="Textfeld 20"/>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2" name="Textfeld 21"/>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1 - Einleitung		</a:t>
            </a:r>
            <a:r>
              <a:rPr lang="de-DE" sz="1200" dirty="0"/>
              <a:t> </a:t>
            </a:r>
            <a:r>
              <a:rPr lang="de-DE" sz="1200" dirty="0" smtClean="0"/>
              <a:t>             Seite 3</a:t>
            </a:r>
            <a:endParaRPr lang="de-DE" sz="1200" dirty="0"/>
          </a:p>
        </p:txBody>
      </p:sp>
      <p:sp>
        <p:nvSpPr>
          <p:cNvPr id="23" name="Textfeld 22"/>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16" name="Rechteck 15"/>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4"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1138810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Textfeld 25"/>
          <p:cNvSpPr txBox="1"/>
          <p:nvPr/>
        </p:nvSpPr>
        <p:spPr>
          <a:xfrm>
            <a:off x="252000" y="540000"/>
            <a:ext cx="8568952" cy="369332"/>
          </a:xfrm>
          <a:prstGeom prst="rect">
            <a:avLst/>
          </a:prstGeom>
          <a:noFill/>
        </p:spPr>
        <p:txBody>
          <a:bodyPr wrap="square" rtlCol="0">
            <a:spAutoFit/>
          </a:bodyPr>
          <a:lstStyle/>
          <a:p>
            <a:r>
              <a:rPr lang="de-DE" b="1" dirty="0" smtClean="0"/>
              <a:t>Transportmanagement System (TMS) einrichten </a:t>
            </a:r>
            <a:endParaRPr lang="de-DE" b="1" dirty="0"/>
          </a:p>
        </p:txBody>
      </p:sp>
      <p:sp>
        <p:nvSpPr>
          <p:cNvPr id="33" name="Textfeld 32"/>
          <p:cNvSpPr txBox="1"/>
          <p:nvPr/>
        </p:nvSpPr>
        <p:spPr>
          <a:xfrm>
            <a:off x="252002" y="3269798"/>
            <a:ext cx="8568952" cy="369332"/>
          </a:xfrm>
          <a:prstGeom prst="rect">
            <a:avLst/>
          </a:prstGeom>
          <a:noFill/>
        </p:spPr>
        <p:txBody>
          <a:bodyPr wrap="square" rtlCol="0">
            <a:spAutoFit/>
          </a:bodyPr>
          <a:lstStyle/>
          <a:p>
            <a:r>
              <a:rPr lang="de-DE" b="1" dirty="0" smtClean="0"/>
              <a:t>Mandanten anlegen</a:t>
            </a:r>
            <a:endParaRPr lang="de-DE" b="1" dirty="0"/>
          </a:p>
        </p:txBody>
      </p:sp>
      <p:sp>
        <p:nvSpPr>
          <p:cNvPr id="34" name="Rechteck 33"/>
          <p:cNvSpPr/>
          <p:nvPr/>
        </p:nvSpPr>
        <p:spPr>
          <a:xfrm>
            <a:off x="252001" y="3559373"/>
            <a:ext cx="8666529" cy="738664"/>
          </a:xfrm>
          <a:prstGeom prst="rect">
            <a:avLst/>
          </a:prstGeom>
        </p:spPr>
        <p:txBody>
          <a:bodyPr wrap="square">
            <a:spAutoFit/>
          </a:bodyPr>
          <a:lstStyle/>
          <a:p>
            <a:r>
              <a:rPr lang="de-DE" sz="1400" dirty="0"/>
              <a:t>Die </a:t>
            </a:r>
            <a:r>
              <a:rPr lang="de-DE" sz="1400" dirty="0" smtClean="0"/>
              <a:t>Erstinstallationen wurden </a:t>
            </a:r>
            <a:r>
              <a:rPr lang="de-DE" sz="1400" dirty="0"/>
              <a:t>durchgeführt. </a:t>
            </a:r>
            <a:r>
              <a:rPr lang="de-DE" sz="1400" dirty="0" smtClean="0"/>
              <a:t>Es existiert jetzt 1 SAP R3 System mit der SID Nummer E6D. Die </a:t>
            </a:r>
            <a:r>
              <a:rPr lang="de-DE" sz="1400" dirty="0"/>
              <a:t>Mandanten 000, 001 und 066 </a:t>
            </a:r>
            <a:r>
              <a:rPr lang="de-DE" sz="1400" dirty="0" smtClean="0"/>
              <a:t>sind vorhanden</a:t>
            </a:r>
            <a:r>
              <a:rPr lang="de-DE" sz="1400" dirty="0"/>
              <a:t>. Im zweiten Schritt </a:t>
            </a:r>
            <a:r>
              <a:rPr lang="de-DE" sz="1400" dirty="0" smtClean="0"/>
              <a:t>wird </a:t>
            </a:r>
            <a:r>
              <a:rPr lang="de-DE" sz="1400" dirty="0"/>
              <a:t>der </a:t>
            </a:r>
            <a:r>
              <a:rPr lang="de-DE" sz="1400" dirty="0" smtClean="0"/>
              <a:t>Referenzmandant </a:t>
            </a:r>
            <a:r>
              <a:rPr lang="de-DE" sz="1400" dirty="0"/>
              <a:t>000 als Quellmandant für die </a:t>
            </a:r>
            <a:r>
              <a:rPr lang="de-DE" sz="1400" dirty="0" smtClean="0"/>
              <a:t>Erstellung neuer </a:t>
            </a:r>
            <a:r>
              <a:rPr lang="de-DE" sz="1400" dirty="0"/>
              <a:t>Mandanten </a:t>
            </a:r>
            <a:r>
              <a:rPr lang="de-DE" sz="1400" dirty="0" smtClean="0"/>
              <a:t>im System </a:t>
            </a:r>
            <a:r>
              <a:rPr lang="de-DE" sz="1400" dirty="0"/>
              <a:t>genutzt. </a:t>
            </a:r>
            <a:r>
              <a:rPr lang="de-DE" sz="1400" b="1" dirty="0"/>
              <a:t>T-Code: SCCL</a:t>
            </a:r>
            <a:r>
              <a:rPr lang="de-DE" sz="1400" dirty="0"/>
              <a:t>. </a:t>
            </a:r>
            <a:r>
              <a:rPr lang="de-DE" sz="1400" dirty="0" smtClean="0"/>
              <a:t>(s. Arbeitsprobe Mandantenkopie)</a:t>
            </a:r>
            <a:endParaRPr lang="de-DE" sz="1400" b="1" dirty="0"/>
          </a:p>
        </p:txBody>
      </p:sp>
      <p:pic>
        <p:nvPicPr>
          <p:cNvPr id="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1" y="4358217"/>
            <a:ext cx="4546833" cy="185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52000" y="990000"/>
            <a:ext cx="8639991" cy="2000548"/>
          </a:xfrm>
          <a:prstGeom prst="rect">
            <a:avLst/>
          </a:prstGeom>
          <a:noFill/>
        </p:spPr>
        <p:txBody>
          <a:bodyPr wrap="square" rtlCol="0">
            <a:spAutoFit/>
          </a:bodyPr>
          <a:lstStyle/>
          <a:p>
            <a:r>
              <a:rPr lang="de-DE" sz="1400" dirty="0" smtClean="0"/>
              <a:t>- Transportdomäne konfigurieren</a:t>
            </a:r>
          </a:p>
          <a:p>
            <a:endParaRPr lang="de-DE" sz="800" dirty="0" smtClean="0"/>
          </a:p>
          <a:p>
            <a:r>
              <a:rPr lang="de-DE" sz="1400" dirty="0" smtClean="0"/>
              <a:t>- Transportwege konfigurieren</a:t>
            </a:r>
          </a:p>
          <a:p>
            <a:endParaRPr lang="de-DE" sz="800" dirty="0" smtClean="0"/>
          </a:p>
          <a:p>
            <a:r>
              <a:rPr lang="de-DE" sz="1400" dirty="0" smtClean="0"/>
              <a:t>- Transportstrategie festlegen</a:t>
            </a:r>
          </a:p>
          <a:p>
            <a:pPr marL="285750" indent="-285750">
              <a:buFontTx/>
              <a:buChar char="-"/>
            </a:pPr>
            <a:endParaRPr lang="de-DE" sz="800" dirty="0" smtClean="0"/>
          </a:p>
          <a:p>
            <a:r>
              <a:rPr lang="de-DE" sz="1400" dirty="0" smtClean="0"/>
              <a:t>- Initialisierung Transport Dispatcher</a:t>
            </a:r>
          </a:p>
          <a:p>
            <a:endParaRPr lang="de-DE" sz="800" dirty="0" smtClean="0"/>
          </a:p>
          <a:p>
            <a:r>
              <a:rPr lang="de-DE" sz="1400" dirty="0" smtClean="0"/>
              <a:t>- QA Genehmigungsverfahren </a:t>
            </a:r>
            <a:r>
              <a:rPr lang="de-DE" sz="1400" dirty="0"/>
              <a:t>konfigurieren </a:t>
            </a:r>
            <a:r>
              <a:rPr lang="de-DE" sz="1400" dirty="0" smtClean="0"/>
              <a:t>(hier </a:t>
            </a:r>
            <a:r>
              <a:rPr lang="de-DE" sz="1400" dirty="0"/>
              <a:t>nicht weiter behandelt)</a:t>
            </a:r>
          </a:p>
          <a:p>
            <a:endParaRPr lang="de-DE" sz="800" dirty="0" smtClean="0">
              <a:solidFill>
                <a:srgbClr val="FF0000"/>
              </a:solidFill>
            </a:endParaRPr>
          </a:p>
          <a:p>
            <a:r>
              <a:rPr lang="de-DE" sz="1400" dirty="0" smtClean="0"/>
              <a:t>- Transport Workflow  konfigurieren (hier nicht weiter behandelt)</a:t>
            </a:r>
            <a:endParaRPr lang="de-DE" sz="1400" dirty="0"/>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19" name="Grafi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0" name="Textfeld 19"/>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1" name="Textfeld 20"/>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2" name="Textfeld 21"/>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1 - Einleitung		</a:t>
            </a:r>
            <a:r>
              <a:rPr lang="de-DE" sz="1200" dirty="0"/>
              <a:t> </a:t>
            </a:r>
            <a:r>
              <a:rPr lang="de-DE" sz="1200" dirty="0" smtClean="0"/>
              <a:t>             Seite 4</a:t>
            </a:r>
            <a:endParaRPr lang="de-DE" sz="1200" dirty="0"/>
          </a:p>
        </p:txBody>
      </p:sp>
      <p:sp>
        <p:nvSpPr>
          <p:cNvPr id="23" name="Textfeld 22"/>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3" name="Rechteck 2"/>
          <p:cNvSpPr/>
          <p:nvPr/>
        </p:nvSpPr>
        <p:spPr>
          <a:xfrm>
            <a:off x="5076056" y="5103399"/>
            <a:ext cx="3589765" cy="276999"/>
          </a:xfrm>
          <a:prstGeom prst="rect">
            <a:avLst/>
          </a:prstGeom>
          <a:solidFill>
            <a:srgbClr val="E6DBC4"/>
          </a:solidFill>
        </p:spPr>
        <p:txBody>
          <a:bodyPr wrap="none">
            <a:spAutoFit/>
          </a:bodyPr>
          <a:lstStyle/>
          <a:p>
            <a:r>
              <a:rPr lang="de-DE" sz="1200" dirty="0"/>
              <a:t>Das Bild zeigt die angelegten Mandanten </a:t>
            </a:r>
            <a:r>
              <a:rPr lang="de-DE" sz="1200" dirty="0" smtClean="0"/>
              <a:t>T-Code: SCC4</a:t>
            </a:r>
            <a:endParaRPr lang="de-DE" b="1" dirty="0"/>
          </a:p>
        </p:txBody>
      </p:sp>
      <p:sp>
        <p:nvSpPr>
          <p:cNvPr id="16" name="Rechteck 15"/>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4"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667847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feld 18"/>
          <p:cNvSpPr txBox="1"/>
          <p:nvPr/>
        </p:nvSpPr>
        <p:spPr>
          <a:xfrm>
            <a:off x="252000" y="540000"/>
            <a:ext cx="8780597" cy="369332"/>
          </a:xfrm>
          <a:prstGeom prst="rect">
            <a:avLst/>
          </a:prstGeom>
          <a:noFill/>
        </p:spPr>
        <p:txBody>
          <a:bodyPr wrap="square" rtlCol="0">
            <a:spAutoFit/>
          </a:bodyPr>
          <a:lstStyle/>
          <a:p>
            <a:r>
              <a:rPr lang="de-DE" b="1" dirty="0" smtClean="0"/>
              <a:t>Änderbarkeitsregeln für Mandanten -&gt; SCC4</a:t>
            </a:r>
            <a:endParaRPr lang="de-DE" b="1" dirty="0"/>
          </a:p>
        </p:txBody>
      </p:sp>
      <p:sp>
        <p:nvSpPr>
          <p:cNvPr id="2" name="Textfeld 1"/>
          <p:cNvSpPr txBox="1"/>
          <p:nvPr/>
        </p:nvSpPr>
        <p:spPr>
          <a:xfrm>
            <a:off x="4407586" y="5908445"/>
            <a:ext cx="4598961" cy="461665"/>
          </a:xfrm>
          <a:prstGeom prst="rect">
            <a:avLst/>
          </a:prstGeom>
          <a:solidFill>
            <a:srgbClr val="E6DBC4"/>
          </a:solidFill>
          <a:ln w="19050">
            <a:noFill/>
          </a:ln>
        </p:spPr>
        <p:txBody>
          <a:bodyPr wrap="square" rtlCol="0">
            <a:spAutoFit/>
          </a:bodyPr>
          <a:lstStyle/>
          <a:p>
            <a:r>
              <a:rPr lang="de-DE" sz="1200" dirty="0" smtClean="0"/>
              <a:t>Für das Qualitätssicherungs- und Produktivsystem wird die Einstellung keine Änderung erlaubt empfohlen.</a:t>
            </a:r>
            <a:endParaRPr lang="de-DE"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7586" y="990000"/>
            <a:ext cx="4598962" cy="48526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3933056"/>
            <a:ext cx="3560380" cy="447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4733708"/>
            <a:ext cx="3324225" cy="323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5389035"/>
            <a:ext cx="3438525" cy="981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Gerade Verbindung mit Pfeil 3"/>
          <p:cNvCxnSpPr/>
          <p:nvPr/>
        </p:nvCxnSpPr>
        <p:spPr>
          <a:xfrm flipH="1">
            <a:off x="3790219" y="4156893"/>
            <a:ext cx="617367" cy="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flipH="1">
            <a:off x="3576226" y="4895633"/>
            <a:ext cx="831360" cy="3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H="1">
            <a:off x="3676795" y="5589240"/>
            <a:ext cx="73079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3870970" y="3942789"/>
            <a:ext cx="445280" cy="276999"/>
          </a:xfrm>
          <a:prstGeom prst="rect">
            <a:avLst/>
          </a:prstGeom>
          <a:noFill/>
        </p:spPr>
        <p:txBody>
          <a:bodyPr wrap="square" rtlCol="0">
            <a:spAutoFit/>
          </a:bodyPr>
          <a:lstStyle/>
          <a:p>
            <a:r>
              <a:rPr lang="de-DE" sz="1200" dirty="0" smtClean="0"/>
              <a:t>F4</a:t>
            </a:r>
            <a:endParaRPr lang="de-DE" sz="1200" dirty="0"/>
          </a:p>
        </p:txBody>
      </p:sp>
      <p:sp>
        <p:nvSpPr>
          <p:cNvPr id="24" name="Textfeld 23"/>
          <p:cNvSpPr txBox="1"/>
          <p:nvPr/>
        </p:nvSpPr>
        <p:spPr>
          <a:xfrm>
            <a:off x="3870493" y="4648338"/>
            <a:ext cx="445280" cy="276999"/>
          </a:xfrm>
          <a:prstGeom prst="rect">
            <a:avLst/>
          </a:prstGeom>
          <a:noFill/>
        </p:spPr>
        <p:txBody>
          <a:bodyPr wrap="square" rtlCol="0">
            <a:spAutoFit/>
          </a:bodyPr>
          <a:lstStyle/>
          <a:p>
            <a:r>
              <a:rPr lang="de-DE" sz="1200" dirty="0" smtClean="0"/>
              <a:t>F4</a:t>
            </a:r>
            <a:endParaRPr lang="de-DE" sz="1200" dirty="0"/>
          </a:p>
        </p:txBody>
      </p:sp>
      <p:sp>
        <p:nvSpPr>
          <p:cNvPr id="25" name="Textfeld 24"/>
          <p:cNvSpPr txBox="1"/>
          <p:nvPr/>
        </p:nvSpPr>
        <p:spPr>
          <a:xfrm>
            <a:off x="3870970" y="5385365"/>
            <a:ext cx="445280" cy="276999"/>
          </a:xfrm>
          <a:prstGeom prst="rect">
            <a:avLst/>
          </a:prstGeom>
          <a:noFill/>
        </p:spPr>
        <p:txBody>
          <a:bodyPr wrap="square" rtlCol="0">
            <a:spAutoFit/>
          </a:bodyPr>
          <a:lstStyle/>
          <a:p>
            <a:r>
              <a:rPr lang="de-DE" sz="1200" dirty="0" smtClean="0"/>
              <a:t>F4</a:t>
            </a:r>
            <a:endParaRPr lang="de-DE" sz="1200" dirty="0"/>
          </a:p>
        </p:txBody>
      </p:sp>
      <p:pic>
        <p:nvPicPr>
          <p:cNvPr id="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00" y="990000"/>
            <a:ext cx="3935806" cy="1609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feld 22"/>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6" name="Grafik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7" name="Textfeld 26"/>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8" name="Textfeld 27"/>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9" name="Textfeld 28"/>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1 - Einleitung		</a:t>
            </a:r>
            <a:r>
              <a:rPr lang="de-DE" sz="1200" dirty="0"/>
              <a:t> </a:t>
            </a:r>
            <a:r>
              <a:rPr lang="de-DE" sz="1200" dirty="0" smtClean="0"/>
              <a:t>             Seite 5</a:t>
            </a:r>
            <a:endParaRPr lang="de-DE" sz="1200" dirty="0"/>
          </a:p>
        </p:txBody>
      </p:sp>
      <p:sp>
        <p:nvSpPr>
          <p:cNvPr id="30" name="Textfeld 29"/>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32" name="Rechteck 31"/>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8"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3325375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990000"/>
            <a:ext cx="3281536" cy="20205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068960"/>
            <a:ext cx="5218828" cy="33843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8300" y="4333699"/>
            <a:ext cx="1334577" cy="5869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feld 32"/>
          <p:cNvSpPr txBox="1"/>
          <p:nvPr/>
        </p:nvSpPr>
        <p:spPr>
          <a:xfrm>
            <a:off x="252000" y="540000"/>
            <a:ext cx="8780597" cy="369332"/>
          </a:xfrm>
          <a:prstGeom prst="rect">
            <a:avLst/>
          </a:prstGeom>
          <a:noFill/>
        </p:spPr>
        <p:txBody>
          <a:bodyPr wrap="square" rtlCol="0">
            <a:spAutoFit/>
          </a:bodyPr>
          <a:lstStyle/>
          <a:p>
            <a:r>
              <a:rPr lang="de-DE" b="1" dirty="0" smtClean="0"/>
              <a:t>Globale Systemänderbarkeit einstellen -&gt; SE06</a:t>
            </a:r>
            <a:endParaRPr lang="de-DE" b="1" dirty="0"/>
          </a:p>
        </p:txBody>
      </p:sp>
      <p:cxnSp>
        <p:nvCxnSpPr>
          <p:cNvPr id="5" name="Gerade Verbindung mit Pfeil 4"/>
          <p:cNvCxnSpPr/>
          <p:nvPr/>
        </p:nvCxnSpPr>
        <p:spPr>
          <a:xfrm>
            <a:off x="8676456" y="4221088"/>
            <a:ext cx="0"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1331640" y="1412776"/>
            <a:ext cx="273630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4067944" y="1412776"/>
            <a:ext cx="0" cy="16561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19" name="Grafi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0" name="Textfeld 19"/>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1" name="Textfeld 20"/>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2" name="Textfeld 21"/>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1 - </a:t>
            </a:r>
            <a:r>
              <a:rPr lang="de-DE" sz="1200" dirty="0"/>
              <a:t>E</a:t>
            </a:r>
            <a:r>
              <a:rPr lang="de-DE" sz="1200" dirty="0" smtClean="0"/>
              <a:t>inleitung		</a:t>
            </a:r>
            <a:r>
              <a:rPr lang="de-DE" sz="1200" dirty="0"/>
              <a:t> </a:t>
            </a:r>
            <a:r>
              <a:rPr lang="de-DE" sz="1200" dirty="0" smtClean="0"/>
              <a:t>             Seite 6</a:t>
            </a:r>
            <a:endParaRPr lang="de-DE" sz="1200" dirty="0"/>
          </a:p>
        </p:txBody>
      </p:sp>
      <p:sp>
        <p:nvSpPr>
          <p:cNvPr id="23" name="Textfeld 22"/>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16" name="Rechteck 15"/>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6"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115792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feld 17"/>
          <p:cNvSpPr txBox="1"/>
          <p:nvPr/>
        </p:nvSpPr>
        <p:spPr>
          <a:xfrm>
            <a:off x="252000" y="540000"/>
            <a:ext cx="8666529" cy="369332"/>
          </a:xfrm>
          <a:prstGeom prst="rect">
            <a:avLst/>
          </a:prstGeom>
          <a:noFill/>
        </p:spPr>
        <p:txBody>
          <a:bodyPr wrap="square" rtlCol="0">
            <a:spAutoFit/>
          </a:bodyPr>
          <a:lstStyle/>
          <a:p>
            <a:r>
              <a:rPr lang="de-DE" b="1" dirty="0"/>
              <a:t>Transportdomäne in Mandanten 000 anlegen -&gt; 1 Systemlandschaft -&gt;T-Code: STMS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4395" y="1572150"/>
            <a:ext cx="3672631" cy="23478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600" y="4232571"/>
            <a:ext cx="2831131" cy="1271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1572150"/>
            <a:ext cx="3315592" cy="341270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5324858"/>
            <a:ext cx="3416027" cy="11201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3600" y="5661250"/>
            <a:ext cx="2924175" cy="609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969968" y="1784493"/>
            <a:ext cx="217656" cy="216024"/>
          </a:xfrm>
          <a:prstGeom prst="rect">
            <a:avLst/>
          </a:prstGeom>
          <a:noFill/>
          <a:ln>
            <a:solidFill>
              <a:srgbClr val="FA3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780" y="1554113"/>
            <a:ext cx="432048" cy="338554"/>
          </a:xfrm>
          <a:prstGeom prst="rect">
            <a:avLst/>
          </a:prstGeom>
          <a:noFill/>
        </p:spPr>
        <p:txBody>
          <a:bodyPr wrap="square" rtlCol="0">
            <a:spAutoFit/>
          </a:bodyPr>
          <a:lstStyle/>
          <a:p>
            <a:r>
              <a:rPr lang="de-DE" sz="1600" dirty="0" smtClean="0"/>
              <a:t>1.</a:t>
            </a:r>
            <a:endParaRPr lang="de-DE" sz="1600" dirty="0"/>
          </a:p>
        </p:txBody>
      </p:sp>
      <p:sp>
        <p:nvSpPr>
          <p:cNvPr id="20" name="Textfeld 19"/>
          <p:cNvSpPr txBox="1"/>
          <p:nvPr/>
        </p:nvSpPr>
        <p:spPr>
          <a:xfrm>
            <a:off x="-780" y="5318172"/>
            <a:ext cx="432048" cy="338554"/>
          </a:xfrm>
          <a:prstGeom prst="rect">
            <a:avLst/>
          </a:prstGeom>
          <a:noFill/>
        </p:spPr>
        <p:txBody>
          <a:bodyPr wrap="square" rtlCol="0">
            <a:spAutoFit/>
          </a:bodyPr>
          <a:lstStyle/>
          <a:p>
            <a:r>
              <a:rPr lang="de-DE" sz="1600" dirty="0" smtClean="0"/>
              <a:t>2.</a:t>
            </a:r>
            <a:endParaRPr lang="de-DE" sz="1600" dirty="0"/>
          </a:p>
        </p:txBody>
      </p:sp>
      <p:sp>
        <p:nvSpPr>
          <p:cNvPr id="21" name="Textfeld 20"/>
          <p:cNvSpPr txBox="1"/>
          <p:nvPr/>
        </p:nvSpPr>
        <p:spPr>
          <a:xfrm>
            <a:off x="4859556" y="1572150"/>
            <a:ext cx="432048" cy="338554"/>
          </a:xfrm>
          <a:prstGeom prst="rect">
            <a:avLst/>
          </a:prstGeom>
          <a:noFill/>
        </p:spPr>
        <p:txBody>
          <a:bodyPr wrap="square" rtlCol="0">
            <a:spAutoFit/>
          </a:bodyPr>
          <a:lstStyle/>
          <a:p>
            <a:r>
              <a:rPr lang="de-DE" sz="1600" dirty="0"/>
              <a:t>3</a:t>
            </a:r>
            <a:r>
              <a:rPr lang="de-DE" sz="1600" dirty="0" smtClean="0"/>
              <a:t>.</a:t>
            </a:r>
            <a:endParaRPr lang="de-DE" sz="1600" dirty="0"/>
          </a:p>
        </p:txBody>
      </p:sp>
      <p:sp>
        <p:nvSpPr>
          <p:cNvPr id="22" name="Textfeld 21"/>
          <p:cNvSpPr txBox="1"/>
          <p:nvPr/>
        </p:nvSpPr>
        <p:spPr>
          <a:xfrm>
            <a:off x="4887756" y="4229196"/>
            <a:ext cx="432048" cy="338554"/>
          </a:xfrm>
          <a:prstGeom prst="rect">
            <a:avLst/>
          </a:prstGeom>
          <a:noFill/>
        </p:spPr>
        <p:txBody>
          <a:bodyPr wrap="square" rtlCol="0">
            <a:spAutoFit/>
          </a:bodyPr>
          <a:lstStyle/>
          <a:p>
            <a:r>
              <a:rPr lang="de-DE" sz="1600" dirty="0" smtClean="0"/>
              <a:t>4.</a:t>
            </a:r>
            <a:endParaRPr lang="de-DE" sz="1600" dirty="0"/>
          </a:p>
        </p:txBody>
      </p:sp>
      <p:sp>
        <p:nvSpPr>
          <p:cNvPr id="23" name="Textfeld 22"/>
          <p:cNvSpPr txBox="1"/>
          <p:nvPr/>
        </p:nvSpPr>
        <p:spPr>
          <a:xfrm>
            <a:off x="4859556" y="5661250"/>
            <a:ext cx="432048" cy="338554"/>
          </a:xfrm>
          <a:prstGeom prst="rect">
            <a:avLst/>
          </a:prstGeom>
          <a:noFill/>
        </p:spPr>
        <p:txBody>
          <a:bodyPr wrap="square" rtlCol="0">
            <a:spAutoFit/>
          </a:bodyPr>
          <a:lstStyle/>
          <a:p>
            <a:r>
              <a:rPr lang="de-DE" sz="1600" dirty="0"/>
              <a:t>5</a:t>
            </a:r>
            <a:r>
              <a:rPr lang="de-DE" sz="1600" dirty="0" smtClean="0"/>
              <a:t>.</a:t>
            </a:r>
            <a:endParaRPr lang="de-DE" sz="1600" dirty="0"/>
          </a:p>
        </p:txBody>
      </p:sp>
      <p:sp>
        <p:nvSpPr>
          <p:cNvPr id="24" name="Textfeld 23"/>
          <p:cNvSpPr txBox="1"/>
          <p:nvPr/>
        </p:nvSpPr>
        <p:spPr>
          <a:xfrm>
            <a:off x="252000" y="909332"/>
            <a:ext cx="8564830" cy="523220"/>
          </a:xfrm>
          <a:prstGeom prst="rect">
            <a:avLst/>
          </a:prstGeom>
          <a:noFill/>
        </p:spPr>
        <p:txBody>
          <a:bodyPr wrap="square" rtlCol="0">
            <a:spAutoFit/>
          </a:bodyPr>
          <a:lstStyle/>
          <a:p>
            <a:r>
              <a:rPr lang="de-DE" sz="1400" b="1" dirty="0" smtClean="0"/>
              <a:t>Es </a:t>
            </a:r>
            <a:r>
              <a:rPr lang="de-DE" sz="1400" b="1" dirty="0"/>
              <a:t>ist eine zentrale Konfiguration, alle anderen </a:t>
            </a:r>
            <a:r>
              <a:rPr lang="de-DE" sz="1400" b="1" dirty="0" smtClean="0"/>
              <a:t>Mandanten erhalten </a:t>
            </a:r>
            <a:r>
              <a:rPr lang="de-DE" sz="1400" b="1" dirty="0"/>
              <a:t>automatisch eine Kopie dieser </a:t>
            </a:r>
            <a:r>
              <a:rPr lang="de-DE" sz="1400" b="1" dirty="0" smtClean="0"/>
              <a:t>Referenzkonfiguration. </a:t>
            </a:r>
            <a:r>
              <a:rPr lang="de-DE" sz="1400" dirty="0" smtClean="0"/>
              <a:t>Nach Aufruf von STMS schlägt das System die Konfiguration der Transportdomäne vor.</a:t>
            </a:r>
            <a:endParaRPr lang="de-DE" sz="1400" dirty="0"/>
          </a:p>
        </p:txBody>
      </p:sp>
      <p:sp>
        <p:nvSpPr>
          <p:cNvPr id="25" name="Textfeld 24"/>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6" name="Grafik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7" name="Textfeld 26"/>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8" name="Textfeld 27"/>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9" name="Textfeld 28"/>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7</a:t>
            </a:r>
            <a:endParaRPr lang="de-DE" sz="1200" dirty="0"/>
          </a:p>
        </p:txBody>
      </p:sp>
      <p:sp>
        <p:nvSpPr>
          <p:cNvPr id="30" name="Textfeld 29"/>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32" name="Rechteck 31"/>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8"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1890544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feld 18"/>
          <p:cNvSpPr txBox="1"/>
          <p:nvPr/>
        </p:nvSpPr>
        <p:spPr>
          <a:xfrm>
            <a:off x="252000" y="540000"/>
            <a:ext cx="8666529" cy="646331"/>
          </a:xfrm>
          <a:prstGeom prst="rect">
            <a:avLst/>
          </a:prstGeom>
          <a:noFill/>
        </p:spPr>
        <p:txBody>
          <a:bodyPr wrap="square" rtlCol="0">
            <a:spAutoFit/>
          </a:bodyPr>
          <a:lstStyle/>
          <a:p>
            <a:r>
              <a:rPr lang="de-DE" b="1" dirty="0"/>
              <a:t>Transportdomäne in Mandanten 000 anlegen -&gt; 1 Systemlandschaft </a:t>
            </a:r>
            <a:r>
              <a:rPr lang="de-DE" b="1" dirty="0" smtClean="0"/>
              <a:t>-&gt; SAP-System -&gt; prüfen</a:t>
            </a:r>
            <a:endParaRPr lang="de-DE" b="1"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1260000"/>
            <a:ext cx="4202975" cy="371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52000" y="5229200"/>
            <a:ext cx="4202975" cy="492443"/>
          </a:xfrm>
          <a:prstGeom prst="rect">
            <a:avLst/>
          </a:prstGeom>
          <a:solidFill>
            <a:srgbClr val="E6DBC4"/>
          </a:solidFill>
        </p:spPr>
        <p:txBody>
          <a:bodyPr wrap="square" rtlCol="0">
            <a:spAutoFit/>
          </a:bodyPr>
          <a:lstStyle/>
          <a:p>
            <a:r>
              <a:rPr lang="de-DE" sz="1200" dirty="0" smtClean="0"/>
              <a:t>Die Transportdomäne wurde angelegt und damit auch das System, ich bin am Domain Controller angemeldet</a:t>
            </a:r>
            <a:r>
              <a:rPr lang="de-DE" sz="1400" dirty="0" smtClean="0"/>
              <a:t>.</a:t>
            </a:r>
            <a:endParaRPr lang="de-DE" sz="1400" dirty="0"/>
          </a:p>
        </p:txBody>
      </p:sp>
      <p:cxnSp>
        <p:nvCxnSpPr>
          <p:cNvPr id="10" name="Gerade Verbindung mit Pfeil 9"/>
          <p:cNvCxnSpPr/>
          <p:nvPr/>
        </p:nvCxnSpPr>
        <p:spPr>
          <a:xfrm flipV="1">
            <a:off x="1691680" y="4898050"/>
            <a:ext cx="0" cy="3311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459" y="1260000"/>
            <a:ext cx="3960862" cy="150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21"/>
          <p:cNvCxnSpPr/>
          <p:nvPr/>
        </p:nvCxnSpPr>
        <p:spPr>
          <a:xfrm>
            <a:off x="1331640" y="5721643"/>
            <a:ext cx="0" cy="5156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a:off x="1331640" y="6237312"/>
            <a:ext cx="38884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8" name="Gerade Verbindung mit Pfeil 2047"/>
          <p:cNvCxnSpPr/>
          <p:nvPr/>
        </p:nvCxnSpPr>
        <p:spPr>
          <a:xfrm flipV="1">
            <a:off x="5220072" y="2636912"/>
            <a:ext cx="0" cy="3600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306" y="3419562"/>
            <a:ext cx="3233913" cy="181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55" name="Gerade Verbindung mit Pfeil 2054"/>
          <p:cNvCxnSpPr/>
          <p:nvPr/>
        </p:nvCxnSpPr>
        <p:spPr>
          <a:xfrm>
            <a:off x="5436096" y="1412776"/>
            <a:ext cx="0" cy="198306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3" name="Grafik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5" name="Textfeld 24"/>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6" name="Textfeld 25"/>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7" name="Textfeld 26"/>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a:t>
            </a:r>
            <a:r>
              <a:rPr lang="de-DE" sz="1200" dirty="0"/>
              <a:t>8</a:t>
            </a:r>
          </a:p>
        </p:txBody>
      </p:sp>
      <p:sp>
        <p:nvSpPr>
          <p:cNvPr id="28" name="Textfeld 27"/>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30" name="Rechteck 29"/>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6"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3658782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feld 18"/>
          <p:cNvSpPr txBox="1"/>
          <p:nvPr/>
        </p:nvSpPr>
        <p:spPr>
          <a:xfrm>
            <a:off x="252000" y="540000"/>
            <a:ext cx="8666529" cy="646331"/>
          </a:xfrm>
          <a:prstGeom prst="rect">
            <a:avLst/>
          </a:prstGeom>
          <a:noFill/>
        </p:spPr>
        <p:txBody>
          <a:bodyPr wrap="square" rtlCol="0">
            <a:spAutoFit/>
          </a:bodyPr>
          <a:lstStyle/>
          <a:p>
            <a:r>
              <a:rPr lang="de-DE" b="1" dirty="0"/>
              <a:t>Transportdomäne in Mandanten 000 anlegen -&gt; 1 Systemlandschaft </a:t>
            </a:r>
            <a:r>
              <a:rPr lang="de-DE" b="1" dirty="0" smtClean="0"/>
              <a:t>-&gt; SAP-System -&gt; prüfen</a:t>
            </a:r>
            <a:endParaRPr lang="de-DE" b="1" dirty="0"/>
          </a:p>
        </p:txBody>
      </p:sp>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1260000"/>
            <a:ext cx="3233913" cy="181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410" y="1196752"/>
            <a:ext cx="2119114" cy="119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890" y="2636912"/>
            <a:ext cx="3842940" cy="163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3140968"/>
            <a:ext cx="3938761" cy="333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Gerade Verbindung mit Pfeil 5"/>
          <p:cNvCxnSpPr/>
          <p:nvPr/>
        </p:nvCxnSpPr>
        <p:spPr>
          <a:xfrm>
            <a:off x="3347864" y="1988840"/>
            <a:ext cx="324036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3191127" y="2142000"/>
            <a:ext cx="20162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5207351" y="2142000"/>
            <a:ext cx="12721" cy="4949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2699792" y="2353456"/>
            <a:ext cx="0" cy="7875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t>Änderungs- und Transportmanagement CTS</a:t>
            </a:r>
            <a:endParaRPr lang="de-DE" sz="2400" b="1" dirty="0"/>
          </a:p>
        </p:txBody>
      </p:sp>
      <p:pic>
        <p:nvPicPr>
          <p:cNvPr id="22" name="Grafik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3" name="Textfeld 2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t>                                                                                   </a:t>
            </a:r>
            <a:endParaRPr lang="de-DE" dirty="0"/>
          </a:p>
        </p:txBody>
      </p:sp>
      <p:sp>
        <p:nvSpPr>
          <p:cNvPr id="24" name="Textfeld 2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p>
        </p:txBody>
      </p:sp>
      <p:sp>
        <p:nvSpPr>
          <p:cNvPr id="26" name="Textfeld 25"/>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t>Kapitel 2 - Realisierung		</a:t>
            </a:r>
            <a:r>
              <a:rPr lang="de-DE" sz="1200" dirty="0"/>
              <a:t> </a:t>
            </a:r>
            <a:r>
              <a:rPr lang="de-DE" sz="1200" dirty="0" smtClean="0"/>
              <a:t>             Seite 9</a:t>
            </a:r>
            <a:endParaRPr lang="de-DE" sz="1200" dirty="0"/>
          </a:p>
        </p:txBody>
      </p:sp>
      <p:sp>
        <p:nvSpPr>
          <p:cNvPr id="27" name="Textfeld 26"/>
          <p:cNvSpPr txBox="1"/>
          <p:nvPr/>
        </p:nvSpPr>
        <p:spPr>
          <a:xfrm>
            <a:off x="7919829" y="6526800"/>
            <a:ext cx="1224171" cy="331200"/>
          </a:xfrm>
          <a:prstGeom prst="rect">
            <a:avLst/>
          </a:prstGeom>
          <a:solidFill>
            <a:schemeClr val="bg1">
              <a:lumMod val="75000"/>
            </a:schemeClr>
          </a:solidFill>
        </p:spPr>
        <p:txBody>
          <a:bodyPr wrap="square" rtlCol="0">
            <a:spAutoFit/>
          </a:bodyPr>
          <a:lstStyle/>
          <a:p>
            <a:r>
              <a:rPr lang="de-DE" sz="800" dirty="0" smtClean="0"/>
              <a:t>Arbeitsprobe Uwe Hauck</a:t>
            </a:r>
          </a:p>
          <a:p>
            <a:r>
              <a:rPr lang="de-DE" sz="800" dirty="0" smtClean="0"/>
              <a:t>Aug. –  Okt.  2015</a:t>
            </a:r>
            <a:endParaRPr lang="de-DE" sz="800" dirty="0"/>
          </a:p>
        </p:txBody>
      </p:sp>
      <p:sp>
        <p:nvSpPr>
          <p:cNvPr id="29" name="Rechteck 28"/>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hlinkClick r:id="rId7" action="ppaction://hlinksldjump"/>
              </a:rPr>
              <a:t>Inhaltsverzeichnis</a:t>
            </a:r>
            <a:endParaRPr lang="de-DE" dirty="0">
              <a:solidFill>
                <a:schemeClr val="tx1"/>
              </a:solidFill>
            </a:endParaRPr>
          </a:p>
        </p:txBody>
      </p:sp>
    </p:spTree>
    <p:extLst>
      <p:ext uri="{BB962C8B-B14F-4D97-AF65-F5344CB8AC3E}">
        <p14:creationId xmlns:p14="http://schemas.microsoft.com/office/powerpoint/2010/main" val="701502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Benutzerdefiniert 2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4CE2"/>
      </a:hlink>
      <a:folHlink>
        <a:srgbClr val="7030A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2261</Words>
  <Application>Microsoft Office PowerPoint</Application>
  <PresentationFormat>Bildschirmpräsentation (4:3)</PresentationFormat>
  <Paragraphs>373</Paragraphs>
  <Slides>27</Slides>
  <Notes>0</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Uwe Hauck</dc:creator>
  <cp:lastModifiedBy>Uwe Hauck</cp:lastModifiedBy>
  <cp:revision>199</cp:revision>
  <cp:lastPrinted>2016-08-07T18:07:35Z</cp:lastPrinted>
  <dcterms:created xsi:type="dcterms:W3CDTF">2016-07-31T17:47:16Z</dcterms:created>
  <dcterms:modified xsi:type="dcterms:W3CDTF">2016-09-13T18:22:34Z</dcterms:modified>
</cp:coreProperties>
</file>