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8"/>
  </p:notesMasterIdLst>
  <p:sldIdLst>
    <p:sldId id="258" r:id="rId2"/>
    <p:sldId id="372" r:id="rId3"/>
    <p:sldId id="276" r:id="rId4"/>
    <p:sldId id="277" r:id="rId5"/>
    <p:sldId id="307" r:id="rId6"/>
    <p:sldId id="259" r:id="rId7"/>
    <p:sldId id="261" r:id="rId8"/>
    <p:sldId id="262" r:id="rId9"/>
    <p:sldId id="263" r:id="rId10"/>
    <p:sldId id="264" r:id="rId11"/>
    <p:sldId id="275" r:id="rId12"/>
    <p:sldId id="278" r:id="rId13"/>
    <p:sldId id="265" r:id="rId14"/>
    <p:sldId id="279" r:id="rId15"/>
    <p:sldId id="280" r:id="rId16"/>
    <p:sldId id="282" r:id="rId17"/>
    <p:sldId id="283" r:id="rId18"/>
    <p:sldId id="281" r:id="rId19"/>
    <p:sldId id="285" r:id="rId20"/>
    <p:sldId id="313" r:id="rId21"/>
    <p:sldId id="318" r:id="rId22"/>
    <p:sldId id="319" r:id="rId23"/>
    <p:sldId id="314" r:id="rId24"/>
    <p:sldId id="315" r:id="rId25"/>
    <p:sldId id="320" r:id="rId26"/>
    <p:sldId id="316" r:id="rId27"/>
    <p:sldId id="317" r:id="rId28"/>
    <p:sldId id="322" r:id="rId29"/>
    <p:sldId id="323" r:id="rId30"/>
    <p:sldId id="326" r:id="rId31"/>
    <p:sldId id="289" r:id="rId32"/>
    <p:sldId id="291" r:id="rId33"/>
    <p:sldId id="327" r:id="rId34"/>
    <p:sldId id="330" r:id="rId35"/>
    <p:sldId id="371"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7" r:id="rId53"/>
    <p:sldId id="348" r:id="rId54"/>
    <p:sldId id="349" r:id="rId55"/>
    <p:sldId id="350" r:id="rId56"/>
    <p:sldId id="351" r:id="rId57"/>
    <p:sldId id="352" r:id="rId58"/>
    <p:sldId id="353" r:id="rId59"/>
    <p:sldId id="354" r:id="rId60"/>
    <p:sldId id="355" r:id="rId61"/>
    <p:sldId id="356" r:id="rId62"/>
    <p:sldId id="357" r:id="rId63"/>
    <p:sldId id="358" r:id="rId64"/>
    <p:sldId id="359" r:id="rId65"/>
    <p:sldId id="360" r:id="rId66"/>
    <p:sldId id="361" r:id="rId67"/>
    <p:sldId id="362" r:id="rId68"/>
    <p:sldId id="363" r:id="rId69"/>
    <p:sldId id="364" r:id="rId70"/>
    <p:sldId id="365" r:id="rId71"/>
    <p:sldId id="366" r:id="rId72"/>
    <p:sldId id="367" r:id="rId73"/>
    <p:sldId id="368" r:id="rId74"/>
    <p:sldId id="369" r:id="rId75"/>
    <p:sldId id="370" r:id="rId76"/>
    <p:sldId id="373" r:id="rId7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DCBA"/>
    <a:srgbClr val="EAEAEA"/>
    <a:srgbClr val="FF33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9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F2D0D2-23F7-40B3-9EB4-3AF78418B114}" type="datetimeFigureOut">
              <a:rPr lang="de-DE" smtClean="0"/>
              <a:t>04.10.2016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E33A2-73BC-4CE0-BE45-9D135D105DC1}" type="slidenum">
              <a:rPr lang="de-DE" smtClean="0"/>
              <a:t>‹Nr.›</a:t>
            </a:fld>
            <a:endParaRPr lang="de-DE"/>
          </a:p>
        </p:txBody>
      </p:sp>
    </p:spTree>
    <p:extLst>
      <p:ext uri="{BB962C8B-B14F-4D97-AF65-F5344CB8AC3E}">
        <p14:creationId xmlns:p14="http://schemas.microsoft.com/office/powerpoint/2010/main" val="164808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24E33A2-73BC-4CE0-BE45-9D135D105DC1}" type="slidenum">
              <a:rPr lang="de-DE" smtClean="0"/>
              <a:t>19</a:t>
            </a:fld>
            <a:endParaRPr lang="de-DE"/>
          </a:p>
        </p:txBody>
      </p:sp>
    </p:spTree>
    <p:extLst>
      <p:ext uri="{BB962C8B-B14F-4D97-AF65-F5344CB8AC3E}">
        <p14:creationId xmlns:p14="http://schemas.microsoft.com/office/powerpoint/2010/main" val="3627448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CCC029F9-1DE0-43B2-B66A-205C0F429CBD}" type="datetimeFigureOut">
              <a:rPr lang="de-DE" smtClean="0">
                <a:solidFill>
                  <a:prstClr val="black">
                    <a:tint val="75000"/>
                  </a:prstClr>
                </a:solidFill>
              </a:rPr>
              <a:pPr/>
              <a:t>04.10.2016</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E8F8F6A2-6633-49BF-964E-24FF2C0D795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67131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CC029F9-1DE0-43B2-B66A-205C0F429CBD}" type="datetimeFigureOut">
              <a:rPr lang="de-DE" smtClean="0">
                <a:solidFill>
                  <a:prstClr val="black">
                    <a:tint val="75000"/>
                  </a:prstClr>
                </a:solidFill>
              </a:rPr>
              <a:pPr/>
              <a:t>04.10.2016</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E8F8F6A2-6633-49BF-964E-24FF2C0D795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77879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CC029F9-1DE0-43B2-B66A-205C0F429CBD}" type="datetimeFigureOut">
              <a:rPr lang="de-DE" smtClean="0">
                <a:solidFill>
                  <a:prstClr val="black">
                    <a:tint val="75000"/>
                  </a:prstClr>
                </a:solidFill>
              </a:rPr>
              <a:pPr/>
              <a:t>04.10.2016</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E8F8F6A2-6633-49BF-964E-24FF2C0D795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633465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CC029F9-1DE0-43B2-B66A-205C0F429CBD}" type="datetimeFigureOut">
              <a:rPr lang="de-DE" smtClean="0">
                <a:solidFill>
                  <a:prstClr val="black">
                    <a:tint val="75000"/>
                  </a:prstClr>
                </a:solidFill>
              </a:rPr>
              <a:pPr/>
              <a:t>04.10.2016</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E8F8F6A2-6633-49BF-964E-24FF2C0D795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764818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CCC029F9-1DE0-43B2-B66A-205C0F429CBD}" type="datetimeFigureOut">
              <a:rPr lang="de-DE" smtClean="0">
                <a:solidFill>
                  <a:prstClr val="black">
                    <a:tint val="75000"/>
                  </a:prstClr>
                </a:solidFill>
              </a:rPr>
              <a:pPr/>
              <a:t>04.10.2016</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E8F8F6A2-6633-49BF-964E-24FF2C0D795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310623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CCC029F9-1DE0-43B2-B66A-205C0F429CBD}" type="datetimeFigureOut">
              <a:rPr lang="de-DE" smtClean="0">
                <a:solidFill>
                  <a:prstClr val="black">
                    <a:tint val="75000"/>
                  </a:prstClr>
                </a:solidFill>
              </a:rPr>
              <a:pPr/>
              <a:t>04.10.2016</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E8F8F6A2-6633-49BF-964E-24FF2C0D795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747792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CCC029F9-1DE0-43B2-B66A-205C0F429CBD}" type="datetimeFigureOut">
              <a:rPr lang="de-DE" smtClean="0">
                <a:solidFill>
                  <a:prstClr val="black">
                    <a:tint val="75000"/>
                  </a:prstClr>
                </a:solidFill>
              </a:rPr>
              <a:pPr/>
              <a:t>04.10.2016</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E8F8F6A2-6633-49BF-964E-24FF2C0D795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998861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CCC029F9-1DE0-43B2-B66A-205C0F429CBD}" type="datetimeFigureOut">
              <a:rPr lang="de-DE" smtClean="0">
                <a:solidFill>
                  <a:prstClr val="black">
                    <a:tint val="75000"/>
                  </a:prstClr>
                </a:solidFill>
              </a:rPr>
              <a:pPr/>
              <a:t>04.10.2016</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E8F8F6A2-6633-49BF-964E-24FF2C0D795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438461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CC029F9-1DE0-43B2-B66A-205C0F429CBD}" type="datetimeFigureOut">
              <a:rPr lang="de-DE" smtClean="0">
                <a:solidFill>
                  <a:prstClr val="black">
                    <a:tint val="75000"/>
                  </a:prstClr>
                </a:solidFill>
              </a:rPr>
              <a:pPr/>
              <a:t>04.10.2016</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E8F8F6A2-6633-49BF-964E-24FF2C0D795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7269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CC029F9-1DE0-43B2-B66A-205C0F429CBD}" type="datetimeFigureOut">
              <a:rPr lang="de-DE" smtClean="0">
                <a:solidFill>
                  <a:prstClr val="black">
                    <a:tint val="75000"/>
                  </a:prstClr>
                </a:solidFill>
              </a:rPr>
              <a:pPr/>
              <a:t>04.10.2016</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E8F8F6A2-6633-49BF-964E-24FF2C0D795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6167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CC029F9-1DE0-43B2-B66A-205C0F429CBD}" type="datetimeFigureOut">
              <a:rPr lang="de-DE" smtClean="0">
                <a:solidFill>
                  <a:prstClr val="black">
                    <a:tint val="75000"/>
                  </a:prstClr>
                </a:solidFill>
              </a:rPr>
              <a:pPr/>
              <a:t>04.10.2016</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E8F8F6A2-6633-49BF-964E-24FF2C0D795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00351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029F9-1DE0-43B2-B66A-205C0F429CBD}" type="datetimeFigureOut">
              <a:rPr lang="de-DE" smtClean="0">
                <a:solidFill>
                  <a:prstClr val="black">
                    <a:tint val="75000"/>
                  </a:prstClr>
                </a:solidFill>
              </a:rPr>
              <a:pPr/>
              <a:t>04.10.2016</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8F6A2-6633-49BF-964E-24FF2C0D795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3380130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34.xml"/><Relationship Id="rId18" Type="http://schemas.openxmlformats.org/officeDocument/2006/relationships/slide" Target="slide51.xml"/><Relationship Id="rId26" Type="http://schemas.openxmlformats.org/officeDocument/2006/relationships/slide" Target="slide71.xml"/><Relationship Id="rId3" Type="http://schemas.openxmlformats.org/officeDocument/2006/relationships/slide" Target="slide3.xml"/><Relationship Id="rId21" Type="http://schemas.openxmlformats.org/officeDocument/2006/relationships/slide" Target="slide58.xml"/><Relationship Id="rId7" Type="http://schemas.openxmlformats.org/officeDocument/2006/relationships/slide" Target="slide12.xml"/><Relationship Id="rId12" Type="http://schemas.openxmlformats.org/officeDocument/2006/relationships/slide" Target="slide28.xml"/><Relationship Id="rId17" Type="http://schemas.openxmlformats.org/officeDocument/2006/relationships/slide" Target="slide49.xml"/><Relationship Id="rId25" Type="http://schemas.openxmlformats.org/officeDocument/2006/relationships/slide" Target="slide68.xml"/><Relationship Id="rId2" Type="http://schemas.openxmlformats.org/officeDocument/2006/relationships/image" Target="../media/image1.png"/><Relationship Id="rId16" Type="http://schemas.openxmlformats.org/officeDocument/2006/relationships/slide" Target="slide46.xml"/><Relationship Id="rId20" Type="http://schemas.openxmlformats.org/officeDocument/2006/relationships/slide" Target="slide55.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24.xml"/><Relationship Id="rId24" Type="http://schemas.openxmlformats.org/officeDocument/2006/relationships/slide" Target="slide66.xml"/><Relationship Id="rId5" Type="http://schemas.openxmlformats.org/officeDocument/2006/relationships/slide" Target="slide5.xml"/><Relationship Id="rId15" Type="http://schemas.openxmlformats.org/officeDocument/2006/relationships/slide" Target="slide38.xml"/><Relationship Id="rId23" Type="http://schemas.openxmlformats.org/officeDocument/2006/relationships/slide" Target="slide63.xml"/><Relationship Id="rId28" Type="http://schemas.openxmlformats.org/officeDocument/2006/relationships/slide" Target="slide75.xml"/><Relationship Id="rId10" Type="http://schemas.openxmlformats.org/officeDocument/2006/relationships/slide" Target="slide19.xml"/><Relationship Id="rId19" Type="http://schemas.openxmlformats.org/officeDocument/2006/relationships/slide" Target="slide54.xml"/><Relationship Id="rId4" Type="http://schemas.openxmlformats.org/officeDocument/2006/relationships/slide" Target="slide4.xml"/><Relationship Id="rId9" Type="http://schemas.openxmlformats.org/officeDocument/2006/relationships/slide" Target="slide15.xml"/><Relationship Id="rId14" Type="http://schemas.openxmlformats.org/officeDocument/2006/relationships/slide" Target="slide35.xml"/><Relationship Id="rId22" Type="http://schemas.openxmlformats.org/officeDocument/2006/relationships/slide" Target="slide60.xml"/><Relationship Id="rId27" Type="http://schemas.openxmlformats.org/officeDocument/2006/relationships/slide" Target="slide7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slide" Target="slide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slide" Target="slide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slide" Target="slide1.xml"/></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 Target="slide1.xml"/><Relationship Id="rId7"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hyperlink" Target="doc/abap1.doc"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txt/uh_batch1.txt" TargetMode="External"/><Relationship Id="rId5" Type="http://schemas.openxmlformats.org/officeDocument/2006/relationships/hyperlink" Target="xls/uh_batch1.xls" TargetMode="External"/><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hyperlink" Target="txt/uh_batch1.txt" TargetMode="External"/><Relationship Id="rId4" Type="http://schemas.openxmlformats.org/officeDocument/2006/relationships/hyperlink" Target="xls/uh_batch1.xls" TargetMode="External"/></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 Target="slide1.xml"/><Relationship Id="rId7"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54.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hyperlink" Target="doc/abap2.doc"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doc/abap1.doc" TargetMode="External"/><Relationship Id="rId5" Type="http://schemas.openxmlformats.org/officeDocument/2006/relationships/image" Target="../media/image61.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slide" Target="slide1.xml"/><Relationship Id="rId7" Type="http://schemas.openxmlformats.org/officeDocument/2006/relationships/image" Target="../media/image7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3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1.png"/><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help.sap.com/saphelp_nw73ehp1/helpdata/DE/49/7039e269be6a50e10000000a42189c/content.htm?frameset=/DE/49/6d2fa0e0221ec6e10000000a42189b/frameset.htm&amp;current_toc=/de/20/e81c3b84e65e7be10000000a11402f/plain.htm&amp;node_id=3"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image" Target="../media/image83.png"/><Relationship Id="rId4" Type="http://schemas.openxmlformats.org/officeDocument/2006/relationships/image" Target="../media/image82.png"/></Relationships>
</file>

<file path=ppt/slides/_rels/slide36.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 Id="rId9" Type="http://schemas.openxmlformats.org/officeDocument/2006/relationships/slide" Target="slide1.xml"/></Relationships>
</file>

<file path=ppt/slides/_rels/slide37.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2.png"/><Relationship Id="rId5" Type="http://schemas.openxmlformats.org/officeDocument/2006/relationships/image" Target="../media/image87.png"/><Relationship Id="rId4" Type="http://schemas.openxmlformats.org/officeDocument/2006/relationships/image" Target="../media/image91.png"/></Relationships>
</file>

<file path=ppt/slides/_rels/slide3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3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9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40.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41.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 Id="rId9" Type="http://schemas.openxmlformats.org/officeDocument/2006/relationships/slide" Target="slide1.xml"/></Relationships>
</file>

<file path=ppt/slides/_rels/slide42.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4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slide" Target="slide1.xml"/><Relationship Id="rId4" Type="http://schemas.openxmlformats.org/officeDocument/2006/relationships/image" Target="../media/image112.png"/></Relationships>
</file>

<file path=ppt/slides/_rels/slide4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image" Target="../media/image115.png"/><Relationship Id="rId4" Type="http://schemas.openxmlformats.org/officeDocument/2006/relationships/image" Target="../media/image114.png"/></Relationships>
</file>

<file path=ppt/slides/_rels/slide4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image" Target="../media/image118.png"/><Relationship Id="rId4" Type="http://schemas.openxmlformats.org/officeDocument/2006/relationships/image" Target="../media/image117.png"/></Relationships>
</file>

<file path=ppt/slides/_rels/slide4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4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slide" Target="slide1.xml"/><Relationship Id="rId4" Type="http://schemas.openxmlformats.org/officeDocument/2006/relationships/image" Target="../media/image121.png"/></Relationships>
</file>

<file path=ppt/slides/_rels/slide48.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image" Target="../media/image124.png"/><Relationship Id="rId4" Type="http://schemas.openxmlformats.org/officeDocument/2006/relationships/image" Target="../media/image123.png"/></Relationships>
</file>

<file path=ppt/slides/_rels/slide4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slide" Target="slide1.xml"/><Relationship Id="rId4" Type="http://schemas.openxmlformats.org/officeDocument/2006/relationships/image" Target="../media/image12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slide" Target="slide1.xml"/></Relationships>
</file>

<file path=ppt/slides/_rels/slide5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slide" Target="slide1.xml"/><Relationship Id="rId4" Type="http://schemas.openxmlformats.org/officeDocument/2006/relationships/image" Target="../media/image128.png"/></Relationships>
</file>

<file path=ppt/slides/_rels/slide51.xml.rels><?xml version="1.0" encoding="UTF-8" standalone="yes"?>
<Relationships xmlns="http://schemas.openxmlformats.org/package/2006/relationships"><Relationship Id="rId3" Type="http://schemas.openxmlformats.org/officeDocument/2006/relationships/image" Target="../media/image129.png"/><Relationship Id="rId7"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5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53.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image" Target="../media/image136.png"/><Relationship Id="rId4" Type="http://schemas.openxmlformats.org/officeDocument/2006/relationships/image" Target="../media/image135.png"/></Relationships>
</file>

<file path=ppt/slides/_rels/slide54.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slide" Target="slide1.xml"/><Relationship Id="rId4" Type="http://schemas.openxmlformats.org/officeDocument/2006/relationships/image" Target="../media/image138.png"/></Relationships>
</file>

<file path=ppt/slides/_rels/slide5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slide" Target="slide1.xml"/><Relationship Id="rId4" Type="http://schemas.openxmlformats.org/officeDocument/2006/relationships/image" Target="../media/image140.png"/></Relationships>
</file>

<file path=ppt/slides/_rels/slide56.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57.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58.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image" Target="../media/image145.png"/><Relationship Id="rId4" Type="http://schemas.openxmlformats.org/officeDocument/2006/relationships/image" Target="../media/image144.png"/></Relationships>
</file>

<file path=ppt/slides/_rels/slide59.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image" Target="../media/image148.png"/><Relationship Id="rId4" Type="http://schemas.openxmlformats.org/officeDocument/2006/relationships/image" Target="../media/image14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149.png"/><Relationship Id="rId7"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s>
</file>

<file path=ppt/slides/_rels/slide61.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slide" Target="slide1.xml"/><Relationship Id="rId4" Type="http://schemas.openxmlformats.org/officeDocument/2006/relationships/image" Target="../media/image154.png"/></Relationships>
</file>

<file path=ppt/slides/_rels/slide62.xml.rels><?xml version="1.0" encoding="UTF-8" standalone="yes"?>
<Relationships xmlns="http://schemas.openxmlformats.org/package/2006/relationships"><Relationship Id="rId3" Type="http://schemas.openxmlformats.org/officeDocument/2006/relationships/image" Target="../media/image155.png"/><Relationship Id="rId7"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txt/Z1_XK01_DATEN.TXT" TargetMode="External"/><Relationship Id="rId5" Type="http://schemas.openxmlformats.org/officeDocument/2006/relationships/image" Target="../media/image156.png"/><Relationship Id="rId4" Type="http://schemas.openxmlformats.org/officeDocument/2006/relationships/hyperlink" Target="xls/Z1_XK01_DATEN.xls"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slide" Target="slide1.xml"/><Relationship Id="rId4" Type="http://schemas.openxmlformats.org/officeDocument/2006/relationships/image" Target="../media/image158.png"/></Relationships>
</file>

<file path=ppt/slides/_rels/slide64.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image" Target="../media/image161.png"/><Relationship Id="rId4" Type="http://schemas.openxmlformats.org/officeDocument/2006/relationships/image" Target="../media/image160.png"/></Relationships>
</file>

<file path=ppt/slides/_rels/slide65.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slide" Target="slide1.xml"/><Relationship Id="rId4" Type="http://schemas.openxmlformats.org/officeDocument/2006/relationships/image" Target="../media/image163.png"/></Relationships>
</file>

<file path=ppt/slides/_rels/slide66.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slide" Target="slide1.xml"/><Relationship Id="rId4" Type="http://schemas.openxmlformats.org/officeDocument/2006/relationships/image" Target="../media/image165.png"/></Relationships>
</file>

<file path=ppt/slides/_rels/slide67.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slide" Target="slide1.xml"/><Relationship Id="rId4" Type="http://schemas.openxmlformats.org/officeDocument/2006/relationships/image" Target="../media/image167.png"/></Relationships>
</file>

<file path=ppt/slides/_rels/slide68.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slide" Target="slide1.xml"/><Relationship Id="rId4" Type="http://schemas.openxmlformats.org/officeDocument/2006/relationships/image" Target="../media/image169.png"/></Relationships>
</file>

<file path=ppt/slides/_rels/slide6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71.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slide" Target="slide1.xml"/><Relationship Id="rId4" Type="http://schemas.openxmlformats.org/officeDocument/2006/relationships/image" Target="../media/image173.png"/></Relationships>
</file>

<file path=ppt/slides/_rels/slide72.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73.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slide" Target="slide1.xml"/><Relationship Id="rId4" Type="http://schemas.openxmlformats.org/officeDocument/2006/relationships/image" Target="../media/image176.png"/></Relationships>
</file>

<file path=ppt/slides/_rels/slide74.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75.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7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8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6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			</a:t>
            </a:r>
            <a:r>
              <a:rPr lang="de-DE" sz="1200" dirty="0">
                <a:solidFill>
                  <a:prstClr val="black"/>
                </a:solidFill>
              </a:rPr>
              <a:t> </a:t>
            </a:r>
            <a:r>
              <a:rPr lang="de-DE" sz="1200" dirty="0" smtClean="0">
                <a:solidFill>
                  <a:prstClr val="black"/>
                </a:solidFill>
              </a:rPr>
              <a:t>             Seite 1</a:t>
            </a:r>
            <a:endParaRPr lang="de-DE" sz="1200" dirty="0">
              <a:solidFill>
                <a:prstClr val="black"/>
              </a:solidFill>
            </a:endParaRPr>
          </a:p>
        </p:txBody>
      </p:sp>
      <p:sp>
        <p:nvSpPr>
          <p:cNvPr id="16" name="Textfeld 15"/>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
        <p:nvSpPr>
          <p:cNvPr id="18" name="Textfeld 17"/>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a:t>
            </a:r>
            <a:endParaRPr lang="de-DE" sz="2400" b="1" dirty="0">
              <a:solidFill>
                <a:prstClr val="black"/>
              </a:solidFill>
            </a:endParaRPr>
          </a:p>
        </p:txBody>
      </p:sp>
      <p:sp>
        <p:nvSpPr>
          <p:cNvPr id="19" name="Textfeld 18"/>
          <p:cNvSpPr txBox="1"/>
          <p:nvPr/>
        </p:nvSpPr>
        <p:spPr>
          <a:xfrm>
            <a:off x="251521" y="540000"/>
            <a:ext cx="8640960" cy="369332"/>
          </a:xfrm>
          <a:prstGeom prst="rect">
            <a:avLst/>
          </a:prstGeom>
          <a:noFill/>
        </p:spPr>
        <p:txBody>
          <a:bodyPr wrap="square" rtlCol="0">
            <a:spAutoFit/>
          </a:bodyPr>
          <a:lstStyle/>
          <a:p>
            <a:r>
              <a:rPr lang="de-DE" b="1" dirty="0" smtClean="0">
                <a:solidFill>
                  <a:prstClr val="black"/>
                </a:solidFill>
              </a:rPr>
              <a:t>Inhaltsverzeichnis</a:t>
            </a:r>
            <a:endParaRPr lang="de-DE" b="1" dirty="0">
              <a:solidFill>
                <a:prstClr val="black"/>
              </a:solidFill>
            </a:endParaRPr>
          </a:p>
        </p:txBody>
      </p:sp>
      <p:sp>
        <p:nvSpPr>
          <p:cNvPr id="2" name="Textfeld 1"/>
          <p:cNvSpPr txBox="1"/>
          <p:nvPr/>
        </p:nvSpPr>
        <p:spPr>
          <a:xfrm>
            <a:off x="251521" y="990000"/>
            <a:ext cx="8640960" cy="5262979"/>
          </a:xfrm>
          <a:prstGeom prst="rect">
            <a:avLst/>
          </a:prstGeom>
          <a:noFill/>
        </p:spPr>
        <p:txBody>
          <a:bodyPr wrap="square" rtlCol="0">
            <a:spAutoFit/>
          </a:bodyPr>
          <a:lstStyle/>
          <a:p>
            <a:r>
              <a:rPr lang="de-DE" sz="1200" b="1" dirty="0" smtClean="0"/>
              <a:t>Kapitel 1 Datenmigration mit Batch - Input</a:t>
            </a:r>
          </a:p>
          <a:p>
            <a:r>
              <a:rPr lang="de-DE" sz="1000" dirty="0" smtClean="0">
                <a:hlinkClick r:id="rId3" action="ppaction://hlinksldjump"/>
              </a:rPr>
              <a:t>Möglichkeiten der Datenmigration  in </a:t>
            </a:r>
            <a:r>
              <a:rPr lang="de-DE" sz="1000" dirty="0" smtClean="0">
                <a:hlinkClick r:id="rId3" action="ppaction://hlinksldjump"/>
              </a:rPr>
              <a:t>SAP, Batch – Input	</a:t>
            </a:r>
            <a:r>
              <a:rPr lang="de-DE" sz="1000" dirty="0" smtClean="0">
                <a:hlinkClick r:id="rId3" action="ppaction://hlinksldjump"/>
              </a:rPr>
              <a:t>				Seite </a:t>
            </a:r>
            <a:r>
              <a:rPr lang="de-DE" sz="1000" dirty="0">
                <a:hlinkClick r:id="rId3" action="ppaction://hlinksldjump"/>
              </a:rPr>
              <a:t>3</a:t>
            </a:r>
            <a:endParaRPr lang="de-DE" sz="1000" dirty="0" smtClean="0"/>
          </a:p>
          <a:p>
            <a:r>
              <a:rPr lang="de-DE" sz="1000" dirty="0" smtClean="0">
                <a:solidFill>
                  <a:prstClr val="black"/>
                </a:solidFill>
                <a:hlinkClick r:id="rId4" action="ppaction://hlinksldjump"/>
              </a:rPr>
              <a:t>Verfahren </a:t>
            </a:r>
            <a:r>
              <a:rPr lang="de-DE" sz="1000" dirty="0">
                <a:solidFill>
                  <a:prstClr val="black"/>
                </a:solidFill>
                <a:hlinkClick r:id="rId4" action="ppaction://hlinksldjump"/>
              </a:rPr>
              <a:t>zum Erzeugen von Batch- Input </a:t>
            </a:r>
            <a:r>
              <a:rPr lang="de-DE" sz="1000" dirty="0" smtClean="0">
                <a:solidFill>
                  <a:prstClr val="black"/>
                </a:solidFill>
                <a:hlinkClick r:id="rId4" action="ppaction://hlinksldjump"/>
              </a:rPr>
              <a:t>Mappen						Seite </a:t>
            </a:r>
            <a:r>
              <a:rPr lang="de-DE" sz="1000" dirty="0" smtClean="0">
                <a:solidFill>
                  <a:prstClr val="black"/>
                </a:solidFill>
                <a:hlinkClick r:id="rId4" action="ppaction://hlinksldjump"/>
              </a:rPr>
              <a:t>4</a:t>
            </a:r>
            <a:endParaRPr lang="de-DE" sz="1000" dirty="0">
              <a:solidFill>
                <a:prstClr val="black"/>
              </a:solidFill>
            </a:endParaRPr>
          </a:p>
          <a:p>
            <a:r>
              <a:rPr lang="de-DE" sz="1000" dirty="0">
                <a:solidFill>
                  <a:prstClr val="black"/>
                </a:solidFill>
                <a:hlinkClick r:id="rId5" action="ppaction://hlinksldjump"/>
              </a:rPr>
              <a:t>Transaktionsrecorder Aufzeichnung T-Code:  </a:t>
            </a:r>
            <a:r>
              <a:rPr lang="de-DE" sz="1000" dirty="0" smtClean="0">
                <a:solidFill>
                  <a:prstClr val="black"/>
                </a:solidFill>
                <a:hlinkClick r:id="rId5" action="ppaction://hlinksldjump"/>
              </a:rPr>
              <a:t>SHDB						Seite </a:t>
            </a:r>
            <a:r>
              <a:rPr lang="de-DE" sz="1000" dirty="0">
                <a:solidFill>
                  <a:prstClr val="black"/>
                </a:solidFill>
                <a:hlinkClick r:id="rId5" action="ppaction://hlinksldjump"/>
              </a:rPr>
              <a:t>5</a:t>
            </a:r>
            <a:endParaRPr lang="de-DE" sz="1000" dirty="0">
              <a:solidFill>
                <a:prstClr val="black"/>
              </a:solidFill>
            </a:endParaRPr>
          </a:p>
          <a:p>
            <a:r>
              <a:rPr lang="de-DE" sz="1000" dirty="0">
                <a:solidFill>
                  <a:prstClr val="black"/>
                </a:solidFill>
                <a:hlinkClick r:id="rId6" action="ppaction://hlinksldjump"/>
              </a:rPr>
              <a:t>Transaktionsrecorder Aufzeichnung T-Code:  SHDB / Material anlegen T-Code: </a:t>
            </a:r>
            <a:r>
              <a:rPr lang="de-DE" sz="1000" dirty="0" smtClean="0">
                <a:solidFill>
                  <a:prstClr val="black"/>
                </a:solidFill>
                <a:hlinkClick r:id="rId6" action="ppaction://hlinksldjump"/>
              </a:rPr>
              <a:t>MM01				Seite </a:t>
            </a:r>
            <a:r>
              <a:rPr lang="de-DE" sz="1000" dirty="0" smtClean="0">
                <a:solidFill>
                  <a:prstClr val="black"/>
                </a:solidFill>
                <a:hlinkClick r:id="rId6" action="ppaction://hlinksldjump"/>
              </a:rPr>
              <a:t>6</a:t>
            </a:r>
            <a:endParaRPr lang="de-DE" sz="1000" dirty="0">
              <a:solidFill>
                <a:prstClr val="black"/>
              </a:solidFill>
            </a:endParaRPr>
          </a:p>
          <a:p>
            <a:r>
              <a:rPr lang="de-DE" sz="1000" dirty="0">
                <a:hlinkClick r:id="rId7" action="ppaction://hlinksldjump"/>
              </a:rPr>
              <a:t>Wie setzen sich die Daten der Aufzeichnung </a:t>
            </a:r>
            <a:r>
              <a:rPr lang="de-DE" sz="1000" dirty="0" smtClean="0">
                <a:hlinkClick r:id="rId7" action="ppaction://hlinksldjump"/>
              </a:rPr>
              <a:t>zusammen					Seite </a:t>
            </a:r>
            <a:r>
              <a:rPr lang="de-DE" sz="1000" dirty="0" smtClean="0">
                <a:hlinkClick r:id="rId7" action="ppaction://hlinksldjump"/>
              </a:rPr>
              <a:t>12</a:t>
            </a:r>
            <a:endParaRPr lang="de-DE" sz="1000" dirty="0" smtClean="0"/>
          </a:p>
          <a:p>
            <a:r>
              <a:rPr lang="de-DE" sz="1000" dirty="0">
                <a:hlinkClick r:id="rId8" action="ppaction://hlinksldjump"/>
              </a:rPr>
              <a:t>Löschen nicht benötigter Felder </a:t>
            </a:r>
            <a:r>
              <a:rPr lang="de-DE" sz="1000" dirty="0" smtClean="0">
                <a:hlinkClick r:id="rId8" action="ppaction://hlinksldjump"/>
              </a:rPr>
              <a:t>– Auszug						Seite </a:t>
            </a:r>
            <a:r>
              <a:rPr lang="de-DE" sz="1000" dirty="0" smtClean="0">
                <a:hlinkClick r:id="rId8" action="ppaction://hlinksldjump"/>
              </a:rPr>
              <a:t>14</a:t>
            </a:r>
            <a:endParaRPr lang="de-DE" sz="1000" dirty="0"/>
          </a:p>
          <a:p>
            <a:r>
              <a:rPr lang="de-DE" sz="1000" dirty="0">
                <a:hlinkClick r:id="rId9" action="ppaction://hlinksldjump"/>
              </a:rPr>
              <a:t>ABAP Programm </a:t>
            </a:r>
            <a:r>
              <a:rPr lang="de-DE" sz="1000" dirty="0" smtClean="0">
                <a:hlinkClick r:id="rId9" action="ppaction://hlinksldjump"/>
              </a:rPr>
              <a:t>generieren							Seite </a:t>
            </a:r>
            <a:r>
              <a:rPr lang="de-DE" sz="1000" dirty="0" smtClean="0">
                <a:hlinkClick r:id="rId9" action="ppaction://hlinksldjump"/>
              </a:rPr>
              <a:t>15</a:t>
            </a:r>
            <a:endParaRPr lang="de-DE" sz="1000" dirty="0"/>
          </a:p>
          <a:p>
            <a:r>
              <a:rPr lang="de-DE" sz="1000" dirty="0">
                <a:hlinkClick r:id="rId10" action="ppaction://hlinksldjump"/>
              </a:rPr>
              <a:t>ABAP Programm anpassen - mögliche Lösung </a:t>
            </a:r>
            <a:r>
              <a:rPr lang="de-DE" sz="1000" dirty="0" smtClean="0">
                <a:hlinkClick r:id="rId10" action="ppaction://hlinksldjump"/>
              </a:rPr>
              <a:t>1						Seite </a:t>
            </a:r>
            <a:r>
              <a:rPr lang="de-DE" sz="1000" dirty="0" smtClean="0">
                <a:hlinkClick r:id="rId10" action="ppaction://hlinksldjump"/>
              </a:rPr>
              <a:t>19</a:t>
            </a:r>
            <a:endParaRPr lang="de-DE" sz="1000" dirty="0"/>
          </a:p>
          <a:p>
            <a:r>
              <a:rPr lang="de-DE" sz="1000" dirty="0">
                <a:hlinkClick r:id="rId11" action="ppaction://hlinksldjump"/>
              </a:rPr>
              <a:t>ABAP Programm anpassen - mögliche Lösung 1 - Datenmigration durchführen - Batch - Input - Mappe anlegen aus </a:t>
            </a:r>
            <a:r>
              <a:rPr lang="de-DE" sz="1000" dirty="0" smtClean="0">
                <a:hlinkClick r:id="rId11" action="ppaction://hlinksldjump"/>
              </a:rPr>
              <a:t>SE38		Seite </a:t>
            </a:r>
            <a:r>
              <a:rPr lang="de-DE" sz="1000" dirty="0" smtClean="0">
                <a:hlinkClick r:id="rId11" action="ppaction://hlinksldjump"/>
              </a:rPr>
              <a:t>24</a:t>
            </a:r>
            <a:endParaRPr lang="de-DE" sz="1000" dirty="0" smtClean="0"/>
          </a:p>
          <a:p>
            <a:r>
              <a:rPr lang="de-DE" sz="1000" dirty="0">
                <a:hlinkClick r:id="rId12" action="ppaction://hlinksldjump"/>
              </a:rPr>
              <a:t>ABAP Programm anpassen - mögliche Lösung 2 	</a:t>
            </a:r>
            <a:r>
              <a:rPr lang="de-DE" sz="1000" dirty="0" smtClean="0">
                <a:hlinkClick r:id="rId12" action="ppaction://hlinksldjump"/>
              </a:rPr>
              <a:t>					Seite </a:t>
            </a:r>
            <a:r>
              <a:rPr lang="de-DE" sz="1000" dirty="0" smtClean="0">
                <a:hlinkClick r:id="rId12" action="ppaction://hlinksldjump"/>
              </a:rPr>
              <a:t>28</a:t>
            </a:r>
            <a:endParaRPr lang="de-DE" sz="1000" dirty="0" smtClean="0"/>
          </a:p>
          <a:p>
            <a:endParaRPr lang="de-DE" sz="1000" dirty="0"/>
          </a:p>
          <a:p>
            <a:r>
              <a:rPr lang="de-DE" sz="1200" b="1" dirty="0" smtClean="0"/>
              <a:t>Kapitel 2 Datenmigration mit eCATT</a:t>
            </a:r>
          </a:p>
          <a:p>
            <a:r>
              <a:rPr lang="de-DE" sz="1000" dirty="0" smtClean="0">
                <a:hlinkClick r:id="rId13" action="ppaction://hlinksldjump"/>
              </a:rPr>
              <a:t>eCATT Einsatzgebiete							Seite </a:t>
            </a:r>
            <a:r>
              <a:rPr lang="de-DE" sz="1000" dirty="0" smtClean="0">
                <a:hlinkClick r:id="rId13" action="ppaction://hlinksldjump"/>
              </a:rPr>
              <a:t>34</a:t>
            </a:r>
            <a:endParaRPr lang="de-DE" sz="1000" dirty="0" smtClean="0"/>
          </a:p>
          <a:p>
            <a:r>
              <a:rPr lang="de-DE" sz="1000" dirty="0" smtClean="0">
                <a:hlinkClick r:id="rId14" action="ppaction://hlinksldjump"/>
              </a:rPr>
              <a:t>Voraussetzungen	, </a:t>
            </a:r>
            <a:r>
              <a:rPr lang="de-DE" sz="1000" dirty="0" err="1" smtClean="0">
                <a:hlinkClick r:id="rId14" action="ppaction://hlinksldjump"/>
              </a:rPr>
              <a:t>ecatt</a:t>
            </a:r>
            <a:r>
              <a:rPr lang="de-DE" sz="1000" dirty="0" smtClean="0">
                <a:hlinkClick r:id="rId14" action="ppaction://hlinksldjump"/>
              </a:rPr>
              <a:t> und GUI-Scripting erlauben						Seite </a:t>
            </a:r>
            <a:r>
              <a:rPr lang="de-DE" sz="1000" dirty="0" smtClean="0">
                <a:hlinkClick r:id="rId14" action="ppaction://hlinksldjump"/>
              </a:rPr>
              <a:t>35</a:t>
            </a:r>
            <a:endParaRPr lang="de-DE" sz="1000" dirty="0"/>
          </a:p>
          <a:p>
            <a:r>
              <a:rPr lang="de-DE" sz="1000" dirty="0">
                <a:hlinkClick r:id="rId15" action="ppaction://hlinksldjump"/>
              </a:rPr>
              <a:t>Testscript anlegen, T-Code: </a:t>
            </a:r>
            <a:r>
              <a:rPr lang="de-DE" sz="1000" dirty="0" smtClean="0">
                <a:hlinkClick r:id="rId15" action="ppaction://hlinksldjump"/>
              </a:rPr>
              <a:t>SECATT	</a:t>
            </a:r>
            <a:r>
              <a:rPr lang="de-DE" sz="1000" dirty="0" smtClean="0">
                <a:hlinkClick r:id="rId15" action="ppaction://hlinksldjump"/>
              </a:rPr>
              <a:t>	</a:t>
            </a:r>
            <a:r>
              <a:rPr lang="de-DE" sz="1000" dirty="0" smtClean="0">
                <a:hlinkClick r:id="rId15" action="ppaction://hlinksldjump"/>
              </a:rPr>
              <a:t>					Seite </a:t>
            </a:r>
            <a:r>
              <a:rPr lang="de-DE" sz="1000" dirty="0" smtClean="0">
                <a:hlinkClick r:id="rId15" action="ppaction://hlinksldjump"/>
              </a:rPr>
              <a:t>38</a:t>
            </a:r>
            <a:endParaRPr lang="de-DE" sz="1000" dirty="0"/>
          </a:p>
          <a:p>
            <a:r>
              <a:rPr lang="de-DE" sz="1000" dirty="0">
                <a:hlinkClick r:id="rId16" action="ppaction://hlinksldjump"/>
              </a:rPr>
              <a:t>Testscript anlegen / </a:t>
            </a:r>
            <a:r>
              <a:rPr lang="de-DE" sz="1000" dirty="0" smtClean="0">
                <a:hlinkClick r:id="rId16" action="ppaction://hlinksldjump"/>
              </a:rPr>
              <a:t>ausführen, T-Code</a:t>
            </a:r>
            <a:r>
              <a:rPr lang="de-DE" sz="1000" dirty="0">
                <a:hlinkClick r:id="rId16" action="ppaction://hlinksldjump"/>
              </a:rPr>
              <a:t>: </a:t>
            </a:r>
            <a:r>
              <a:rPr lang="de-DE" sz="1000" dirty="0" smtClean="0">
                <a:hlinkClick r:id="rId16" action="ppaction://hlinksldjump"/>
              </a:rPr>
              <a:t>SECATT (Startoptionen)</a:t>
            </a:r>
            <a:r>
              <a:rPr lang="de-DE" sz="1000" dirty="0" smtClean="0">
                <a:hlinkClick r:id="rId16" action="ppaction://hlinksldjump"/>
              </a:rPr>
              <a:t>					Seite </a:t>
            </a:r>
            <a:r>
              <a:rPr lang="de-DE" sz="1000" dirty="0" smtClean="0">
                <a:hlinkClick r:id="rId16" action="ppaction://hlinksldjump"/>
              </a:rPr>
              <a:t>46</a:t>
            </a:r>
            <a:endParaRPr lang="de-DE" sz="1000" dirty="0"/>
          </a:p>
          <a:p>
            <a:r>
              <a:rPr lang="de-DE" sz="1000" dirty="0">
                <a:hlinkClick r:id="rId17" action="ppaction://hlinksldjump"/>
              </a:rPr>
              <a:t>Testscript ändern T-Code: </a:t>
            </a:r>
            <a:r>
              <a:rPr lang="de-DE" sz="1000" dirty="0" smtClean="0">
                <a:hlinkClick r:id="rId17" action="ppaction://hlinksldjump"/>
              </a:rPr>
              <a:t>SECATT (Kommandoschnittstelle)					Seite 49</a:t>
            </a:r>
            <a:endParaRPr lang="de-DE" sz="1000" dirty="0"/>
          </a:p>
          <a:p>
            <a:r>
              <a:rPr lang="de-DE" sz="1000" dirty="0">
                <a:hlinkClick r:id="rId18" action="ppaction://hlinksldjump"/>
              </a:rPr>
              <a:t>Testscript ändern T-Code: </a:t>
            </a:r>
            <a:r>
              <a:rPr lang="de-DE" sz="1000" dirty="0" smtClean="0">
                <a:hlinkClick r:id="rId18" action="ppaction://hlinksldjump"/>
              </a:rPr>
              <a:t>SECATT (Parameterschnittstelle)					Seite 51</a:t>
            </a:r>
            <a:endParaRPr lang="de-DE" sz="1000" dirty="0"/>
          </a:p>
          <a:p>
            <a:r>
              <a:rPr lang="de-DE" sz="1000" dirty="0">
                <a:hlinkClick r:id="rId19" action="ppaction://hlinksldjump"/>
              </a:rPr>
              <a:t>Testscript  T-Code: SECATT - Testdaten </a:t>
            </a:r>
            <a:r>
              <a:rPr lang="de-DE" sz="1000" dirty="0" smtClean="0">
                <a:hlinkClick r:id="rId19" action="ppaction://hlinksldjump"/>
              </a:rPr>
              <a:t> anlegen						Seite 54</a:t>
            </a:r>
            <a:endParaRPr lang="de-DE" sz="1000" dirty="0"/>
          </a:p>
          <a:p>
            <a:r>
              <a:rPr lang="de-DE" sz="1000" dirty="0">
                <a:hlinkClick r:id="rId20" action="ppaction://hlinksldjump"/>
              </a:rPr>
              <a:t>Testscript  T-Code: SECATT - Testdaten anlegen - Parameter </a:t>
            </a:r>
            <a:r>
              <a:rPr lang="de-DE" sz="1000" dirty="0" smtClean="0">
                <a:hlinkClick r:id="rId20" action="ppaction://hlinksldjump"/>
              </a:rPr>
              <a:t>importieren				Seite 55</a:t>
            </a:r>
            <a:endParaRPr lang="de-DE" sz="1000" dirty="0"/>
          </a:p>
          <a:p>
            <a:r>
              <a:rPr lang="de-DE" sz="1000" dirty="0">
                <a:hlinkClick r:id="rId21" action="ppaction://hlinksldjump"/>
              </a:rPr>
              <a:t>Testscript  T-Code: SECATT - Testdaten anlegen - Dateiformat für Datenübernahme erzeugen </a:t>
            </a:r>
            <a:r>
              <a:rPr lang="de-DE" sz="1000" dirty="0" smtClean="0">
                <a:hlinkClick r:id="rId21" action="ppaction://hlinksldjump"/>
              </a:rPr>
              <a:t>			Seite 58</a:t>
            </a:r>
            <a:endParaRPr lang="de-DE" sz="1000" dirty="0"/>
          </a:p>
          <a:p>
            <a:r>
              <a:rPr lang="de-DE" sz="1000" dirty="0">
                <a:hlinkClick r:id="rId22" action="ppaction://hlinksldjump"/>
              </a:rPr>
              <a:t>Weiterverarbeitung der Daten mit MS </a:t>
            </a:r>
            <a:r>
              <a:rPr lang="de-DE" sz="1000" dirty="0" smtClean="0">
                <a:hlinkClick r:id="rId22" action="ppaction://hlinksldjump"/>
              </a:rPr>
              <a:t>Excel						Seite 60</a:t>
            </a:r>
            <a:endParaRPr lang="de-DE" sz="1000" dirty="0"/>
          </a:p>
          <a:p>
            <a:r>
              <a:rPr lang="de-DE" sz="1000" dirty="0">
                <a:hlinkClick r:id="rId23" action="ppaction://hlinksldjump"/>
              </a:rPr>
              <a:t>Testkonfiguration anlegen  T-Code: SECATT - Daten </a:t>
            </a:r>
            <a:r>
              <a:rPr lang="de-DE" sz="1000" dirty="0" smtClean="0">
                <a:hlinkClick r:id="rId23" action="ppaction://hlinksldjump"/>
              </a:rPr>
              <a:t>laden					Seite 63</a:t>
            </a:r>
            <a:endParaRPr lang="de-DE" sz="1000" dirty="0"/>
          </a:p>
          <a:p>
            <a:r>
              <a:rPr lang="de-DE" sz="1000" dirty="0">
                <a:hlinkClick r:id="rId24" action="ppaction://hlinksldjump"/>
              </a:rPr>
              <a:t>Testkonfiguration anlegen  T-Code: SECATT - Daten laden </a:t>
            </a:r>
            <a:r>
              <a:rPr lang="de-DE" sz="1000" dirty="0" smtClean="0">
                <a:hlinkClick r:id="rId24" action="ppaction://hlinksldjump"/>
              </a:rPr>
              <a:t>– Startoptionen				Seite 66</a:t>
            </a:r>
            <a:endParaRPr lang="de-DE" sz="1000" dirty="0"/>
          </a:p>
          <a:p>
            <a:r>
              <a:rPr lang="de-DE" sz="1000" dirty="0">
                <a:hlinkClick r:id="rId25" action="ppaction://hlinksldjump"/>
              </a:rPr>
              <a:t>Testkonfiguration anlegen  T-Code: SECATT - Daten laden </a:t>
            </a:r>
            <a:r>
              <a:rPr lang="de-DE" sz="1000" dirty="0" smtClean="0">
                <a:hlinkClick r:id="rId25" action="ppaction://hlinksldjump"/>
              </a:rPr>
              <a:t>– Protokoll					Seite 68</a:t>
            </a:r>
            <a:endParaRPr lang="de-DE" sz="1000" dirty="0"/>
          </a:p>
          <a:p>
            <a:r>
              <a:rPr lang="de-DE" sz="1000" dirty="0">
                <a:hlinkClick r:id="rId26" action="ppaction://hlinksldjump"/>
              </a:rPr>
              <a:t>Datenmigration überprüfen - wurden die Lieferanten angelegt? T-Code: MKVZ </a:t>
            </a:r>
            <a:r>
              <a:rPr lang="de-DE" sz="1000" dirty="0" smtClean="0">
                <a:hlinkClick r:id="rId26" action="ppaction://hlinksldjump"/>
              </a:rPr>
              <a:t>				Seite 71</a:t>
            </a:r>
            <a:endParaRPr lang="de-DE" sz="1000" dirty="0"/>
          </a:p>
          <a:p>
            <a:r>
              <a:rPr lang="de-DE" sz="1000" dirty="0">
                <a:hlinkClick r:id="rId27" action="ppaction://hlinksldjump"/>
              </a:rPr>
              <a:t>Alternative für Parametrisierung -&gt; siehe Vergleich ab Seite </a:t>
            </a:r>
            <a:r>
              <a:rPr lang="de-DE" sz="1000" dirty="0" smtClean="0">
                <a:hlinkClick r:id="rId27" action="ppaction://hlinksldjump"/>
              </a:rPr>
              <a:t>19					Seite 72</a:t>
            </a:r>
            <a:endParaRPr lang="de-DE" sz="1000" dirty="0"/>
          </a:p>
          <a:p>
            <a:r>
              <a:rPr lang="de-DE" sz="1000" dirty="0">
                <a:hlinkClick r:id="rId28" action="ppaction://hlinksldjump"/>
              </a:rPr>
              <a:t>Alternative für Parametrisierung -&gt; siehe Vergleich ab Seite 19 - Lieferanten importiert </a:t>
            </a:r>
            <a:r>
              <a:rPr lang="de-DE" sz="1000" dirty="0" smtClean="0">
                <a:hlinkClick r:id="rId28" action="ppaction://hlinksldjump"/>
              </a:rPr>
              <a:t>?				Seite 75</a:t>
            </a:r>
            <a:endParaRPr lang="de-DE" sz="1000" dirty="0" smtClean="0"/>
          </a:p>
          <a:p>
            <a:endParaRPr lang="de-DE" sz="1000" dirty="0"/>
          </a:p>
          <a:p>
            <a:r>
              <a:rPr lang="de-DE" sz="1200" b="1" dirty="0" smtClean="0"/>
              <a:t>Kapitel 3 Datenmigration mit LSMW</a:t>
            </a:r>
            <a:endParaRPr lang="de-DE" sz="1200" b="1" dirty="0"/>
          </a:p>
          <a:p>
            <a:r>
              <a:rPr lang="de-DE" sz="1000" dirty="0">
                <a:solidFill>
                  <a:srgbClr val="FF0000"/>
                </a:solidFill>
              </a:rPr>
              <a:t>d</a:t>
            </a:r>
            <a:r>
              <a:rPr lang="de-DE" sz="1000" dirty="0" smtClean="0">
                <a:solidFill>
                  <a:srgbClr val="FF0000"/>
                </a:solidFill>
              </a:rPr>
              <a:t>erzeit in Arbeit								</a:t>
            </a:r>
            <a:r>
              <a:rPr lang="de-DE" sz="1000" dirty="0" smtClean="0"/>
              <a:t>Seite 76</a:t>
            </a:r>
          </a:p>
          <a:p>
            <a:endParaRPr lang="de-DE" sz="1000" dirty="0"/>
          </a:p>
        </p:txBody>
      </p:sp>
    </p:spTree>
    <p:extLst>
      <p:ext uri="{BB962C8B-B14F-4D97-AF65-F5344CB8AC3E}">
        <p14:creationId xmlns:p14="http://schemas.microsoft.com/office/powerpoint/2010/main" val="3141219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a:solidFill>
                  <a:prstClr val="black"/>
                </a:solidFill>
              </a:rPr>
              <a:t>Kapitel 1 </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10</a:t>
            </a:r>
            <a:endParaRPr lang="de-DE" sz="1200" dirty="0">
              <a:solidFill>
                <a:prstClr val="black"/>
              </a:solidFill>
            </a:endParaRPr>
          </a:p>
        </p:txBody>
      </p:sp>
      <p:sp>
        <p:nvSpPr>
          <p:cNvPr id="11" name="Textfeld 10"/>
          <p:cNvSpPr txBox="1"/>
          <p:nvPr/>
        </p:nvSpPr>
        <p:spPr>
          <a:xfrm>
            <a:off x="251521" y="540000"/>
            <a:ext cx="8640960" cy="369332"/>
          </a:xfrm>
          <a:prstGeom prst="rect">
            <a:avLst/>
          </a:prstGeom>
          <a:noFill/>
        </p:spPr>
        <p:txBody>
          <a:bodyPr wrap="square" rtlCol="0">
            <a:spAutoFit/>
          </a:bodyPr>
          <a:lstStyle/>
          <a:p>
            <a:r>
              <a:rPr lang="de-DE" b="1" dirty="0" smtClean="0">
                <a:solidFill>
                  <a:prstClr val="black"/>
                </a:solidFill>
              </a:rPr>
              <a:t>Transaktionsrecorder Aufzeichnung T-Code:  SHDB / Material anlegen T-Code: MM01</a:t>
            </a:r>
            <a:endParaRPr lang="de-DE" b="1" dirty="0">
              <a:solidFill>
                <a:prstClr val="black"/>
              </a:solidFill>
            </a:endParaRPr>
          </a:p>
        </p:txBody>
      </p:sp>
      <p:sp>
        <p:nvSpPr>
          <p:cNvPr id="19" name="Textfeld 18"/>
          <p:cNvSpPr txBox="1"/>
          <p:nvPr/>
        </p:nvSpPr>
        <p:spPr>
          <a:xfrm>
            <a:off x="5148064" y="3501008"/>
            <a:ext cx="2664297" cy="307777"/>
          </a:xfrm>
          <a:prstGeom prst="rect">
            <a:avLst/>
          </a:prstGeom>
          <a:solidFill>
            <a:srgbClr val="E4DCBA"/>
          </a:solidFill>
        </p:spPr>
        <p:txBody>
          <a:bodyPr wrap="square" rtlCol="0">
            <a:spAutoFit/>
          </a:bodyPr>
          <a:lstStyle/>
          <a:p>
            <a:pPr algn="ctr"/>
            <a:r>
              <a:rPr lang="de-DE" sz="1400" dirty="0" smtClean="0"/>
              <a:t>Daten eingeben</a:t>
            </a:r>
            <a:endParaRPr lang="de-DE" sz="1400" dirty="0"/>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4797152"/>
            <a:ext cx="2265242" cy="11222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0889" y="4757077"/>
            <a:ext cx="2121472" cy="11393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607170" y="5732291"/>
            <a:ext cx="401516" cy="1769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6084168" y="5643833"/>
            <a:ext cx="288032" cy="2525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sp>
        <p:nvSpPr>
          <p:cNvPr id="24" name="Rechteck 23">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5" action="ppaction://hlinksldjump"/>
              </a:rPr>
              <a:t>Inhaltsverzeichnis</a:t>
            </a:r>
            <a:endParaRPr lang="de-DE" dirty="0">
              <a:solidFill>
                <a:prstClr val="black"/>
              </a:solidFill>
            </a:endParaRPr>
          </a:p>
        </p:txBody>
      </p:sp>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000" y="990000"/>
            <a:ext cx="4173231" cy="328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1661148" y="990001"/>
            <a:ext cx="914400" cy="206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mit Pfeil 5"/>
          <p:cNvCxnSpPr>
            <a:stCxn id="19" idx="1"/>
          </p:cNvCxnSpPr>
          <p:nvPr/>
        </p:nvCxnSpPr>
        <p:spPr>
          <a:xfrm flipH="1">
            <a:off x="4499992" y="3654897"/>
            <a:ext cx="648072"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Gerade Verbindung 7"/>
          <p:cNvCxnSpPr>
            <a:stCxn id="2" idx="2"/>
          </p:cNvCxnSpPr>
          <p:nvPr/>
        </p:nvCxnSpPr>
        <p:spPr>
          <a:xfrm>
            <a:off x="807928" y="5909207"/>
            <a:ext cx="0" cy="4001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807928" y="6309320"/>
            <a:ext cx="542025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flipV="1">
            <a:off x="6228184" y="5919445"/>
            <a:ext cx="0" cy="3898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4084919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a:solidFill>
                  <a:prstClr val="black"/>
                </a:solidFill>
              </a:rPr>
              <a:t>Kapitel 1 </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11</a:t>
            </a:r>
            <a:endParaRPr lang="de-DE" sz="1200" dirty="0">
              <a:solidFill>
                <a:prstClr val="black"/>
              </a:solidFill>
            </a:endParaRPr>
          </a:p>
        </p:txBody>
      </p:sp>
      <p:sp>
        <p:nvSpPr>
          <p:cNvPr id="11" name="Textfeld 10"/>
          <p:cNvSpPr txBox="1"/>
          <p:nvPr/>
        </p:nvSpPr>
        <p:spPr>
          <a:xfrm>
            <a:off x="251521" y="540000"/>
            <a:ext cx="8640960" cy="369332"/>
          </a:xfrm>
          <a:prstGeom prst="rect">
            <a:avLst/>
          </a:prstGeom>
          <a:noFill/>
        </p:spPr>
        <p:txBody>
          <a:bodyPr wrap="square" rtlCol="0">
            <a:spAutoFit/>
          </a:bodyPr>
          <a:lstStyle/>
          <a:p>
            <a:r>
              <a:rPr lang="de-DE" b="1" dirty="0" smtClean="0">
                <a:solidFill>
                  <a:prstClr val="black"/>
                </a:solidFill>
              </a:rPr>
              <a:t>Transaktionsrecorder Aufzeichnung T-Code:  SHDB / Material anlegen T-Code: MM01</a:t>
            </a:r>
            <a:endParaRPr lang="de-DE" b="1" dirty="0">
              <a:solidFill>
                <a:prstClr val="black"/>
              </a:solidFill>
            </a:endParaRPr>
          </a:p>
        </p:txBody>
      </p:sp>
      <p:sp>
        <p:nvSpPr>
          <p:cNvPr id="24" name="Textfeld 23"/>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sp>
        <p:nvSpPr>
          <p:cNvPr id="22" name="Rechteck 21">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3" action="ppaction://hlinksldjump"/>
              </a:rPr>
              <a:t>Inhaltsverzeichnis</a:t>
            </a:r>
            <a:endParaRPr lang="de-DE" dirty="0">
              <a:solidFill>
                <a:prstClr val="black"/>
              </a:solidFill>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990000"/>
            <a:ext cx="2205409" cy="1220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Gerade Verbindung mit Pfeil 17"/>
          <p:cNvCxnSpPr/>
          <p:nvPr/>
        </p:nvCxnSpPr>
        <p:spPr>
          <a:xfrm>
            <a:off x="5148064" y="2132856"/>
            <a:ext cx="0" cy="28083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1" y="990000"/>
            <a:ext cx="4017330" cy="5351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1907704" y="1196752"/>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 name="Gerade Verbindung 3"/>
          <p:cNvCxnSpPr/>
          <p:nvPr/>
        </p:nvCxnSpPr>
        <p:spPr>
          <a:xfrm>
            <a:off x="2015716" y="1412776"/>
            <a:ext cx="0" cy="11544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Gerade Verbindung mit Pfeil 5"/>
          <p:cNvCxnSpPr/>
          <p:nvPr/>
        </p:nvCxnSpPr>
        <p:spPr>
          <a:xfrm flipV="1">
            <a:off x="2015716" y="1510223"/>
            <a:ext cx="2484276" cy="1800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941168"/>
            <a:ext cx="4476496"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feld 16"/>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2776529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a:solidFill>
                  <a:prstClr val="black"/>
                </a:solidFill>
              </a:rPr>
              <a:t>Kapitel 1 </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12</a:t>
            </a:r>
            <a:endParaRPr lang="de-DE" sz="1200"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0231" y="2115050"/>
            <a:ext cx="3243941" cy="42529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0231" y="1270255"/>
            <a:ext cx="1962522" cy="6683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251521" y="540000"/>
            <a:ext cx="8640960" cy="646331"/>
          </a:xfrm>
          <a:prstGeom prst="rect">
            <a:avLst/>
          </a:prstGeom>
          <a:noFill/>
        </p:spPr>
        <p:txBody>
          <a:bodyPr wrap="square" rtlCol="0">
            <a:spAutoFit/>
          </a:bodyPr>
          <a:lstStyle/>
          <a:p>
            <a:r>
              <a:rPr lang="de-DE" b="1" dirty="0" smtClean="0"/>
              <a:t>Wie setzen sich die Daten der Aufzeichnung zusammen -&gt; s. rechte Hälfte der Folie -&gt; Beispiel Materialnummer</a:t>
            </a:r>
            <a:endParaRPr lang="de-DE" b="1" dirty="0"/>
          </a:p>
        </p:txBody>
      </p:sp>
      <p:sp>
        <p:nvSpPr>
          <p:cNvPr id="4" name="Textfeld 3"/>
          <p:cNvSpPr txBox="1"/>
          <p:nvPr/>
        </p:nvSpPr>
        <p:spPr>
          <a:xfrm>
            <a:off x="6994703" y="1268760"/>
            <a:ext cx="1897778" cy="600164"/>
          </a:xfrm>
          <a:prstGeom prst="rect">
            <a:avLst/>
          </a:prstGeom>
          <a:solidFill>
            <a:srgbClr val="E4DCBA"/>
          </a:solidFill>
        </p:spPr>
        <p:txBody>
          <a:bodyPr wrap="square" rtlCol="0">
            <a:spAutoFit/>
          </a:bodyPr>
          <a:lstStyle/>
          <a:p>
            <a:r>
              <a:rPr lang="de-DE" sz="1100" dirty="0" smtClean="0"/>
              <a:t>In Feld Material klicken, dann F1 drücken und technische Informationen aufrufen</a:t>
            </a:r>
            <a:endParaRPr lang="de-DE" sz="1100" dirty="0"/>
          </a:p>
        </p:txBody>
      </p:sp>
      <p:sp>
        <p:nvSpPr>
          <p:cNvPr id="5" name="Rechteck 4"/>
          <p:cNvSpPr/>
          <p:nvPr/>
        </p:nvSpPr>
        <p:spPr>
          <a:xfrm>
            <a:off x="4920231" y="2564904"/>
            <a:ext cx="181207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7"/>
          <p:cNvCxnSpPr/>
          <p:nvPr/>
        </p:nvCxnSpPr>
        <p:spPr>
          <a:xfrm>
            <a:off x="6542201" y="4114800"/>
            <a:ext cx="9101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6542201" y="4474800"/>
            <a:ext cx="9101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a:off x="7452320" y="4114800"/>
            <a:ext cx="0" cy="16544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6084168" y="5661248"/>
            <a:ext cx="798585"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3" name="Gerade Verbindung mit Pfeil 22"/>
          <p:cNvCxnSpPr>
            <a:endCxn id="21" idx="3"/>
          </p:cNvCxnSpPr>
          <p:nvPr/>
        </p:nvCxnSpPr>
        <p:spPr>
          <a:xfrm flipH="1">
            <a:off x="6882753" y="5769260"/>
            <a:ext cx="569567"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sp>
        <p:nvSpPr>
          <p:cNvPr id="22" name="Rechteck 21">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5" action="ppaction://hlinksldjump"/>
              </a:rPr>
              <a:t>Inhaltsverzeichnis</a:t>
            </a:r>
            <a:endParaRPr lang="de-DE" dirty="0">
              <a:solidFill>
                <a:prstClr val="black"/>
              </a:solidFill>
            </a:endParaRPr>
          </a:p>
        </p:txBody>
      </p:sp>
      <p:cxnSp>
        <p:nvCxnSpPr>
          <p:cNvPr id="25" name="Gerade Verbindung 24"/>
          <p:cNvCxnSpPr/>
          <p:nvPr/>
        </p:nvCxnSpPr>
        <p:spPr>
          <a:xfrm>
            <a:off x="4283968" y="3717032"/>
            <a:ext cx="0" cy="24504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a:off x="4283968" y="6167507"/>
            <a:ext cx="21994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p:nvCxnSpPr>
        <p:spPr>
          <a:xfrm flipV="1">
            <a:off x="6483460" y="5877272"/>
            <a:ext cx="0" cy="29023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1" y="1260000"/>
            <a:ext cx="3907135" cy="51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7" name="Rechteck 9216"/>
          <p:cNvSpPr/>
          <p:nvPr/>
        </p:nvSpPr>
        <p:spPr>
          <a:xfrm>
            <a:off x="611560" y="2654914"/>
            <a:ext cx="1008112" cy="252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221" name="Gerade Verbindung mit Pfeil 9220"/>
          <p:cNvCxnSpPr>
            <a:stCxn id="9217" idx="3"/>
          </p:cNvCxnSpPr>
          <p:nvPr/>
        </p:nvCxnSpPr>
        <p:spPr>
          <a:xfrm>
            <a:off x="1619672" y="2780928"/>
            <a:ext cx="3300559"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222" name="Rechteck 9221"/>
          <p:cNvSpPr/>
          <p:nvPr/>
        </p:nvSpPr>
        <p:spPr>
          <a:xfrm>
            <a:off x="1619672" y="3140968"/>
            <a:ext cx="79208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224" name="Gerade Verbindung 9223"/>
          <p:cNvCxnSpPr/>
          <p:nvPr/>
        </p:nvCxnSpPr>
        <p:spPr>
          <a:xfrm>
            <a:off x="2339752" y="3356992"/>
            <a:ext cx="0" cy="360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26" name="Gerade Verbindung 9225"/>
          <p:cNvCxnSpPr/>
          <p:nvPr/>
        </p:nvCxnSpPr>
        <p:spPr>
          <a:xfrm>
            <a:off x="2339752" y="3717032"/>
            <a:ext cx="194421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1344230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a:solidFill>
                  <a:prstClr val="black"/>
                </a:solidFill>
              </a:rPr>
              <a:t>Kapitel 1 </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13</a:t>
            </a:r>
            <a:endParaRPr lang="de-DE" sz="1200" dirty="0">
              <a:solidFill>
                <a:prstClr val="black"/>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990000"/>
            <a:ext cx="4094584" cy="13035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4499994" y="990000"/>
            <a:ext cx="4392487" cy="1200329"/>
          </a:xfrm>
          <a:prstGeom prst="rect">
            <a:avLst/>
          </a:prstGeom>
          <a:solidFill>
            <a:srgbClr val="E4DCBA"/>
          </a:solidFill>
        </p:spPr>
        <p:txBody>
          <a:bodyPr wrap="square" rtlCol="0">
            <a:spAutoFit/>
          </a:bodyPr>
          <a:lstStyle/>
          <a:p>
            <a:r>
              <a:rPr lang="de-DE" sz="1200" dirty="0" smtClean="0"/>
              <a:t>Programm -&gt; Name ABAP Programm</a:t>
            </a:r>
          </a:p>
          <a:p>
            <a:r>
              <a:rPr lang="de-DE" sz="1200" dirty="0" err="1" smtClean="0"/>
              <a:t>Dynpro</a:t>
            </a:r>
            <a:r>
              <a:rPr lang="de-DE" sz="1200" dirty="0" smtClean="0"/>
              <a:t>       -&gt; 4 stellige Nummer des aktuellen Bildschirmbildes</a:t>
            </a:r>
          </a:p>
          <a:p>
            <a:r>
              <a:rPr lang="de-DE" sz="1200" dirty="0" smtClean="0"/>
              <a:t>Feldname  -&gt; technischer Name des Eingabefeldes</a:t>
            </a:r>
          </a:p>
          <a:p>
            <a:r>
              <a:rPr lang="de-DE" sz="1200" dirty="0" smtClean="0"/>
              <a:t>Feldwert    -&gt; Eingabewert</a:t>
            </a:r>
          </a:p>
          <a:p>
            <a:r>
              <a:rPr lang="de-DE" sz="1200" dirty="0" smtClean="0"/>
              <a:t>T                  -&gt; neue Transaktion</a:t>
            </a:r>
          </a:p>
          <a:p>
            <a:r>
              <a:rPr lang="de-DE" sz="1200" dirty="0" smtClean="0"/>
              <a:t>X                  -&gt; neue Bildschirmmaske</a:t>
            </a:r>
            <a:endParaRPr lang="de-DE" sz="1200" dirty="0"/>
          </a:p>
        </p:txBody>
      </p:sp>
      <p:sp>
        <p:nvSpPr>
          <p:cNvPr id="6" name="Rechteck 5"/>
          <p:cNvSpPr/>
          <p:nvPr/>
        </p:nvSpPr>
        <p:spPr>
          <a:xfrm>
            <a:off x="1389119" y="1308677"/>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246585" y="3356992"/>
            <a:ext cx="4661039" cy="276999"/>
          </a:xfrm>
          <a:prstGeom prst="rect">
            <a:avLst/>
          </a:prstGeom>
          <a:solidFill>
            <a:srgbClr val="E4DCBA"/>
          </a:solidFill>
        </p:spPr>
        <p:txBody>
          <a:bodyPr wrap="square" rtlCol="0">
            <a:spAutoFit/>
          </a:bodyPr>
          <a:lstStyle/>
          <a:p>
            <a:r>
              <a:rPr lang="de-DE" sz="1200" dirty="0" smtClean="0"/>
              <a:t>Durch Abspielen können neue Datensätze angelegt werden. </a:t>
            </a:r>
            <a:endParaRPr lang="de-DE" sz="1200" dirty="0"/>
          </a:p>
        </p:txBody>
      </p:sp>
      <p:sp>
        <p:nvSpPr>
          <p:cNvPr id="19" name="Textfeld 18"/>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4" action="ppaction://hlinksldjump"/>
              </a:rPr>
              <a:t>Inhaltsverzeichnis</a:t>
            </a:r>
            <a:endParaRPr lang="de-DE" dirty="0">
              <a:solidFill>
                <a:prstClr val="black"/>
              </a:solidFill>
            </a:endParaRPr>
          </a:p>
        </p:txBody>
      </p:sp>
      <p:sp>
        <p:nvSpPr>
          <p:cNvPr id="18" name="Textfeld 17"/>
          <p:cNvSpPr txBox="1"/>
          <p:nvPr/>
        </p:nvSpPr>
        <p:spPr>
          <a:xfrm>
            <a:off x="251521" y="540000"/>
            <a:ext cx="8640960" cy="369332"/>
          </a:xfrm>
          <a:prstGeom prst="rect">
            <a:avLst/>
          </a:prstGeom>
          <a:noFill/>
        </p:spPr>
        <p:txBody>
          <a:bodyPr wrap="square" rtlCol="0">
            <a:spAutoFit/>
          </a:bodyPr>
          <a:lstStyle/>
          <a:p>
            <a:r>
              <a:rPr lang="de-DE" b="1" dirty="0" smtClean="0"/>
              <a:t>Wie setzen sich die Daten der Aufzeichnung zusammen</a:t>
            </a:r>
            <a:endParaRPr lang="de-DE" b="1" dirty="0"/>
          </a:p>
        </p:txBody>
      </p:sp>
      <p:cxnSp>
        <p:nvCxnSpPr>
          <p:cNvPr id="10" name="Gerade Verbindung 9"/>
          <p:cNvCxnSpPr/>
          <p:nvPr/>
        </p:nvCxnSpPr>
        <p:spPr>
          <a:xfrm>
            <a:off x="1691680" y="1524700"/>
            <a:ext cx="0" cy="11842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1299109" y="2708919"/>
            <a:ext cx="900100" cy="246221"/>
          </a:xfrm>
          <a:prstGeom prst="rect">
            <a:avLst/>
          </a:prstGeom>
          <a:noFill/>
        </p:spPr>
        <p:txBody>
          <a:bodyPr wrap="square" rtlCol="0">
            <a:spAutoFit/>
          </a:bodyPr>
          <a:lstStyle/>
          <a:p>
            <a:r>
              <a:rPr lang="de-DE" sz="1000" dirty="0" smtClean="0"/>
              <a:t>Abspieltest</a:t>
            </a:r>
            <a:endParaRPr lang="de-DE" sz="1000" dirty="0"/>
          </a:p>
        </p:txBody>
      </p:sp>
      <p:cxnSp>
        <p:nvCxnSpPr>
          <p:cNvPr id="24" name="Gerade Verbindung mit Pfeil 23"/>
          <p:cNvCxnSpPr/>
          <p:nvPr/>
        </p:nvCxnSpPr>
        <p:spPr>
          <a:xfrm>
            <a:off x="1691680" y="2955140"/>
            <a:ext cx="0" cy="40185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4572061" y="4797152"/>
            <a:ext cx="4320480" cy="646331"/>
          </a:xfrm>
          <a:prstGeom prst="rect">
            <a:avLst/>
          </a:prstGeom>
          <a:solidFill>
            <a:srgbClr val="E4DCBA"/>
          </a:solidFill>
        </p:spPr>
        <p:txBody>
          <a:bodyPr wrap="square" rtlCol="0">
            <a:spAutoFit/>
          </a:bodyPr>
          <a:lstStyle/>
          <a:p>
            <a:r>
              <a:rPr lang="de-DE" sz="1200" dirty="0" smtClean="0"/>
              <a:t>Für die Datenmigration brauch ich die </a:t>
            </a:r>
            <a:r>
              <a:rPr lang="de-DE" sz="1200" dirty="0" err="1" smtClean="0"/>
              <a:t>Curserposition</a:t>
            </a:r>
            <a:r>
              <a:rPr lang="de-DE" sz="1200" dirty="0" smtClean="0"/>
              <a:t>  nicht. Im nächsten Schritt werden diese gelöscht und erneut abgespielt um zu prüfen, dass nicht zu viel gelöscht wurde.</a:t>
            </a:r>
            <a:endParaRPr lang="de-DE" sz="1200" dirty="0"/>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585" y="4149080"/>
            <a:ext cx="4182020" cy="186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feld 19"/>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3769098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a:solidFill>
                  <a:prstClr val="black"/>
                </a:solidFill>
              </a:rPr>
              <a:t>Kapitel 1 </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14</a:t>
            </a:r>
            <a:endParaRPr lang="de-DE" sz="1200" dirty="0">
              <a:solidFill>
                <a:prstClr val="black"/>
              </a:solidFill>
            </a:endParaRPr>
          </a:p>
        </p:txBody>
      </p:sp>
      <p:sp>
        <p:nvSpPr>
          <p:cNvPr id="19" name="Textfeld 18"/>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3" action="ppaction://hlinksldjump"/>
              </a:rPr>
              <a:t>Inhaltsverzeichnis</a:t>
            </a:r>
            <a:endParaRPr lang="de-DE" dirty="0">
              <a:solidFill>
                <a:prstClr val="black"/>
              </a:solidFill>
            </a:endParaRPr>
          </a:p>
        </p:txBody>
      </p:sp>
      <p:sp>
        <p:nvSpPr>
          <p:cNvPr id="18" name="Textfeld 17"/>
          <p:cNvSpPr txBox="1"/>
          <p:nvPr/>
        </p:nvSpPr>
        <p:spPr>
          <a:xfrm>
            <a:off x="251521" y="540000"/>
            <a:ext cx="8640960" cy="369332"/>
          </a:xfrm>
          <a:prstGeom prst="rect">
            <a:avLst/>
          </a:prstGeom>
          <a:noFill/>
        </p:spPr>
        <p:txBody>
          <a:bodyPr wrap="square" rtlCol="0">
            <a:spAutoFit/>
          </a:bodyPr>
          <a:lstStyle/>
          <a:p>
            <a:r>
              <a:rPr lang="de-DE" b="1" dirty="0" smtClean="0"/>
              <a:t>Löschen nicht benötigter Felder - Auszug</a:t>
            </a:r>
            <a:endParaRPr lang="de-DE" b="1" dirty="0"/>
          </a:p>
        </p:txBody>
      </p:sp>
      <p:sp>
        <p:nvSpPr>
          <p:cNvPr id="4" name="Textfeld 3"/>
          <p:cNvSpPr txBox="1"/>
          <p:nvPr/>
        </p:nvSpPr>
        <p:spPr>
          <a:xfrm>
            <a:off x="5652121" y="990000"/>
            <a:ext cx="3240360" cy="1200329"/>
          </a:xfrm>
          <a:prstGeom prst="rect">
            <a:avLst/>
          </a:prstGeom>
          <a:solidFill>
            <a:srgbClr val="E4DCBA"/>
          </a:solidFill>
        </p:spPr>
        <p:txBody>
          <a:bodyPr wrap="square" rtlCol="0">
            <a:spAutoFit/>
          </a:bodyPr>
          <a:lstStyle/>
          <a:p>
            <a:r>
              <a:rPr lang="de-DE" sz="1200" dirty="0" smtClean="0"/>
              <a:t>Nicht benötigte Felder werden gelöscht. Es sind BDC_SUBSCR Felder - links im Auszug rot gerahmt und Felder die in vorangegangenen Sichten schon gepflegt wurden  - links im Auszug pink gerahmt.</a:t>
            </a:r>
          </a:p>
          <a:p>
            <a:r>
              <a:rPr lang="de-DE" sz="1200" dirty="0" smtClean="0"/>
              <a:t>Von den 140 Zeilen werden 61 benötigt.</a:t>
            </a:r>
            <a:endParaRPr lang="de-DE" sz="1200"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2" y="990000"/>
            <a:ext cx="3055738" cy="337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4365103"/>
            <a:ext cx="3055740" cy="205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Geschweifte Klammer rechts 4"/>
          <p:cNvSpPr/>
          <p:nvPr/>
        </p:nvSpPr>
        <p:spPr>
          <a:xfrm>
            <a:off x="3307260" y="1340768"/>
            <a:ext cx="472652" cy="3024335"/>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 name="Textfeld 5"/>
          <p:cNvSpPr txBox="1"/>
          <p:nvPr/>
        </p:nvSpPr>
        <p:spPr>
          <a:xfrm>
            <a:off x="3779912" y="2714435"/>
            <a:ext cx="1349579" cy="276999"/>
          </a:xfrm>
          <a:prstGeom prst="rect">
            <a:avLst/>
          </a:prstGeom>
          <a:noFill/>
        </p:spPr>
        <p:txBody>
          <a:bodyPr wrap="square" rtlCol="0">
            <a:spAutoFit/>
          </a:bodyPr>
          <a:lstStyle/>
          <a:p>
            <a:r>
              <a:rPr lang="de-DE" sz="1200" dirty="0" smtClean="0"/>
              <a:t>Grunddaten</a:t>
            </a:r>
            <a:endParaRPr lang="de-DE" sz="1200" dirty="0"/>
          </a:p>
        </p:txBody>
      </p:sp>
      <p:sp>
        <p:nvSpPr>
          <p:cNvPr id="7" name="Geschweifte Klammer rechts 6"/>
          <p:cNvSpPr/>
          <p:nvPr/>
        </p:nvSpPr>
        <p:spPr>
          <a:xfrm>
            <a:off x="3307260" y="4509120"/>
            <a:ext cx="236326" cy="1907193"/>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Textfeld 7"/>
          <p:cNvSpPr txBox="1"/>
          <p:nvPr/>
        </p:nvSpPr>
        <p:spPr>
          <a:xfrm>
            <a:off x="3543586" y="5324216"/>
            <a:ext cx="1421587" cy="276999"/>
          </a:xfrm>
          <a:prstGeom prst="rect">
            <a:avLst/>
          </a:prstGeom>
          <a:noFill/>
        </p:spPr>
        <p:txBody>
          <a:bodyPr wrap="square" rtlCol="0">
            <a:spAutoFit/>
          </a:bodyPr>
          <a:lstStyle/>
          <a:p>
            <a:r>
              <a:rPr lang="de-DE" sz="1200" dirty="0" smtClean="0"/>
              <a:t>Einkauf</a:t>
            </a:r>
            <a:endParaRPr lang="de-DE" sz="1200" dirty="0"/>
          </a:p>
        </p:txBody>
      </p:sp>
      <p:sp>
        <p:nvSpPr>
          <p:cNvPr id="9" name="Rechteck 8"/>
          <p:cNvSpPr/>
          <p:nvPr/>
        </p:nvSpPr>
        <p:spPr>
          <a:xfrm>
            <a:off x="1475656" y="1484784"/>
            <a:ext cx="172819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1475656" y="1916832"/>
            <a:ext cx="172819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475656" y="2564904"/>
            <a:ext cx="1831604" cy="4265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1475656" y="3429000"/>
            <a:ext cx="1728192" cy="9361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1475656" y="4653136"/>
            <a:ext cx="172819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1475656" y="5877272"/>
            <a:ext cx="1728192" cy="5390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p:nvSpPr>
        <p:spPr>
          <a:xfrm>
            <a:off x="1475656" y="4941168"/>
            <a:ext cx="1728192" cy="576064"/>
          </a:xfrm>
          <a:prstGeom prst="rect">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1475656" y="5697272"/>
            <a:ext cx="1728192" cy="180000"/>
          </a:xfrm>
          <a:prstGeom prst="rect">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1" y="2293725"/>
            <a:ext cx="3016528" cy="41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feld 25"/>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3039531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a:solidFill>
                  <a:prstClr val="black"/>
                </a:solidFill>
              </a:rPr>
              <a:t>Kapitel 1 </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15</a:t>
            </a:r>
            <a:endParaRPr lang="de-DE" sz="1200" dirty="0">
              <a:solidFill>
                <a:prstClr val="black"/>
              </a:solidFill>
            </a:endParaRPr>
          </a:p>
        </p:txBody>
      </p:sp>
      <p:sp>
        <p:nvSpPr>
          <p:cNvPr id="19" name="Textfeld 18"/>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3" action="ppaction://hlinksldjump"/>
              </a:rPr>
              <a:t>Inhaltsverzeichnis</a:t>
            </a:r>
            <a:endParaRPr lang="de-DE" dirty="0">
              <a:solidFill>
                <a:prstClr val="black"/>
              </a:solidFill>
            </a:endParaRPr>
          </a:p>
        </p:txBody>
      </p:sp>
      <p:sp>
        <p:nvSpPr>
          <p:cNvPr id="18" name="Textfeld 17"/>
          <p:cNvSpPr txBox="1"/>
          <p:nvPr/>
        </p:nvSpPr>
        <p:spPr>
          <a:xfrm>
            <a:off x="251521" y="540000"/>
            <a:ext cx="8640960" cy="369332"/>
          </a:xfrm>
          <a:prstGeom prst="rect">
            <a:avLst/>
          </a:prstGeom>
          <a:noFill/>
        </p:spPr>
        <p:txBody>
          <a:bodyPr wrap="square" rtlCol="0">
            <a:spAutoFit/>
          </a:bodyPr>
          <a:lstStyle/>
          <a:p>
            <a:r>
              <a:rPr lang="de-DE" b="1" dirty="0" smtClean="0"/>
              <a:t>ABAP Programm generieren</a:t>
            </a:r>
            <a:endParaRPr lang="de-DE" b="1" dirty="0"/>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361" y="4318050"/>
            <a:ext cx="2452885" cy="1366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1" y="990000"/>
            <a:ext cx="6336703" cy="153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a:xfrm>
            <a:off x="3635896" y="1268760"/>
            <a:ext cx="7920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26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1" y="3190106"/>
            <a:ext cx="3461241" cy="249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Gerade Verbindung 4"/>
          <p:cNvCxnSpPr/>
          <p:nvPr/>
        </p:nvCxnSpPr>
        <p:spPr>
          <a:xfrm>
            <a:off x="3712762" y="1556792"/>
            <a:ext cx="0" cy="11521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flipH="1">
            <a:off x="1982141" y="2708920"/>
            <a:ext cx="173062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1982141" y="2708920"/>
            <a:ext cx="0" cy="48118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3712762" y="5085184"/>
            <a:ext cx="1207469"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4040050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a:solidFill>
                  <a:prstClr val="black"/>
                </a:solidFill>
              </a:rPr>
              <a:t>Kapitel 1 </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16</a:t>
            </a:r>
            <a:endParaRPr lang="de-DE" sz="1200" dirty="0">
              <a:solidFill>
                <a:prstClr val="black"/>
              </a:solidFill>
            </a:endParaRPr>
          </a:p>
        </p:txBody>
      </p:sp>
      <p:sp>
        <p:nvSpPr>
          <p:cNvPr id="19" name="Textfeld 18"/>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3" action="ppaction://hlinksldjump"/>
              </a:rPr>
              <a:t>Inhaltsverzeichnis</a:t>
            </a:r>
            <a:endParaRPr lang="de-DE" dirty="0">
              <a:solidFill>
                <a:prstClr val="black"/>
              </a:solidFill>
            </a:endParaRPr>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393" y="5229200"/>
            <a:ext cx="2640359" cy="100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6440" y="5001589"/>
            <a:ext cx="2191122" cy="1244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feld 19"/>
          <p:cNvSpPr txBox="1"/>
          <p:nvPr/>
        </p:nvSpPr>
        <p:spPr>
          <a:xfrm>
            <a:off x="251521" y="540000"/>
            <a:ext cx="8640960" cy="369332"/>
          </a:xfrm>
          <a:prstGeom prst="rect">
            <a:avLst/>
          </a:prstGeom>
          <a:noFill/>
        </p:spPr>
        <p:txBody>
          <a:bodyPr wrap="square" rtlCol="0">
            <a:spAutoFit/>
          </a:bodyPr>
          <a:lstStyle/>
          <a:p>
            <a:r>
              <a:rPr lang="de-DE" b="1" dirty="0" smtClean="0"/>
              <a:t>ABAP Programm generieren</a:t>
            </a:r>
            <a:endParaRPr lang="de-DE" b="1" dirty="0"/>
          </a:p>
        </p:txBody>
      </p:sp>
      <p:pic>
        <p:nvPicPr>
          <p:cNvPr id="122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000" y="990000"/>
            <a:ext cx="5396833" cy="392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6479" y="990000"/>
            <a:ext cx="3055416" cy="199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6948264" y="2708920"/>
            <a:ext cx="864096" cy="2722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 Verbindung mit Pfeil 6"/>
          <p:cNvCxnSpPr>
            <a:stCxn id="11267" idx="3"/>
          </p:cNvCxnSpPr>
          <p:nvPr/>
        </p:nvCxnSpPr>
        <p:spPr>
          <a:xfrm flipV="1">
            <a:off x="2926752" y="5733268"/>
            <a:ext cx="549688" cy="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flipH="1">
            <a:off x="1691680" y="4797152"/>
            <a:ext cx="31683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1691680" y="4797152"/>
            <a:ext cx="0" cy="3600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29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2470" y="4354958"/>
            <a:ext cx="2349425" cy="1293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Gerade Verbindung 21"/>
          <p:cNvCxnSpPr>
            <a:stCxn id="11268" idx="3"/>
          </p:cNvCxnSpPr>
          <p:nvPr/>
        </p:nvCxnSpPr>
        <p:spPr>
          <a:xfrm flipV="1">
            <a:off x="5667562" y="5623759"/>
            <a:ext cx="344598"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p:nvPr/>
        </p:nvCxnSpPr>
        <p:spPr>
          <a:xfrm flipV="1">
            <a:off x="6012160" y="2981170"/>
            <a:ext cx="0" cy="264258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a:stCxn id="12292" idx="2"/>
          </p:cNvCxnSpPr>
          <p:nvPr/>
        </p:nvCxnSpPr>
        <p:spPr>
          <a:xfrm>
            <a:off x="7394187" y="2981170"/>
            <a:ext cx="0" cy="132129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2922988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a:solidFill>
                  <a:prstClr val="black"/>
                </a:solidFill>
              </a:rPr>
              <a:t>Kapitel 1 </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17</a:t>
            </a:r>
            <a:endParaRPr lang="de-DE" sz="1200" dirty="0">
              <a:solidFill>
                <a:prstClr val="black"/>
              </a:solidFill>
            </a:endParaRPr>
          </a:p>
        </p:txBody>
      </p:sp>
      <p:sp>
        <p:nvSpPr>
          <p:cNvPr id="19" name="Textfeld 18"/>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3" action="ppaction://hlinksldjump"/>
              </a:rPr>
              <a:t>Inhaltsverzeichnis</a:t>
            </a:r>
            <a:endParaRPr lang="de-DE" dirty="0">
              <a:solidFill>
                <a:prstClr val="black"/>
              </a:solidFill>
            </a:endParaRPr>
          </a:p>
        </p:txBody>
      </p:sp>
      <p:sp>
        <p:nvSpPr>
          <p:cNvPr id="20" name="Textfeld 19"/>
          <p:cNvSpPr txBox="1"/>
          <p:nvPr/>
        </p:nvSpPr>
        <p:spPr>
          <a:xfrm>
            <a:off x="251521" y="540000"/>
            <a:ext cx="8640960" cy="369332"/>
          </a:xfrm>
          <a:prstGeom prst="rect">
            <a:avLst/>
          </a:prstGeom>
          <a:noFill/>
        </p:spPr>
        <p:txBody>
          <a:bodyPr wrap="square" rtlCol="0">
            <a:spAutoFit/>
          </a:bodyPr>
          <a:lstStyle/>
          <a:p>
            <a:r>
              <a:rPr lang="de-DE" b="1" dirty="0" smtClean="0"/>
              <a:t>ABAP Programm generieren</a:t>
            </a:r>
            <a:endParaRPr lang="de-DE" b="1"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990000"/>
            <a:ext cx="57531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8154" y="4941168"/>
            <a:ext cx="2544327" cy="137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feld 17"/>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3799612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a:solidFill>
                  <a:prstClr val="black"/>
                </a:solidFill>
              </a:rPr>
              <a:t>Kapitel 1 </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18</a:t>
            </a:r>
            <a:endParaRPr lang="de-DE" sz="1200" dirty="0">
              <a:solidFill>
                <a:prstClr val="black"/>
              </a:solidFill>
            </a:endParaRPr>
          </a:p>
        </p:txBody>
      </p:sp>
      <p:sp>
        <p:nvSpPr>
          <p:cNvPr id="19" name="Textfeld 18"/>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3" action="ppaction://hlinksldjump"/>
              </a:rPr>
              <a:t>Inhaltsverzeichnis</a:t>
            </a:r>
            <a:endParaRPr lang="de-DE" dirty="0">
              <a:solidFill>
                <a:prstClr val="black"/>
              </a:solidFill>
            </a:endParaRPr>
          </a:p>
        </p:txBody>
      </p:sp>
      <p:sp>
        <p:nvSpPr>
          <p:cNvPr id="2" name="Textfeld 1"/>
          <p:cNvSpPr txBox="1"/>
          <p:nvPr/>
        </p:nvSpPr>
        <p:spPr>
          <a:xfrm>
            <a:off x="5940152" y="4869160"/>
            <a:ext cx="2304256" cy="276999"/>
          </a:xfrm>
          <a:prstGeom prst="rect">
            <a:avLst/>
          </a:prstGeom>
          <a:solidFill>
            <a:srgbClr val="E4DCBA"/>
          </a:solidFill>
        </p:spPr>
        <p:txBody>
          <a:bodyPr wrap="square" rtlCol="0">
            <a:spAutoFit/>
          </a:bodyPr>
          <a:lstStyle/>
          <a:p>
            <a:r>
              <a:rPr lang="de-DE" sz="1200" dirty="0" smtClean="0">
                <a:hlinkClick r:id="rId4" action="ppaction://hlinkfile"/>
              </a:rPr>
              <a:t>Gesamten Quelltext anschauen</a:t>
            </a:r>
            <a:endParaRPr lang="de-DE" sz="1200" dirty="0"/>
          </a:p>
        </p:txBody>
      </p:sp>
      <p:sp>
        <p:nvSpPr>
          <p:cNvPr id="20" name="Textfeld 19"/>
          <p:cNvSpPr txBox="1"/>
          <p:nvPr/>
        </p:nvSpPr>
        <p:spPr>
          <a:xfrm>
            <a:off x="251520" y="540000"/>
            <a:ext cx="8640960" cy="369332"/>
          </a:xfrm>
          <a:prstGeom prst="rect">
            <a:avLst/>
          </a:prstGeom>
          <a:noFill/>
        </p:spPr>
        <p:txBody>
          <a:bodyPr wrap="square" rtlCol="0">
            <a:spAutoFit/>
          </a:bodyPr>
          <a:lstStyle/>
          <a:p>
            <a:r>
              <a:rPr lang="de-DE" b="1" dirty="0" smtClean="0"/>
              <a:t>ABAP Programm generieren - Quelltextauszug</a:t>
            </a:r>
            <a:endParaRPr lang="de-DE" b="1" dirty="0"/>
          </a:p>
        </p:txBody>
      </p:sp>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000" y="990000"/>
            <a:ext cx="5429250"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feld 17"/>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2581180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a:solidFill>
                  <a:prstClr val="black"/>
                </a:solidFill>
              </a:rPr>
              <a:t>Kapitel 1 </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19</a:t>
            </a:r>
            <a:endParaRPr lang="de-DE" sz="1200" dirty="0">
              <a:solidFill>
                <a:prstClr val="black"/>
              </a:solidFill>
            </a:endParaRPr>
          </a:p>
        </p:txBody>
      </p:sp>
      <p:sp>
        <p:nvSpPr>
          <p:cNvPr id="19" name="Textfeld 18"/>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4" action="ppaction://hlinksldjump"/>
              </a:rPr>
              <a:t>Inhaltsverzeichnis</a:t>
            </a:r>
            <a:endParaRPr lang="de-DE" dirty="0">
              <a:solidFill>
                <a:prstClr val="black"/>
              </a:solidFill>
            </a:endParaRPr>
          </a:p>
        </p:txBody>
      </p:sp>
      <p:sp>
        <p:nvSpPr>
          <p:cNvPr id="2" name="Textfeld 1"/>
          <p:cNvSpPr txBox="1"/>
          <p:nvPr/>
        </p:nvSpPr>
        <p:spPr>
          <a:xfrm>
            <a:off x="235487" y="1359332"/>
            <a:ext cx="4668710" cy="1169551"/>
          </a:xfrm>
          <a:prstGeom prst="rect">
            <a:avLst/>
          </a:prstGeom>
          <a:noFill/>
        </p:spPr>
        <p:txBody>
          <a:bodyPr wrap="square" rtlCol="0">
            <a:spAutoFit/>
          </a:bodyPr>
          <a:lstStyle/>
          <a:p>
            <a:pPr marL="285750" indent="-285750">
              <a:buFontTx/>
              <a:buChar char="-"/>
            </a:pPr>
            <a:r>
              <a:rPr lang="de-DE" sz="1400" b="1" dirty="0" err="1" smtClean="0"/>
              <a:t>Declarations</a:t>
            </a:r>
            <a:endParaRPr lang="de-DE" sz="1400" b="1" dirty="0" smtClean="0"/>
          </a:p>
          <a:p>
            <a:pPr marL="285750" indent="-285750">
              <a:buFontTx/>
              <a:buChar char="-"/>
            </a:pPr>
            <a:r>
              <a:rPr lang="de-DE" sz="1400" b="1" dirty="0" err="1" smtClean="0"/>
              <a:t>Initializations</a:t>
            </a:r>
            <a:endParaRPr lang="de-DE" sz="1400" b="1" dirty="0" smtClean="0"/>
          </a:p>
          <a:p>
            <a:pPr marL="285750" indent="-285750">
              <a:buFontTx/>
              <a:buChar char="-"/>
            </a:pPr>
            <a:r>
              <a:rPr lang="de-DE" sz="1400" b="1" dirty="0" smtClean="0"/>
              <a:t>Upload</a:t>
            </a:r>
          </a:p>
          <a:p>
            <a:pPr marL="285750" indent="-285750">
              <a:buFontTx/>
              <a:buChar char="-"/>
            </a:pPr>
            <a:r>
              <a:rPr lang="de-DE" sz="1400" b="1" dirty="0" smtClean="0"/>
              <a:t>Call Transaktion</a:t>
            </a:r>
          </a:p>
          <a:p>
            <a:pPr marL="285750" indent="-285750">
              <a:buFontTx/>
              <a:buChar char="-"/>
            </a:pPr>
            <a:r>
              <a:rPr lang="de-DE" sz="1400" b="1" dirty="0" smtClean="0"/>
              <a:t>Forms</a:t>
            </a:r>
            <a:endParaRPr lang="de-DE" sz="1400" b="1" dirty="0"/>
          </a:p>
        </p:txBody>
      </p:sp>
      <p:sp>
        <p:nvSpPr>
          <p:cNvPr id="11" name="Textfeld 10"/>
          <p:cNvSpPr txBox="1"/>
          <p:nvPr/>
        </p:nvSpPr>
        <p:spPr>
          <a:xfrm>
            <a:off x="251520" y="2771636"/>
            <a:ext cx="8640960" cy="369332"/>
          </a:xfrm>
          <a:prstGeom prst="rect">
            <a:avLst/>
          </a:prstGeom>
          <a:noFill/>
        </p:spPr>
        <p:txBody>
          <a:bodyPr wrap="square" rtlCol="0">
            <a:spAutoFit/>
          </a:bodyPr>
          <a:lstStyle/>
          <a:p>
            <a:r>
              <a:rPr lang="de-DE" b="1" dirty="0" err="1" smtClean="0"/>
              <a:t>Declarations</a:t>
            </a:r>
            <a:r>
              <a:rPr lang="de-DE" b="1" dirty="0" smtClean="0"/>
              <a:t>:</a:t>
            </a:r>
            <a:endParaRPr lang="de-DE" b="1" dirty="0"/>
          </a:p>
        </p:txBody>
      </p:sp>
      <p:sp>
        <p:nvSpPr>
          <p:cNvPr id="3" name="Textfeld 2"/>
          <p:cNvSpPr txBox="1"/>
          <p:nvPr/>
        </p:nvSpPr>
        <p:spPr>
          <a:xfrm>
            <a:off x="254417" y="3140968"/>
            <a:ext cx="8520066" cy="2677656"/>
          </a:xfrm>
          <a:prstGeom prst="rect">
            <a:avLst/>
          </a:prstGeom>
          <a:noFill/>
        </p:spPr>
        <p:txBody>
          <a:bodyPr wrap="square" rtlCol="0">
            <a:spAutoFit/>
          </a:bodyPr>
          <a:lstStyle/>
          <a:p>
            <a:r>
              <a:rPr lang="de-DE" sz="1400" dirty="0" smtClean="0"/>
              <a:t>Das aus der Aufzeichnung generierte ABAP Programm Z_UH_MM01_Programm kann eine Batch – Input Mappe erzeugen. Sie kann anschließend abgespielt werden. Es kann auch die Call Transaction benutzt werden. Es ist aber nur möglich einen Datensatz mit konstanten Werten aus der Aufzeichnung zu verarbeiten. In dieser Form kann das Programm nicht für die Datenmigration genutzt werden. </a:t>
            </a:r>
          </a:p>
          <a:p>
            <a:r>
              <a:rPr lang="de-DE" sz="1400" b="1" dirty="0" smtClean="0"/>
              <a:t>Das Programm muss angepasst werden.</a:t>
            </a:r>
          </a:p>
          <a:p>
            <a:r>
              <a:rPr lang="de-DE" sz="1400" dirty="0" smtClean="0"/>
              <a:t>Um mit variablen Feldwerten arbeiten zu können, wird eine interne Tabelle (</a:t>
            </a:r>
            <a:r>
              <a:rPr lang="de-DE" sz="1400" dirty="0" err="1" smtClean="0"/>
              <a:t>itab</a:t>
            </a:r>
            <a:r>
              <a:rPr lang="de-DE" sz="1400" dirty="0" smtClean="0"/>
              <a:t>) im Programm angelegt. Die zu migrierenden Daten befinden sich in der </a:t>
            </a:r>
            <a:r>
              <a:rPr lang="de-DE" sz="1400" dirty="0" err="1" smtClean="0"/>
              <a:t>Exceldatei</a:t>
            </a:r>
            <a:r>
              <a:rPr lang="de-DE" sz="1400" dirty="0" smtClean="0"/>
              <a:t> </a:t>
            </a:r>
            <a:r>
              <a:rPr lang="de-DE" sz="1400" dirty="0" smtClean="0">
                <a:hlinkClick r:id="rId5" action="ppaction://hlinkfile"/>
              </a:rPr>
              <a:t>uh_batch1.xls</a:t>
            </a:r>
            <a:r>
              <a:rPr lang="de-DE" sz="1400" dirty="0" smtClean="0"/>
              <a:t> auf der lokalen Festplatte. Da SAP Textdateien am Besten verarbeiten kann, wird die Excel Datei ohne Kopfdaten in die Textdatei </a:t>
            </a:r>
            <a:r>
              <a:rPr lang="de-DE" sz="1400" dirty="0" smtClean="0">
                <a:hlinkClick r:id="rId6" action="ppaction://hlinkfile"/>
              </a:rPr>
              <a:t>uh_batch1.txt</a:t>
            </a:r>
            <a:r>
              <a:rPr lang="de-DE" sz="1400" dirty="0" smtClean="0"/>
              <a:t> konvertiert. Die Kopfzeile wird weggelassen, damit die Daten eine einheitliche Struktur haben. Die Textdatei darf keine Leerzeilen aufweisen, da dies eine Ausnahmesituation zur Folge hätte.</a:t>
            </a:r>
          </a:p>
          <a:p>
            <a:r>
              <a:rPr lang="de-DE" sz="1400" dirty="0" smtClean="0"/>
              <a:t>Die </a:t>
            </a:r>
            <a:r>
              <a:rPr lang="de-DE" sz="1400" dirty="0" err="1" smtClean="0"/>
              <a:t>itab</a:t>
            </a:r>
            <a:r>
              <a:rPr lang="de-DE" sz="1400" dirty="0" smtClean="0"/>
              <a:t> muss den gleichen Aufbau wie die </a:t>
            </a:r>
            <a:r>
              <a:rPr lang="de-DE" sz="1400" dirty="0" err="1" smtClean="0"/>
              <a:t>upload</a:t>
            </a:r>
            <a:r>
              <a:rPr lang="de-DE" sz="1400" dirty="0" smtClean="0"/>
              <a:t> Datei uh_batch1.txt haben. Dies kann durch einfache Zuweisung (s. mögliche Lösung 1) oder  durch die </a:t>
            </a:r>
            <a:r>
              <a:rPr lang="de-DE" sz="1400" dirty="0" err="1" smtClean="0"/>
              <a:t>Like</a:t>
            </a:r>
            <a:r>
              <a:rPr lang="de-DE" sz="1400" dirty="0" smtClean="0"/>
              <a:t> Zuweisung (s. mögliche Lösung 2) umgesetzt werden. </a:t>
            </a:r>
          </a:p>
        </p:txBody>
      </p:sp>
      <p:sp>
        <p:nvSpPr>
          <p:cNvPr id="20" name="Textfeld 19"/>
          <p:cNvSpPr txBox="1"/>
          <p:nvPr/>
        </p:nvSpPr>
        <p:spPr>
          <a:xfrm>
            <a:off x="251521" y="540000"/>
            <a:ext cx="8640960" cy="369332"/>
          </a:xfrm>
          <a:prstGeom prst="rect">
            <a:avLst/>
          </a:prstGeom>
          <a:noFill/>
        </p:spPr>
        <p:txBody>
          <a:bodyPr wrap="square" rtlCol="0">
            <a:spAutoFit/>
          </a:bodyPr>
          <a:lstStyle/>
          <a:p>
            <a:r>
              <a:rPr lang="de-DE" b="1" dirty="0" smtClean="0"/>
              <a:t>ABAP Programm anpassen - mögliche Lösung 1</a:t>
            </a:r>
            <a:endParaRPr lang="de-DE" b="1" dirty="0"/>
          </a:p>
        </p:txBody>
      </p:sp>
      <p:sp>
        <p:nvSpPr>
          <p:cNvPr id="6" name="Textfeld 5"/>
          <p:cNvSpPr txBox="1"/>
          <p:nvPr/>
        </p:nvSpPr>
        <p:spPr>
          <a:xfrm>
            <a:off x="252000" y="990000"/>
            <a:ext cx="4649780" cy="369332"/>
          </a:xfrm>
          <a:prstGeom prst="rect">
            <a:avLst/>
          </a:prstGeom>
          <a:noFill/>
        </p:spPr>
        <p:txBody>
          <a:bodyPr wrap="square" rtlCol="0">
            <a:spAutoFit/>
          </a:bodyPr>
          <a:lstStyle/>
          <a:p>
            <a:r>
              <a:rPr lang="de-DE" b="1" dirty="0" smtClean="0"/>
              <a:t>Anpassungsschritte</a:t>
            </a:r>
            <a:endParaRPr lang="de-DE" b="1" dirty="0"/>
          </a:p>
        </p:txBody>
      </p:sp>
      <p:sp>
        <p:nvSpPr>
          <p:cNvPr id="18" name="Textfeld 17"/>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2333794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8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6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2</a:t>
            </a:r>
            <a:endParaRPr lang="de-DE" sz="1200" dirty="0">
              <a:solidFill>
                <a:prstClr val="black"/>
              </a:solidFill>
            </a:endParaRPr>
          </a:p>
        </p:txBody>
      </p:sp>
      <p:sp>
        <p:nvSpPr>
          <p:cNvPr id="16" name="Textfeld 15"/>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
        <p:nvSpPr>
          <p:cNvPr id="18" name="Textfeld 17"/>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a:t>
            </a:r>
            <a:endParaRPr lang="de-DE" sz="2400" b="1" dirty="0">
              <a:solidFill>
                <a:prstClr val="black"/>
              </a:solidFill>
            </a:endParaRPr>
          </a:p>
        </p:txBody>
      </p:sp>
      <p:sp>
        <p:nvSpPr>
          <p:cNvPr id="2" name="Textfeld 1"/>
          <p:cNvSpPr txBox="1"/>
          <p:nvPr/>
        </p:nvSpPr>
        <p:spPr>
          <a:xfrm>
            <a:off x="251521" y="540000"/>
            <a:ext cx="8640960" cy="276999"/>
          </a:xfrm>
          <a:prstGeom prst="rect">
            <a:avLst/>
          </a:prstGeom>
          <a:noFill/>
        </p:spPr>
        <p:txBody>
          <a:bodyPr wrap="square" rtlCol="0">
            <a:spAutoFit/>
          </a:bodyPr>
          <a:lstStyle/>
          <a:p>
            <a:r>
              <a:rPr lang="de-DE" sz="1200" b="1" dirty="0" smtClean="0"/>
              <a:t>Kapitel 3 Datenmigration mit LSMW</a:t>
            </a:r>
            <a:endParaRPr lang="de-DE" sz="1200" b="1" dirty="0"/>
          </a:p>
        </p:txBody>
      </p:sp>
    </p:spTree>
    <p:extLst>
      <p:ext uri="{BB962C8B-B14F-4D97-AF65-F5344CB8AC3E}">
        <p14:creationId xmlns:p14="http://schemas.microsoft.com/office/powerpoint/2010/main" val="3789456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a:solidFill>
                  <a:prstClr val="black"/>
                </a:solidFill>
              </a:rPr>
              <a:t>Kapitel 1 </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20</a:t>
            </a:r>
            <a:endParaRPr lang="de-DE" sz="1200" dirty="0">
              <a:solidFill>
                <a:prstClr val="black"/>
              </a:solidFill>
            </a:endParaRPr>
          </a:p>
        </p:txBody>
      </p:sp>
      <p:sp>
        <p:nvSpPr>
          <p:cNvPr id="19" name="Textfeld 18"/>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3" action="ppaction://hlinksldjump"/>
              </a:rPr>
              <a:t>Inhaltsverzeichnis</a:t>
            </a:r>
            <a:endParaRPr lang="de-DE" dirty="0">
              <a:solidFill>
                <a:prstClr val="black"/>
              </a:solidFill>
            </a:endParaRPr>
          </a:p>
        </p:txBody>
      </p:sp>
      <p:sp>
        <p:nvSpPr>
          <p:cNvPr id="9" name="Textfeld 8"/>
          <p:cNvSpPr txBox="1"/>
          <p:nvPr/>
        </p:nvSpPr>
        <p:spPr>
          <a:xfrm>
            <a:off x="6732301" y="3573016"/>
            <a:ext cx="2016225" cy="646331"/>
          </a:xfrm>
          <a:prstGeom prst="rect">
            <a:avLst/>
          </a:prstGeom>
          <a:noFill/>
          <a:ln w="57150">
            <a:solidFill>
              <a:srgbClr val="FF0000"/>
            </a:solidFill>
          </a:ln>
        </p:spPr>
        <p:txBody>
          <a:bodyPr wrap="square" rtlCol="0">
            <a:spAutoFit/>
          </a:bodyPr>
          <a:lstStyle/>
          <a:p>
            <a:r>
              <a:rPr lang="de-DE" sz="1200" dirty="0"/>
              <a:t>s</a:t>
            </a:r>
            <a:r>
              <a:rPr lang="de-DE" sz="1200" dirty="0" smtClean="0"/>
              <a:t>iehe auch zum Vergleich</a:t>
            </a:r>
          </a:p>
          <a:p>
            <a:r>
              <a:rPr lang="de-DE" sz="1200" dirty="0" smtClean="0">
                <a:hlinkClick r:id="rId4" action="ppaction://hlinkfile"/>
              </a:rPr>
              <a:t>uh_batch1.xls</a:t>
            </a:r>
            <a:endParaRPr lang="de-DE" sz="1200" dirty="0" smtClean="0"/>
          </a:p>
          <a:p>
            <a:r>
              <a:rPr lang="de-DE" sz="1200" dirty="0" smtClean="0">
                <a:hlinkClick r:id="rId5" action="ppaction://hlinkfile"/>
              </a:rPr>
              <a:t>uh_batch1.txt</a:t>
            </a:r>
            <a:endParaRPr lang="de-DE" sz="1200" dirty="0"/>
          </a:p>
        </p:txBody>
      </p:sp>
      <p:sp>
        <p:nvSpPr>
          <p:cNvPr id="20" name="Textfeld 19"/>
          <p:cNvSpPr txBox="1"/>
          <p:nvPr/>
        </p:nvSpPr>
        <p:spPr>
          <a:xfrm>
            <a:off x="251520" y="540000"/>
            <a:ext cx="8856983" cy="369332"/>
          </a:xfrm>
          <a:prstGeom prst="rect">
            <a:avLst/>
          </a:prstGeom>
          <a:noFill/>
        </p:spPr>
        <p:txBody>
          <a:bodyPr wrap="square" rtlCol="0">
            <a:spAutoFit/>
          </a:bodyPr>
          <a:lstStyle/>
          <a:p>
            <a:r>
              <a:rPr lang="de-DE" b="1" dirty="0" smtClean="0"/>
              <a:t>ABAP Programm anpassen - mögliche Lösung 1 - Quelltext - </a:t>
            </a:r>
            <a:r>
              <a:rPr lang="de-DE" b="1" dirty="0" err="1" smtClean="0"/>
              <a:t>Declarations</a:t>
            </a:r>
            <a:endParaRPr lang="de-DE" b="1" dirty="0"/>
          </a:p>
        </p:txBody>
      </p:sp>
      <p:pic>
        <p:nvPicPr>
          <p:cNvPr id="2048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1" y="990000"/>
            <a:ext cx="5907743" cy="359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feld 21"/>
          <p:cNvSpPr txBox="1"/>
          <p:nvPr/>
        </p:nvSpPr>
        <p:spPr>
          <a:xfrm>
            <a:off x="5004048" y="1453425"/>
            <a:ext cx="1224136" cy="276999"/>
          </a:xfrm>
          <a:prstGeom prst="rect">
            <a:avLst/>
          </a:prstGeom>
          <a:solidFill>
            <a:srgbClr val="E4DCBA"/>
          </a:solidFill>
        </p:spPr>
        <p:txBody>
          <a:bodyPr wrap="square" rtlCol="0">
            <a:spAutoFit/>
          </a:bodyPr>
          <a:lstStyle/>
          <a:p>
            <a:pPr algn="ctr"/>
            <a:r>
              <a:rPr lang="de-DE" sz="1200" dirty="0" smtClean="0"/>
              <a:t>neu angelegt</a:t>
            </a:r>
            <a:endParaRPr lang="de-DE" sz="1200" dirty="0"/>
          </a:p>
        </p:txBody>
      </p:sp>
      <p:pic>
        <p:nvPicPr>
          <p:cNvPr id="2048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00" y="4581128"/>
            <a:ext cx="1206050" cy="1948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539552" y="1340768"/>
            <a:ext cx="2880320"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539552" y="2636912"/>
            <a:ext cx="5619712" cy="3889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 name="Gerade Verbindung mit Pfeil 4"/>
          <p:cNvCxnSpPr>
            <a:stCxn id="22" idx="1"/>
          </p:cNvCxnSpPr>
          <p:nvPr/>
        </p:nvCxnSpPr>
        <p:spPr>
          <a:xfrm flipH="1">
            <a:off x="3491880" y="1591925"/>
            <a:ext cx="1512168" cy="87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a:off x="5616116" y="1730424"/>
            <a:ext cx="0" cy="8344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1128873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a:solidFill>
                  <a:prstClr val="black"/>
                </a:solidFill>
              </a:rPr>
              <a:t>Kapitel 1 </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21</a:t>
            </a:r>
            <a:endParaRPr lang="de-DE" sz="1200" dirty="0">
              <a:solidFill>
                <a:prstClr val="black"/>
              </a:solidFill>
            </a:endParaRPr>
          </a:p>
        </p:txBody>
      </p:sp>
      <p:sp>
        <p:nvSpPr>
          <p:cNvPr id="19" name="Textfeld 18"/>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3" action="ppaction://hlinksldjump"/>
              </a:rPr>
              <a:t>Inhaltsverzeichnis</a:t>
            </a:r>
            <a:endParaRPr lang="de-DE" dirty="0">
              <a:solidFill>
                <a:prstClr val="black"/>
              </a:solidFill>
            </a:endParaRPr>
          </a:p>
        </p:txBody>
      </p:sp>
      <p:sp>
        <p:nvSpPr>
          <p:cNvPr id="11" name="Textfeld 10"/>
          <p:cNvSpPr txBox="1"/>
          <p:nvPr/>
        </p:nvSpPr>
        <p:spPr>
          <a:xfrm>
            <a:off x="251521" y="540000"/>
            <a:ext cx="8640960" cy="646331"/>
          </a:xfrm>
          <a:prstGeom prst="rect">
            <a:avLst/>
          </a:prstGeom>
          <a:noFill/>
        </p:spPr>
        <p:txBody>
          <a:bodyPr wrap="square" rtlCol="0">
            <a:spAutoFit/>
          </a:bodyPr>
          <a:lstStyle/>
          <a:p>
            <a:r>
              <a:rPr lang="de-DE" b="1" dirty="0" smtClean="0"/>
              <a:t>ABAP Programm anpassen - mögliche Lösung 1 - Quelltext - </a:t>
            </a:r>
            <a:r>
              <a:rPr lang="de-DE" b="1" dirty="0" err="1" smtClean="0"/>
              <a:t>Initializations</a:t>
            </a:r>
            <a:r>
              <a:rPr lang="de-DE" b="1" dirty="0" smtClean="0"/>
              <a:t> - Upload - Call Transaction </a:t>
            </a:r>
            <a:endParaRPr lang="de-DE" b="1" dirty="0"/>
          </a:p>
        </p:txBody>
      </p:sp>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00" y="1260001"/>
            <a:ext cx="8640481" cy="442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899592" y="1844824"/>
            <a:ext cx="136815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899592" y="2636912"/>
            <a:ext cx="3240360"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p:nvSpPr>
        <p:spPr>
          <a:xfrm>
            <a:off x="899592" y="3596400"/>
            <a:ext cx="1008112" cy="192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3203848" y="4221088"/>
            <a:ext cx="86409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3203848" y="4869160"/>
            <a:ext cx="86409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3203848" y="5157192"/>
            <a:ext cx="86409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p:cNvSpPr txBox="1"/>
          <p:nvPr/>
        </p:nvSpPr>
        <p:spPr>
          <a:xfrm>
            <a:off x="5339643" y="2473441"/>
            <a:ext cx="3096344" cy="830997"/>
          </a:xfrm>
          <a:prstGeom prst="rect">
            <a:avLst/>
          </a:prstGeom>
          <a:solidFill>
            <a:srgbClr val="E4DCBA"/>
          </a:solidFill>
        </p:spPr>
        <p:txBody>
          <a:bodyPr wrap="square" rtlCol="0">
            <a:spAutoFit/>
          </a:bodyPr>
          <a:lstStyle/>
          <a:p>
            <a:r>
              <a:rPr lang="de-DE" sz="1200" dirty="0" smtClean="0"/>
              <a:t>Die Zeilen in den roten Kästchen wurden neu angelegt bzw. geändert.</a:t>
            </a:r>
          </a:p>
          <a:p>
            <a:r>
              <a:rPr lang="de-DE" sz="1200" dirty="0" smtClean="0"/>
              <a:t>Beachte die Dokumentation nach den Anführungsstrichen.</a:t>
            </a:r>
            <a:endParaRPr lang="de-DE" sz="1200" dirty="0"/>
          </a:p>
        </p:txBody>
      </p:sp>
      <p:pic>
        <p:nvPicPr>
          <p:cNvPr id="215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00" y="5978051"/>
            <a:ext cx="22955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hteck 26"/>
          <p:cNvSpPr/>
          <p:nvPr/>
        </p:nvSpPr>
        <p:spPr>
          <a:xfrm>
            <a:off x="899592" y="5978051"/>
            <a:ext cx="684076" cy="1857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Pfeil nach unten 27"/>
          <p:cNvSpPr/>
          <p:nvPr/>
        </p:nvSpPr>
        <p:spPr>
          <a:xfrm>
            <a:off x="368772" y="5686515"/>
            <a:ext cx="197544" cy="29153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504" name="Pfeil nach unten 21503"/>
          <p:cNvSpPr/>
          <p:nvPr/>
        </p:nvSpPr>
        <p:spPr>
          <a:xfrm>
            <a:off x="8363255" y="4733105"/>
            <a:ext cx="529226" cy="110889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 name="Gerade Verbindung 3"/>
          <p:cNvCxnSpPr/>
          <p:nvPr/>
        </p:nvCxnSpPr>
        <p:spPr>
          <a:xfrm flipH="1">
            <a:off x="4572240" y="4437112"/>
            <a:ext cx="2157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Gerade Verbindung mit Pfeil 5"/>
          <p:cNvCxnSpPr>
            <a:endCxn id="24" idx="3"/>
          </p:cNvCxnSpPr>
          <p:nvPr/>
        </p:nvCxnSpPr>
        <p:spPr>
          <a:xfrm flipH="1">
            <a:off x="4067944" y="4329100"/>
            <a:ext cx="504056"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4572000" y="4329100"/>
            <a:ext cx="0" cy="1080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6228184" y="4733105"/>
            <a:ext cx="0" cy="20806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H="1">
            <a:off x="4067944" y="4941168"/>
            <a:ext cx="216024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708979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a:solidFill>
                  <a:prstClr val="black"/>
                </a:solidFill>
              </a:rPr>
              <a:t>Kapitel 1 </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22</a:t>
            </a:r>
            <a:endParaRPr lang="de-DE" sz="1200" dirty="0">
              <a:solidFill>
                <a:prstClr val="black"/>
              </a:solidFill>
            </a:endParaRPr>
          </a:p>
        </p:txBody>
      </p:sp>
      <p:sp>
        <p:nvSpPr>
          <p:cNvPr id="19" name="Textfeld 18"/>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3" action="ppaction://hlinksldjump"/>
              </a:rPr>
              <a:t>Inhaltsverzeichnis</a:t>
            </a:r>
            <a:endParaRPr lang="de-DE" dirty="0">
              <a:solidFill>
                <a:prstClr val="black"/>
              </a:solidFill>
            </a:endParaRPr>
          </a:p>
        </p:txBody>
      </p:sp>
      <p:sp>
        <p:nvSpPr>
          <p:cNvPr id="10" name="Textfeld 9"/>
          <p:cNvSpPr txBox="1"/>
          <p:nvPr/>
        </p:nvSpPr>
        <p:spPr>
          <a:xfrm>
            <a:off x="251520" y="540000"/>
            <a:ext cx="8892479" cy="369332"/>
          </a:xfrm>
          <a:prstGeom prst="rect">
            <a:avLst/>
          </a:prstGeom>
          <a:noFill/>
        </p:spPr>
        <p:txBody>
          <a:bodyPr wrap="square" rtlCol="0">
            <a:spAutoFit/>
          </a:bodyPr>
          <a:lstStyle/>
          <a:p>
            <a:r>
              <a:rPr lang="de-DE" b="1" dirty="0" smtClean="0"/>
              <a:t>ABAP Programm anpassen - mögliche Lösung 1 - Quelltext  - Forms</a:t>
            </a:r>
            <a:endParaRPr lang="de-DE" b="1" dirty="0"/>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990000"/>
            <a:ext cx="3857625"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295" y="5210526"/>
            <a:ext cx="34956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feld 21"/>
          <p:cNvSpPr txBox="1"/>
          <p:nvPr/>
        </p:nvSpPr>
        <p:spPr>
          <a:xfrm>
            <a:off x="5634886" y="1412776"/>
            <a:ext cx="3311842" cy="1384995"/>
          </a:xfrm>
          <a:prstGeom prst="rect">
            <a:avLst/>
          </a:prstGeom>
          <a:solidFill>
            <a:srgbClr val="E4DCBA"/>
          </a:solidFill>
        </p:spPr>
        <p:txBody>
          <a:bodyPr wrap="square" rtlCol="0">
            <a:spAutoFit/>
          </a:bodyPr>
          <a:lstStyle/>
          <a:p>
            <a:r>
              <a:rPr lang="de-DE" sz="1200" dirty="0" smtClean="0"/>
              <a:t>Mit Form = Unterprogramm DATEN LADEN einbinden. DATEI steht als Platzhalter für Upload Datei uh_batch1.txt welche mit dem Funktionsbaustein GUI UPLOAD hochgeladen wird und anschließend in die </a:t>
            </a:r>
            <a:r>
              <a:rPr lang="de-DE" sz="1200" dirty="0" err="1" smtClean="0"/>
              <a:t>itab</a:t>
            </a:r>
            <a:r>
              <a:rPr lang="de-DE" sz="1200" dirty="0" smtClean="0"/>
              <a:t> exportiert wird.</a:t>
            </a:r>
          </a:p>
          <a:p>
            <a:r>
              <a:rPr lang="de-DE" sz="1200" dirty="0" smtClean="0"/>
              <a:t>Diese Programmlogik wird weiter oben im Programm in den Zeilen 54 und 55 aufgerufen.</a:t>
            </a:r>
            <a:endParaRPr lang="de-DE" sz="1200" dirty="0"/>
          </a:p>
        </p:txBody>
      </p:sp>
      <p:cxnSp>
        <p:nvCxnSpPr>
          <p:cNvPr id="23" name="Gerade Verbindung mit Pfeil 22"/>
          <p:cNvCxnSpPr/>
          <p:nvPr/>
        </p:nvCxnSpPr>
        <p:spPr>
          <a:xfrm flipH="1" flipV="1">
            <a:off x="3244409" y="1551275"/>
            <a:ext cx="2389663" cy="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253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1222" y="3426085"/>
            <a:ext cx="3491395" cy="3136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Gerade Verbindung mit Pfeil 4"/>
          <p:cNvCxnSpPr>
            <a:stCxn id="22" idx="2"/>
          </p:cNvCxnSpPr>
          <p:nvPr/>
        </p:nvCxnSpPr>
        <p:spPr>
          <a:xfrm>
            <a:off x="7290807" y="2797771"/>
            <a:ext cx="0" cy="5265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1316411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a:solidFill>
                  <a:prstClr val="black"/>
                </a:solidFill>
              </a:rPr>
              <a:t>Kapitel 1 </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23</a:t>
            </a:r>
            <a:endParaRPr lang="de-DE" sz="1200" dirty="0">
              <a:solidFill>
                <a:prstClr val="black"/>
              </a:solidFill>
            </a:endParaRPr>
          </a:p>
        </p:txBody>
      </p:sp>
      <p:sp>
        <p:nvSpPr>
          <p:cNvPr id="19" name="Textfeld 18"/>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3" action="ppaction://hlinksldjump"/>
              </a:rPr>
              <a:t>Inhaltsverzeichnis</a:t>
            </a:r>
            <a:endParaRPr lang="de-DE" dirty="0">
              <a:solidFill>
                <a:prstClr val="black"/>
              </a:solidFill>
            </a:endParaRPr>
          </a:p>
        </p:txBody>
      </p:sp>
      <p:sp>
        <p:nvSpPr>
          <p:cNvPr id="10" name="Textfeld 9"/>
          <p:cNvSpPr txBox="1"/>
          <p:nvPr/>
        </p:nvSpPr>
        <p:spPr>
          <a:xfrm>
            <a:off x="251521" y="540000"/>
            <a:ext cx="8640960" cy="369332"/>
          </a:xfrm>
          <a:prstGeom prst="rect">
            <a:avLst/>
          </a:prstGeom>
          <a:noFill/>
        </p:spPr>
        <p:txBody>
          <a:bodyPr wrap="square" rtlCol="0">
            <a:spAutoFit/>
          </a:bodyPr>
          <a:lstStyle/>
          <a:p>
            <a:r>
              <a:rPr lang="de-DE" b="1" dirty="0" smtClean="0"/>
              <a:t>ABAP Programm anpassen - mögliche Lösung 1 - Programm aktivieren</a:t>
            </a:r>
            <a:endParaRPr lang="de-DE" b="1" dirty="0"/>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00" y="990000"/>
            <a:ext cx="5017801" cy="1513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252290" y="2708920"/>
            <a:ext cx="1799430" cy="276999"/>
          </a:xfrm>
          <a:prstGeom prst="rect">
            <a:avLst/>
          </a:prstGeom>
          <a:solidFill>
            <a:srgbClr val="E4DCBA"/>
          </a:solidFill>
        </p:spPr>
        <p:txBody>
          <a:bodyPr wrap="square" rtlCol="0">
            <a:spAutoFit/>
          </a:bodyPr>
          <a:lstStyle/>
          <a:p>
            <a:r>
              <a:rPr lang="de-DE" sz="1200" dirty="0"/>
              <a:t>a</a:t>
            </a:r>
            <a:r>
              <a:rPr lang="de-DE" sz="1200" dirty="0" smtClean="0"/>
              <a:t>uf Syntaxfehler prüfen</a:t>
            </a:r>
            <a:endParaRPr lang="de-DE" sz="1200" dirty="0"/>
          </a:p>
        </p:txBody>
      </p:sp>
      <p:pic>
        <p:nvPicPr>
          <p:cNvPr id="153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9" y="1675151"/>
            <a:ext cx="2448272" cy="131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689" y="3393069"/>
            <a:ext cx="4416722" cy="1215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290" y="5044459"/>
            <a:ext cx="5176242" cy="80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6195" y="5044459"/>
            <a:ext cx="199072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6369" y="5968330"/>
            <a:ext cx="36099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1187624" y="1268760"/>
            <a:ext cx="21602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 Verbindung mit Pfeil 6"/>
          <p:cNvCxnSpPr/>
          <p:nvPr/>
        </p:nvCxnSpPr>
        <p:spPr>
          <a:xfrm>
            <a:off x="1295636" y="1556792"/>
            <a:ext cx="0" cy="115212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a:stCxn id="3" idx="3"/>
          </p:cNvCxnSpPr>
          <p:nvPr/>
        </p:nvCxnSpPr>
        <p:spPr>
          <a:xfrm flipV="1">
            <a:off x="2051720" y="2847419"/>
            <a:ext cx="4320480" cy="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hteck 10"/>
          <p:cNvSpPr/>
          <p:nvPr/>
        </p:nvSpPr>
        <p:spPr>
          <a:xfrm>
            <a:off x="3059832" y="1626010"/>
            <a:ext cx="936104" cy="2416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1619672" y="4077072"/>
            <a:ext cx="21602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3" name="Gerade Verbindung mit Pfeil 22"/>
          <p:cNvCxnSpPr>
            <a:stCxn id="18" idx="2"/>
          </p:cNvCxnSpPr>
          <p:nvPr/>
        </p:nvCxnSpPr>
        <p:spPr>
          <a:xfrm>
            <a:off x="1727684" y="4365104"/>
            <a:ext cx="0" cy="67935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a:off x="5428532" y="5733256"/>
            <a:ext cx="14477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6876256" y="5387359"/>
            <a:ext cx="0" cy="34589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a:stCxn id="15368" idx="2"/>
          </p:cNvCxnSpPr>
          <p:nvPr/>
        </p:nvCxnSpPr>
        <p:spPr>
          <a:xfrm flipH="1">
            <a:off x="7721557" y="5387359"/>
            <a:ext cx="1" cy="58097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Rechteck 29"/>
          <p:cNvSpPr/>
          <p:nvPr/>
        </p:nvSpPr>
        <p:spPr>
          <a:xfrm>
            <a:off x="8316416" y="5968330"/>
            <a:ext cx="576065" cy="3238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p:cNvSpPr txBox="1"/>
          <p:nvPr/>
        </p:nvSpPr>
        <p:spPr>
          <a:xfrm>
            <a:off x="252290" y="6015181"/>
            <a:ext cx="3455614" cy="276999"/>
          </a:xfrm>
          <a:prstGeom prst="rect">
            <a:avLst/>
          </a:prstGeom>
          <a:solidFill>
            <a:srgbClr val="E4DCBA"/>
          </a:solidFill>
        </p:spPr>
        <p:txBody>
          <a:bodyPr wrap="square" rtlCol="0">
            <a:spAutoFit/>
          </a:bodyPr>
          <a:lstStyle/>
          <a:p>
            <a:r>
              <a:rPr lang="de-DE" sz="1200" dirty="0" smtClean="0"/>
              <a:t>aus aktiviert (überarbeitet) siehe oben wird aktiv</a:t>
            </a:r>
            <a:endParaRPr lang="de-DE" sz="1200" dirty="0"/>
          </a:p>
        </p:txBody>
      </p:sp>
      <p:cxnSp>
        <p:nvCxnSpPr>
          <p:cNvPr id="15361" name="Gerade Verbindung mit Pfeil 15360"/>
          <p:cNvCxnSpPr>
            <a:stCxn id="31" idx="3"/>
          </p:cNvCxnSpPr>
          <p:nvPr/>
        </p:nvCxnSpPr>
        <p:spPr>
          <a:xfrm flipV="1">
            <a:off x="3707904" y="6153680"/>
            <a:ext cx="1512168" cy="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feld 1"/>
          <p:cNvSpPr txBox="1"/>
          <p:nvPr/>
        </p:nvSpPr>
        <p:spPr>
          <a:xfrm>
            <a:off x="1835696" y="4641422"/>
            <a:ext cx="900100" cy="276999"/>
          </a:xfrm>
          <a:prstGeom prst="rect">
            <a:avLst/>
          </a:prstGeom>
          <a:solidFill>
            <a:srgbClr val="E4DCBA"/>
          </a:solidFill>
        </p:spPr>
        <p:txBody>
          <a:bodyPr wrap="square" rtlCol="0">
            <a:spAutoFit/>
          </a:bodyPr>
          <a:lstStyle/>
          <a:p>
            <a:r>
              <a:rPr lang="de-DE" sz="1200" dirty="0" smtClean="0"/>
              <a:t>aktivieren</a:t>
            </a:r>
            <a:endParaRPr lang="de-DE" sz="1200" dirty="0"/>
          </a:p>
        </p:txBody>
      </p:sp>
      <p:sp>
        <p:nvSpPr>
          <p:cNvPr id="32" name="Textfeld 31"/>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144541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a:solidFill>
                  <a:prstClr val="black"/>
                </a:solidFill>
              </a:rPr>
              <a:t>Kapitel 1 </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24</a:t>
            </a:r>
            <a:endParaRPr lang="de-DE" sz="1200" dirty="0">
              <a:solidFill>
                <a:prstClr val="black"/>
              </a:solidFill>
            </a:endParaRPr>
          </a:p>
        </p:txBody>
      </p:sp>
      <p:sp>
        <p:nvSpPr>
          <p:cNvPr id="19" name="Textfeld 18"/>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3" action="ppaction://hlinksldjump"/>
              </a:rPr>
              <a:t>Inhaltsverzeichnis</a:t>
            </a:r>
            <a:endParaRPr lang="de-DE" dirty="0">
              <a:solidFill>
                <a:prstClr val="black"/>
              </a:solidFill>
            </a:endParaRPr>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4565" y="3573016"/>
            <a:ext cx="4077916" cy="2748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000" y="3976390"/>
            <a:ext cx="4206948" cy="2344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000" y="1260000"/>
            <a:ext cx="5017801" cy="1513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2051720" y="1556792"/>
            <a:ext cx="28803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mit Pfeil 5"/>
          <p:cNvCxnSpPr>
            <a:stCxn id="4" idx="2"/>
          </p:cNvCxnSpPr>
          <p:nvPr/>
        </p:nvCxnSpPr>
        <p:spPr>
          <a:xfrm>
            <a:off x="2195736" y="1772816"/>
            <a:ext cx="0" cy="220357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252000" y="4221088"/>
            <a:ext cx="28755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 Verbindung mit Pfeil 8"/>
          <p:cNvCxnSpPr/>
          <p:nvPr/>
        </p:nvCxnSpPr>
        <p:spPr>
          <a:xfrm>
            <a:off x="4458948" y="4149080"/>
            <a:ext cx="355617"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51521" y="540000"/>
            <a:ext cx="8640960" cy="646331"/>
          </a:xfrm>
          <a:prstGeom prst="rect">
            <a:avLst/>
          </a:prstGeom>
          <a:noFill/>
        </p:spPr>
        <p:txBody>
          <a:bodyPr wrap="square" rtlCol="0">
            <a:spAutoFit/>
          </a:bodyPr>
          <a:lstStyle/>
          <a:p>
            <a:r>
              <a:rPr lang="de-DE" b="1" dirty="0" smtClean="0"/>
              <a:t>ABAP Programm anpassen - mögliche Lösung 1 - Datenmigration durchführen - Batch - Input - Mappe anlegen aus SE38</a:t>
            </a:r>
            <a:endParaRPr lang="de-DE" b="1" dirty="0"/>
          </a:p>
        </p:txBody>
      </p:sp>
      <p:sp>
        <p:nvSpPr>
          <p:cNvPr id="21" name="Textfeld 20"/>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26777004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a:solidFill>
                  <a:prstClr val="black"/>
                </a:solidFill>
              </a:rPr>
              <a:t>Kapitel 1 </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25</a:t>
            </a:r>
            <a:endParaRPr lang="de-DE" sz="1200" dirty="0">
              <a:solidFill>
                <a:prstClr val="black"/>
              </a:solidFill>
            </a:endParaRPr>
          </a:p>
        </p:txBody>
      </p:sp>
      <p:sp>
        <p:nvSpPr>
          <p:cNvPr id="19" name="Textfeld 18"/>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3" action="ppaction://hlinksldjump"/>
              </a:rPr>
              <a:t>Inhaltsverzeichnis</a:t>
            </a:r>
            <a:endParaRPr lang="de-DE" dirty="0">
              <a:solidFill>
                <a:prstClr val="black"/>
              </a:solidFill>
            </a:endParaRPr>
          </a:p>
        </p:txBody>
      </p:sp>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1629332"/>
            <a:ext cx="7919829" cy="1905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251521" y="1260000"/>
            <a:ext cx="3096343" cy="369332"/>
          </a:xfrm>
          <a:prstGeom prst="rect">
            <a:avLst/>
          </a:prstGeom>
          <a:noFill/>
        </p:spPr>
        <p:txBody>
          <a:bodyPr wrap="square" rtlCol="0">
            <a:spAutoFit/>
          </a:bodyPr>
          <a:lstStyle/>
          <a:p>
            <a:r>
              <a:rPr lang="de-DE" b="1" dirty="0" smtClean="0"/>
              <a:t>T-Code: SM35</a:t>
            </a:r>
            <a:endParaRPr lang="de-DE" b="1" dirty="0"/>
          </a:p>
        </p:txBody>
      </p:sp>
      <p:sp>
        <p:nvSpPr>
          <p:cNvPr id="20" name="Textfeld 19"/>
          <p:cNvSpPr txBox="1"/>
          <p:nvPr/>
        </p:nvSpPr>
        <p:spPr>
          <a:xfrm>
            <a:off x="251521" y="540000"/>
            <a:ext cx="8640960" cy="646331"/>
          </a:xfrm>
          <a:prstGeom prst="rect">
            <a:avLst/>
          </a:prstGeom>
          <a:noFill/>
        </p:spPr>
        <p:txBody>
          <a:bodyPr wrap="square" rtlCol="0">
            <a:spAutoFit/>
          </a:bodyPr>
          <a:lstStyle/>
          <a:p>
            <a:r>
              <a:rPr lang="de-DE" b="1" dirty="0" smtClean="0"/>
              <a:t>ABAP Programm anpassen - mögliche Lösung 1 - Datenmigration durchführen - Batch - Input - angelegte Mappe abspielen</a:t>
            </a:r>
            <a:endParaRPr lang="de-DE" b="1" dirty="0"/>
          </a:p>
        </p:txBody>
      </p:sp>
      <p:pic>
        <p:nvPicPr>
          <p:cNvPr id="2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1579" y="4725144"/>
            <a:ext cx="2383704" cy="124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235" y="4221088"/>
            <a:ext cx="3584594" cy="1818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a:xfrm>
            <a:off x="1008686" y="1916832"/>
            <a:ext cx="61098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276235" y="3284984"/>
            <a:ext cx="78790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mit Pfeil 5"/>
          <p:cNvCxnSpPr>
            <a:stCxn id="3" idx="2"/>
          </p:cNvCxnSpPr>
          <p:nvPr/>
        </p:nvCxnSpPr>
        <p:spPr>
          <a:xfrm>
            <a:off x="1314179" y="2132856"/>
            <a:ext cx="0" cy="20162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3059832" y="5805264"/>
            <a:ext cx="576064" cy="2339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 Verbindung 8"/>
          <p:cNvCxnSpPr>
            <a:stCxn id="7" idx="2"/>
          </p:cNvCxnSpPr>
          <p:nvPr/>
        </p:nvCxnSpPr>
        <p:spPr>
          <a:xfrm>
            <a:off x="3347864" y="6039253"/>
            <a:ext cx="0" cy="2700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a:off x="3347864" y="6309320"/>
            <a:ext cx="295232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flipV="1">
            <a:off x="6300192" y="5967559"/>
            <a:ext cx="0" cy="34176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1339971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a:solidFill>
                  <a:prstClr val="black"/>
                </a:solidFill>
              </a:rPr>
              <a:t>Kapitel 1 </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26</a:t>
            </a:r>
            <a:endParaRPr lang="de-DE" sz="1200" dirty="0">
              <a:solidFill>
                <a:prstClr val="black"/>
              </a:solidFill>
            </a:endParaRPr>
          </a:p>
        </p:txBody>
      </p:sp>
      <p:sp>
        <p:nvSpPr>
          <p:cNvPr id="19" name="Textfeld 18"/>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3" action="ppaction://hlinksldjump"/>
              </a:rPr>
              <a:t>Inhaltsverzeichnis</a:t>
            </a:r>
            <a:endParaRPr lang="de-DE" dirty="0">
              <a:solidFill>
                <a:prstClr val="black"/>
              </a:solidFill>
            </a:endParaRPr>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793" y="1260000"/>
            <a:ext cx="8064897" cy="4187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3229106" y="2780928"/>
            <a:ext cx="5616623" cy="461665"/>
          </a:xfrm>
          <a:prstGeom prst="rect">
            <a:avLst/>
          </a:prstGeom>
          <a:solidFill>
            <a:srgbClr val="E4DCBA"/>
          </a:solidFill>
        </p:spPr>
        <p:txBody>
          <a:bodyPr wrap="square" rtlCol="0">
            <a:spAutoFit/>
          </a:bodyPr>
          <a:lstStyle/>
          <a:p>
            <a:r>
              <a:rPr lang="de-DE" sz="1200" dirty="0" smtClean="0"/>
              <a:t>Das ABAP Programm  Z_UH-MM01_Programm wurde um 3 Zeilen erweitert. Der Fehler entstand, da das Abschlussfeld von mir aus der Aufzeichnung gelöscht wurde.</a:t>
            </a:r>
            <a:endParaRPr lang="de-DE" sz="1200" dirty="0"/>
          </a:p>
        </p:txBody>
      </p:sp>
      <p:pic>
        <p:nvPicPr>
          <p:cNvPr id="1741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0728" y="1907428"/>
            <a:ext cx="3935001" cy="435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8289259" y="4626000"/>
            <a:ext cx="745299" cy="369332"/>
          </a:xfrm>
          <a:prstGeom prst="rect">
            <a:avLst/>
          </a:prstGeom>
          <a:noFill/>
        </p:spPr>
        <p:txBody>
          <a:bodyPr wrap="square" rtlCol="0">
            <a:spAutoFit/>
          </a:bodyPr>
          <a:lstStyle/>
          <a:p>
            <a:r>
              <a:rPr lang="de-DE" sz="900" b="1" dirty="0">
                <a:solidFill>
                  <a:srgbClr val="FF0000"/>
                </a:solidFill>
              </a:rPr>
              <a:t>f</a:t>
            </a:r>
            <a:r>
              <a:rPr lang="de-DE" sz="900" b="1" dirty="0" smtClean="0">
                <a:solidFill>
                  <a:srgbClr val="FF0000"/>
                </a:solidFill>
              </a:rPr>
              <a:t>ehlerhaft</a:t>
            </a:r>
          </a:p>
          <a:p>
            <a:r>
              <a:rPr lang="de-DE" sz="900" b="1" dirty="0" smtClean="0">
                <a:solidFill>
                  <a:srgbClr val="92D050"/>
                </a:solidFill>
              </a:rPr>
              <a:t>fehlerfrei</a:t>
            </a:r>
            <a:endParaRPr lang="de-DE" sz="900" b="1" dirty="0">
              <a:solidFill>
                <a:srgbClr val="92D050"/>
              </a:solidFill>
            </a:endParaRPr>
          </a:p>
        </p:txBody>
      </p:sp>
      <p:cxnSp>
        <p:nvCxnSpPr>
          <p:cNvPr id="36" name="Gerade Verbindung mit Pfeil 35"/>
          <p:cNvCxnSpPr/>
          <p:nvPr/>
        </p:nvCxnSpPr>
        <p:spPr>
          <a:xfrm flipV="1">
            <a:off x="8532534" y="3369246"/>
            <a:ext cx="0" cy="121188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extfeld 40"/>
          <p:cNvSpPr txBox="1"/>
          <p:nvPr/>
        </p:nvSpPr>
        <p:spPr>
          <a:xfrm>
            <a:off x="251521" y="540000"/>
            <a:ext cx="8640960" cy="646331"/>
          </a:xfrm>
          <a:prstGeom prst="rect">
            <a:avLst/>
          </a:prstGeom>
          <a:noFill/>
        </p:spPr>
        <p:txBody>
          <a:bodyPr wrap="square" rtlCol="0">
            <a:spAutoFit/>
          </a:bodyPr>
          <a:lstStyle/>
          <a:p>
            <a:r>
              <a:rPr lang="de-DE" b="1" dirty="0" smtClean="0"/>
              <a:t>ABAP Programm anpassen - mögliche Lösung 1 - Datenmigration durchführen - Batch - Input - angelegte Mappe abspielen - Jobübersicht</a:t>
            </a:r>
            <a:endParaRPr lang="de-DE" b="1" dirty="0"/>
          </a:p>
        </p:txBody>
      </p:sp>
      <p:cxnSp>
        <p:nvCxnSpPr>
          <p:cNvPr id="16389" name="Gerade Verbindung mit Pfeil 16388"/>
          <p:cNvCxnSpPr/>
          <p:nvPr/>
        </p:nvCxnSpPr>
        <p:spPr>
          <a:xfrm flipV="1">
            <a:off x="7032546" y="2342753"/>
            <a:ext cx="0" cy="4381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30248997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a:solidFill>
                  <a:prstClr val="black"/>
                </a:solidFill>
              </a:rPr>
              <a:t>Kapitel 1 </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27</a:t>
            </a:r>
            <a:endParaRPr lang="de-DE" sz="1200" dirty="0">
              <a:solidFill>
                <a:prstClr val="black"/>
              </a:solidFill>
            </a:endParaRPr>
          </a:p>
        </p:txBody>
      </p:sp>
      <p:sp>
        <p:nvSpPr>
          <p:cNvPr id="19" name="Textfeld 18"/>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3" action="ppaction://hlinksldjump"/>
              </a:rPr>
              <a:t>Inhaltsverzeichnis</a:t>
            </a:r>
            <a:endParaRPr lang="de-DE" dirty="0">
              <a:solidFill>
                <a:prstClr val="black"/>
              </a:solidFill>
            </a:endParaRPr>
          </a:p>
        </p:txBody>
      </p:sp>
      <p:sp>
        <p:nvSpPr>
          <p:cNvPr id="10" name="Textfeld 9"/>
          <p:cNvSpPr txBox="1"/>
          <p:nvPr/>
        </p:nvSpPr>
        <p:spPr>
          <a:xfrm>
            <a:off x="251521" y="540000"/>
            <a:ext cx="8640960" cy="369332"/>
          </a:xfrm>
          <a:prstGeom prst="rect">
            <a:avLst/>
          </a:prstGeom>
          <a:noFill/>
        </p:spPr>
        <p:txBody>
          <a:bodyPr wrap="square" rtlCol="0">
            <a:spAutoFit/>
          </a:bodyPr>
          <a:lstStyle/>
          <a:p>
            <a:r>
              <a:rPr lang="de-DE" b="1" dirty="0" smtClean="0"/>
              <a:t>ABAP Programm - Datenmigration erfolgreich</a:t>
            </a:r>
            <a:endParaRPr lang="de-DE" b="1" dirty="0"/>
          </a:p>
        </p:txBody>
      </p:sp>
      <p:sp>
        <p:nvSpPr>
          <p:cNvPr id="4" name="Textfeld 3"/>
          <p:cNvSpPr txBox="1"/>
          <p:nvPr/>
        </p:nvSpPr>
        <p:spPr>
          <a:xfrm>
            <a:off x="251521" y="1052736"/>
            <a:ext cx="8280393" cy="307777"/>
          </a:xfrm>
          <a:prstGeom prst="rect">
            <a:avLst/>
          </a:prstGeom>
          <a:noFill/>
        </p:spPr>
        <p:txBody>
          <a:bodyPr wrap="square" rtlCol="0">
            <a:spAutoFit/>
          </a:bodyPr>
          <a:lstStyle/>
          <a:p>
            <a:r>
              <a:rPr lang="de-DE" sz="1400" dirty="0" smtClean="0"/>
              <a:t>War die Datenmigration erfolgreich, wird die Mappe automatisch gelöscht.</a:t>
            </a:r>
            <a:endParaRPr lang="de-DE" sz="1400" dirty="0"/>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1484784"/>
            <a:ext cx="6423620" cy="2020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feld 24"/>
          <p:cNvSpPr txBox="1"/>
          <p:nvPr/>
        </p:nvSpPr>
        <p:spPr>
          <a:xfrm>
            <a:off x="245592" y="3635731"/>
            <a:ext cx="8640960" cy="369332"/>
          </a:xfrm>
          <a:prstGeom prst="rect">
            <a:avLst/>
          </a:prstGeom>
          <a:noFill/>
        </p:spPr>
        <p:txBody>
          <a:bodyPr wrap="square" rtlCol="0">
            <a:spAutoFit/>
          </a:bodyPr>
          <a:lstStyle/>
          <a:p>
            <a:r>
              <a:rPr lang="de-DE" b="1" dirty="0" smtClean="0"/>
              <a:t>Kontrolle mit MM03</a:t>
            </a:r>
            <a:endParaRPr lang="de-DE" b="1" dirty="0"/>
          </a:p>
        </p:txBody>
      </p:sp>
      <p:pic>
        <p:nvPicPr>
          <p:cNvPr id="194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4005063"/>
            <a:ext cx="2376263" cy="215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245592" y="6154119"/>
            <a:ext cx="2382192" cy="276999"/>
          </a:xfrm>
          <a:prstGeom prst="rect">
            <a:avLst/>
          </a:prstGeom>
          <a:solidFill>
            <a:srgbClr val="E4DCBA"/>
          </a:solidFill>
        </p:spPr>
        <p:txBody>
          <a:bodyPr wrap="square" rtlCol="0">
            <a:spAutoFit/>
          </a:bodyPr>
          <a:lstStyle/>
          <a:p>
            <a:r>
              <a:rPr lang="de-DE" sz="1200" dirty="0" smtClean="0"/>
              <a:t>Alle Materialien wurden angelegt.</a:t>
            </a:r>
            <a:endParaRPr lang="de-DE" sz="1200" dirty="0"/>
          </a:p>
        </p:txBody>
      </p:sp>
      <p:sp>
        <p:nvSpPr>
          <p:cNvPr id="7" name="Textfeld 6"/>
          <p:cNvSpPr txBox="1"/>
          <p:nvPr/>
        </p:nvSpPr>
        <p:spPr>
          <a:xfrm>
            <a:off x="3131841" y="4313058"/>
            <a:ext cx="4877971" cy="400110"/>
          </a:xfrm>
          <a:prstGeom prst="rect">
            <a:avLst/>
          </a:prstGeom>
          <a:noFill/>
        </p:spPr>
        <p:txBody>
          <a:bodyPr wrap="square" rtlCol="0">
            <a:spAutoFit/>
          </a:bodyPr>
          <a:lstStyle/>
          <a:p>
            <a:r>
              <a:rPr lang="de-DE" sz="2000" b="1" dirty="0" smtClean="0">
                <a:hlinkClick r:id="rId6" action="ppaction://hlinkfile"/>
              </a:rPr>
              <a:t>Generierter ABAP Code nach Aufzeichnung</a:t>
            </a:r>
            <a:endParaRPr lang="de-DE" sz="2000" b="1" dirty="0"/>
          </a:p>
        </p:txBody>
      </p:sp>
      <p:sp>
        <p:nvSpPr>
          <p:cNvPr id="28" name="Textfeld 27"/>
          <p:cNvSpPr txBox="1"/>
          <p:nvPr/>
        </p:nvSpPr>
        <p:spPr>
          <a:xfrm>
            <a:off x="3131841" y="4881127"/>
            <a:ext cx="5256584" cy="400110"/>
          </a:xfrm>
          <a:prstGeom prst="rect">
            <a:avLst/>
          </a:prstGeom>
          <a:noFill/>
        </p:spPr>
        <p:txBody>
          <a:bodyPr wrap="square" rtlCol="0">
            <a:spAutoFit/>
          </a:bodyPr>
          <a:lstStyle/>
          <a:p>
            <a:r>
              <a:rPr lang="de-DE" sz="2000" b="1" dirty="0" smtClean="0">
                <a:hlinkClick r:id="rId7" action="ppaction://hlinkfile"/>
              </a:rPr>
              <a:t>Angepasster ABAP Code für Batch-Input-Mappe</a:t>
            </a:r>
            <a:endParaRPr lang="de-DE" sz="2000" b="1" dirty="0"/>
          </a:p>
        </p:txBody>
      </p:sp>
      <p:sp>
        <p:nvSpPr>
          <p:cNvPr id="9" name="Rechteck 8"/>
          <p:cNvSpPr/>
          <p:nvPr/>
        </p:nvSpPr>
        <p:spPr>
          <a:xfrm>
            <a:off x="372414" y="3284984"/>
            <a:ext cx="6302727" cy="220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24613406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a:solidFill>
                  <a:prstClr val="black"/>
                </a:solidFill>
              </a:rPr>
              <a:t>Kapitel 1 </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28</a:t>
            </a:r>
            <a:endParaRPr lang="de-DE" sz="1200" dirty="0">
              <a:solidFill>
                <a:prstClr val="black"/>
              </a:solidFill>
            </a:endParaRPr>
          </a:p>
        </p:txBody>
      </p:sp>
      <p:sp>
        <p:nvSpPr>
          <p:cNvPr id="19" name="Textfeld 18"/>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3" action="ppaction://hlinksldjump"/>
              </a:rPr>
              <a:t>Inhaltsverzeichnis</a:t>
            </a:r>
            <a:endParaRPr lang="de-DE" dirty="0">
              <a:solidFill>
                <a:prstClr val="black"/>
              </a:solidFill>
            </a:endParaRPr>
          </a:p>
        </p:txBody>
      </p:sp>
      <p:sp>
        <p:nvSpPr>
          <p:cNvPr id="20" name="Textfeld 19"/>
          <p:cNvSpPr txBox="1"/>
          <p:nvPr/>
        </p:nvSpPr>
        <p:spPr>
          <a:xfrm>
            <a:off x="251520" y="540000"/>
            <a:ext cx="8892479" cy="369332"/>
          </a:xfrm>
          <a:prstGeom prst="rect">
            <a:avLst/>
          </a:prstGeom>
          <a:noFill/>
        </p:spPr>
        <p:txBody>
          <a:bodyPr wrap="square" rtlCol="0">
            <a:spAutoFit/>
          </a:bodyPr>
          <a:lstStyle/>
          <a:p>
            <a:r>
              <a:rPr lang="de-DE" b="1" dirty="0" smtClean="0"/>
              <a:t>ABAP Programm anpassen - mögliche Lösung 2 - Quelltext – </a:t>
            </a:r>
            <a:r>
              <a:rPr lang="de-DE" b="1" dirty="0" err="1" smtClean="0"/>
              <a:t>Declarations</a:t>
            </a:r>
            <a:r>
              <a:rPr lang="de-DE" b="1" dirty="0" smtClean="0"/>
              <a:t> - LIKE Zuordnung </a:t>
            </a:r>
            <a:endParaRPr lang="de-DE" b="1" dirty="0"/>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00" y="990000"/>
            <a:ext cx="7564710" cy="3990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486" y="4991765"/>
            <a:ext cx="6809671" cy="153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hteck 26"/>
          <p:cNvSpPr/>
          <p:nvPr/>
        </p:nvSpPr>
        <p:spPr>
          <a:xfrm>
            <a:off x="638345" y="1403152"/>
            <a:ext cx="3013043"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638345" y="2852936"/>
            <a:ext cx="7178365" cy="36738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p:cNvSpPr txBox="1"/>
          <p:nvPr/>
        </p:nvSpPr>
        <p:spPr>
          <a:xfrm>
            <a:off x="4772021" y="1516680"/>
            <a:ext cx="1224136" cy="276999"/>
          </a:xfrm>
          <a:prstGeom prst="rect">
            <a:avLst/>
          </a:prstGeom>
          <a:solidFill>
            <a:srgbClr val="E4DCBA"/>
          </a:solidFill>
        </p:spPr>
        <p:txBody>
          <a:bodyPr wrap="square" rtlCol="0">
            <a:spAutoFit/>
          </a:bodyPr>
          <a:lstStyle/>
          <a:p>
            <a:pPr algn="ctr"/>
            <a:r>
              <a:rPr lang="de-DE" sz="1200" dirty="0" smtClean="0"/>
              <a:t>neu angelegt</a:t>
            </a:r>
            <a:endParaRPr lang="de-DE" sz="1200" dirty="0"/>
          </a:p>
        </p:txBody>
      </p:sp>
      <p:cxnSp>
        <p:nvCxnSpPr>
          <p:cNvPr id="5" name="Gerade Verbindung mit Pfeil 4"/>
          <p:cNvCxnSpPr/>
          <p:nvPr/>
        </p:nvCxnSpPr>
        <p:spPr>
          <a:xfrm flipH="1">
            <a:off x="3663321" y="1655179"/>
            <a:ext cx="11087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a:off x="5384089" y="1793679"/>
            <a:ext cx="0" cy="105925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4227527" y="3645024"/>
            <a:ext cx="2936761" cy="461665"/>
          </a:xfrm>
          <a:prstGeom prst="rect">
            <a:avLst/>
          </a:prstGeom>
          <a:solidFill>
            <a:srgbClr val="E4DCBA"/>
          </a:solidFill>
        </p:spPr>
        <p:txBody>
          <a:bodyPr wrap="square" rtlCol="0">
            <a:spAutoFit/>
          </a:bodyPr>
          <a:lstStyle/>
          <a:p>
            <a:r>
              <a:rPr lang="de-DE" sz="1200" dirty="0" smtClean="0"/>
              <a:t>Mit LIKE wird Bezug auf schon vorhandene Variablen/Datenobjekte realisiert.</a:t>
            </a:r>
            <a:endParaRPr lang="de-DE" sz="1200" dirty="0"/>
          </a:p>
        </p:txBody>
      </p:sp>
      <p:sp>
        <p:nvSpPr>
          <p:cNvPr id="21" name="Textfeld 20"/>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6481575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a:solidFill>
                  <a:prstClr val="black"/>
                </a:solidFill>
              </a:rPr>
              <a:t>Kapitel 1 </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29</a:t>
            </a:r>
            <a:endParaRPr lang="de-DE" sz="1200" dirty="0">
              <a:solidFill>
                <a:prstClr val="black"/>
              </a:solidFill>
            </a:endParaRPr>
          </a:p>
        </p:txBody>
      </p:sp>
      <p:sp>
        <p:nvSpPr>
          <p:cNvPr id="19" name="Textfeld 18"/>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3" action="ppaction://hlinksldjump"/>
              </a:rPr>
              <a:t>Inhaltsverzeichnis</a:t>
            </a:r>
            <a:endParaRPr lang="de-DE" dirty="0">
              <a:solidFill>
                <a:prstClr val="black"/>
              </a:solidFill>
            </a:endParaRPr>
          </a:p>
        </p:txBody>
      </p:sp>
      <p:sp>
        <p:nvSpPr>
          <p:cNvPr id="11" name="Textfeld 10"/>
          <p:cNvSpPr txBox="1"/>
          <p:nvPr/>
        </p:nvSpPr>
        <p:spPr>
          <a:xfrm>
            <a:off x="251521" y="540000"/>
            <a:ext cx="8640960" cy="646331"/>
          </a:xfrm>
          <a:prstGeom prst="rect">
            <a:avLst/>
          </a:prstGeom>
          <a:noFill/>
        </p:spPr>
        <p:txBody>
          <a:bodyPr wrap="square" rtlCol="0">
            <a:spAutoFit/>
          </a:bodyPr>
          <a:lstStyle/>
          <a:p>
            <a:r>
              <a:rPr lang="de-DE" b="1" dirty="0" smtClean="0"/>
              <a:t>ABAP Programm anpassen - mögliche Lösung 2 - Quelltext - </a:t>
            </a:r>
            <a:r>
              <a:rPr lang="de-DE" b="1" dirty="0" err="1" smtClean="0"/>
              <a:t>Initializations</a:t>
            </a:r>
            <a:r>
              <a:rPr lang="de-DE" b="1" dirty="0" smtClean="0"/>
              <a:t> - Upload - Call Transaction </a:t>
            </a:r>
            <a:endParaRPr lang="de-DE" b="1"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00" y="1260000"/>
            <a:ext cx="7157644" cy="3555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000" y="4842776"/>
            <a:ext cx="7053321" cy="5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feld 25"/>
          <p:cNvSpPr txBox="1"/>
          <p:nvPr/>
        </p:nvSpPr>
        <p:spPr>
          <a:xfrm>
            <a:off x="5351653" y="2420888"/>
            <a:ext cx="3096344" cy="830997"/>
          </a:xfrm>
          <a:prstGeom prst="rect">
            <a:avLst/>
          </a:prstGeom>
          <a:solidFill>
            <a:srgbClr val="E4DCBA"/>
          </a:solidFill>
        </p:spPr>
        <p:txBody>
          <a:bodyPr wrap="square" rtlCol="0">
            <a:spAutoFit/>
          </a:bodyPr>
          <a:lstStyle/>
          <a:p>
            <a:r>
              <a:rPr lang="de-DE" sz="1200" dirty="0" smtClean="0"/>
              <a:t>Die Zeilen in den roten Kästchen wurden neu angelegt bzw. geändert.</a:t>
            </a:r>
          </a:p>
          <a:p>
            <a:r>
              <a:rPr lang="de-DE" sz="1200" dirty="0" smtClean="0"/>
              <a:t>Beachte die Dokumentation nach den Anführungsstrichen.</a:t>
            </a:r>
            <a:endParaRPr lang="de-DE" sz="1200" dirty="0"/>
          </a:p>
        </p:txBody>
      </p:sp>
      <p:sp>
        <p:nvSpPr>
          <p:cNvPr id="18" name="Rechteck 17"/>
          <p:cNvSpPr/>
          <p:nvPr/>
        </p:nvSpPr>
        <p:spPr>
          <a:xfrm>
            <a:off x="696461" y="1186331"/>
            <a:ext cx="2867427" cy="5144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p:nvSpPr>
        <p:spPr>
          <a:xfrm>
            <a:off x="696461" y="2420888"/>
            <a:ext cx="1211243"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696461" y="3037766"/>
            <a:ext cx="2723411" cy="3912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696460" y="3873179"/>
            <a:ext cx="1067227"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p:cNvSpPr/>
          <p:nvPr/>
        </p:nvSpPr>
        <p:spPr>
          <a:xfrm>
            <a:off x="2624553" y="4428709"/>
            <a:ext cx="1242709" cy="1080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2624553" y="4941168"/>
            <a:ext cx="939335" cy="1565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2624553" y="5229200"/>
            <a:ext cx="1136107" cy="1233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 Verbindung 30"/>
          <p:cNvCxnSpPr/>
          <p:nvPr/>
        </p:nvCxnSpPr>
        <p:spPr>
          <a:xfrm>
            <a:off x="5580112" y="4815532"/>
            <a:ext cx="0" cy="20388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49" name="Gerade Verbindung mit Pfeil 2048"/>
          <p:cNvCxnSpPr/>
          <p:nvPr/>
        </p:nvCxnSpPr>
        <p:spPr>
          <a:xfrm flipH="1">
            <a:off x="3635896" y="5019418"/>
            <a:ext cx="1944216"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Pfeil nach unten 37"/>
          <p:cNvSpPr/>
          <p:nvPr/>
        </p:nvSpPr>
        <p:spPr>
          <a:xfrm>
            <a:off x="372414" y="5327095"/>
            <a:ext cx="98772" cy="16642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Pfeil nach unten 38"/>
          <p:cNvSpPr/>
          <p:nvPr/>
        </p:nvSpPr>
        <p:spPr>
          <a:xfrm>
            <a:off x="7022023" y="4906683"/>
            <a:ext cx="529226" cy="110889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1" y="5493515"/>
            <a:ext cx="5328591" cy="96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5" name="Rechteck 2054"/>
          <p:cNvSpPr/>
          <p:nvPr/>
        </p:nvSpPr>
        <p:spPr>
          <a:xfrm>
            <a:off x="2473652" y="5589240"/>
            <a:ext cx="131148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3643583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1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3</a:t>
            </a:r>
            <a:endParaRPr lang="de-DE" sz="1200" dirty="0">
              <a:solidFill>
                <a:prstClr val="black"/>
              </a:solidFill>
            </a:endParaRPr>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3" action="ppaction://hlinksldjump"/>
              </a:rPr>
              <a:t>Inhaltsverzeichnis</a:t>
            </a:r>
            <a:endParaRPr lang="de-DE" dirty="0">
              <a:solidFill>
                <a:prstClr val="black"/>
              </a:solidFill>
            </a:endParaRPr>
          </a:p>
        </p:txBody>
      </p:sp>
      <p:sp>
        <p:nvSpPr>
          <p:cNvPr id="18" name="Textfeld 17"/>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sp>
        <p:nvSpPr>
          <p:cNvPr id="2" name="Textfeld 1"/>
          <p:cNvSpPr txBox="1"/>
          <p:nvPr/>
        </p:nvSpPr>
        <p:spPr>
          <a:xfrm>
            <a:off x="1619672" y="2771925"/>
            <a:ext cx="7488832" cy="3754874"/>
          </a:xfrm>
          <a:prstGeom prst="rect">
            <a:avLst/>
          </a:prstGeom>
          <a:noFill/>
        </p:spPr>
        <p:txBody>
          <a:bodyPr wrap="square" rtlCol="0">
            <a:spAutoFit/>
          </a:bodyPr>
          <a:lstStyle/>
          <a:p>
            <a:r>
              <a:rPr lang="de-DE" sz="1400" dirty="0"/>
              <a:t>Die Batch Input kann auch zur Datenmigration von Stamm- und Bewegungsdaten genutzt </a:t>
            </a:r>
            <a:r>
              <a:rPr lang="de-DE" sz="1400" dirty="0" smtClean="0"/>
              <a:t>werden.</a:t>
            </a:r>
            <a:endParaRPr lang="de-DE" sz="1400" dirty="0"/>
          </a:p>
          <a:p>
            <a:r>
              <a:rPr lang="de-DE" sz="1400" dirty="0" smtClean="0"/>
              <a:t>Es gibt 2 Möglichkeiten der Anwendung: </a:t>
            </a:r>
          </a:p>
          <a:p>
            <a:pPr marL="285750" indent="-285750">
              <a:buFontTx/>
              <a:buChar char="-"/>
            </a:pPr>
            <a:r>
              <a:rPr lang="de-DE" sz="1400" dirty="0" smtClean="0"/>
              <a:t>Standard Batch - Input Programme von SAP bereitgestellt</a:t>
            </a:r>
          </a:p>
          <a:p>
            <a:pPr marL="742950" lvl="1" indent="-285750">
              <a:buFontTx/>
              <a:buChar char="-"/>
            </a:pPr>
            <a:r>
              <a:rPr lang="de-DE" sz="1400" dirty="0" smtClean="0"/>
              <a:t>RFBIDE00 - Debitorenstamm -&gt; unterstützt Funktionen XD01, XD02, XD05, XD06, FD32</a:t>
            </a:r>
          </a:p>
          <a:p>
            <a:pPr marL="742950" lvl="1" indent="-285750">
              <a:buFontTx/>
              <a:buChar char="-"/>
            </a:pPr>
            <a:r>
              <a:rPr lang="de-DE" sz="1400" dirty="0" smtClean="0"/>
              <a:t>RFBIKR00 - Kreditorenstamm -&gt; unterstützt Funktionen XK01, XK02, XK05, XK06</a:t>
            </a:r>
          </a:p>
          <a:p>
            <a:pPr marL="742950" lvl="1" indent="-285750">
              <a:buFontTx/>
              <a:buChar char="-"/>
            </a:pPr>
            <a:r>
              <a:rPr lang="de-DE" sz="1400" dirty="0" smtClean="0"/>
              <a:t>RFBISA00 - Sachkontenstamm -&gt; unterstützt Funktionen FS01, FS02, FS05, FS06</a:t>
            </a:r>
          </a:p>
          <a:p>
            <a:pPr marL="742950" lvl="1" indent="-285750">
              <a:buFontTx/>
              <a:buChar char="-"/>
            </a:pPr>
            <a:r>
              <a:rPr lang="de-DE" sz="1400" dirty="0" smtClean="0"/>
              <a:t>RFBIBL00 - Finanzbelege -&gt; unterstützt Funktionen FB01, FBB1, FBS1, F8V1, FB05</a:t>
            </a:r>
          </a:p>
          <a:p>
            <a:pPr marL="742950" lvl="1" indent="-285750">
              <a:buFontTx/>
              <a:buChar char="-"/>
            </a:pPr>
            <a:r>
              <a:rPr lang="de-DE" sz="1400" dirty="0" smtClean="0"/>
              <a:t>RCSBI010-040 - Materialstücklisten -&gt; unterstützt Funktionen CV11, IB01, CS01, CSS1, IB11, 					                CV12, IB02, CS02, CSS2, IB12</a:t>
            </a:r>
          </a:p>
          <a:p>
            <a:pPr marL="742950" lvl="1" indent="-285750">
              <a:buFontTx/>
              <a:buChar char="-"/>
            </a:pPr>
            <a:r>
              <a:rPr lang="de-DE" sz="1400" dirty="0" smtClean="0"/>
              <a:t>RM06BBI0 - Bestellanforderungen </a:t>
            </a:r>
          </a:p>
          <a:p>
            <a:pPr marL="742950" lvl="1" indent="-285750">
              <a:buFontTx/>
              <a:buChar char="-"/>
            </a:pPr>
            <a:r>
              <a:rPr lang="de-DE" sz="1400" dirty="0" smtClean="0"/>
              <a:t>RM07MMBL – Materialbelege</a:t>
            </a:r>
          </a:p>
          <a:p>
            <a:pPr marL="285750" indent="-285750">
              <a:buFontTx/>
              <a:buChar char="-"/>
            </a:pPr>
            <a:r>
              <a:rPr lang="de-DE" sz="1400" dirty="0" smtClean="0"/>
              <a:t>Batch - Input Aufzeichnung</a:t>
            </a:r>
          </a:p>
          <a:p>
            <a:pPr marL="742950" lvl="1" indent="-285750">
              <a:buFontTx/>
              <a:buChar char="-"/>
            </a:pPr>
            <a:r>
              <a:rPr lang="de-DE" sz="1400" dirty="0" smtClean="0"/>
              <a:t> aus der Aufzeichnung wird ein ABAP Programm generiert, dieses wird anschließend verändert und unseren Anforderungen anpasst, dies ist die Basis für die Datenmigration. </a:t>
            </a:r>
            <a:r>
              <a:rPr lang="de-DE" sz="1400" dirty="0"/>
              <a:t>(</a:t>
            </a:r>
            <a:r>
              <a:rPr lang="de-DE" sz="1400" dirty="0" smtClean="0"/>
              <a:t>s. das Beispiel dieser Dokumentation ab Seite ????)</a:t>
            </a:r>
          </a:p>
          <a:p>
            <a:pPr marL="285750" indent="-285750">
              <a:buFontTx/>
              <a:buChar char="-"/>
            </a:pPr>
            <a:endParaRPr lang="de-DE" sz="1400" dirty="0"/>
          </a:p>
          <a:p>
            <a:r>
              <a:rPr lang="de-DE" sz="1400" dirty="0"/>
              <a:t>Batch Input eignet sich </a:t>
            </a:r>
            <a:r>
              <a:rPr lang="de-DE" sz="1400" dirty="0" smtClean="0"/>
              <a:t>auch </a:t>
            </a:r>
            <a:r>
              <a:rPr lang="de-DE" sz="1400" dirty="0"/>
              <a:t>zum Testen neuer Transaktionen. </a:t>
            </a:r>
          </a:p>
        </p:txBody>
      </p:sp>
      <p:sp>
        <p:nvSpPr>
          <p:cNvPr id="20" name="Textfeld 19"/>
          <p:cNvSpPr txBox="1"/>
          <p:nvPr/>
        </p:nvSpPr>
        <p:spPr>
          <a:xfrm>
            <a:off x="252000" y="540000"/>
            <a:ext cx="8640960" cy="369332"/>
          </a:xfrm>
          <a:prstGeom prst="rect">
            <a:avLst/>
          </a:prstGeom>
          <a:noFill/>
        </p:spPr>
        <p:txBody>
          <a:bodyPr wrap="square" rtlCol="0">
            <a:spAutoFit/>
          </a:bodyPr>
          <a:lstStyle/>
          <a:p>
            <a:r>
              <a:rPr lang="de-DE" b="1" dirty="0" smtClean="0">
                <a:solidFill>
                  <a:prstClr val="black"/>
                </a:solidFill>
              </a:rPr>
              <a:t>Möglichkeiten der Datenmigration in SAP </a:t>
            </a:r>
            <a:endParaRPr lang="de-DE" b="1" dirty="0">
              <a:solidFill>
                <a:prstClr val="black"/>
              </a:solidFill>
            </a:endParaRPr>
          </a:p>
        </p:txBody>
      </p:sp>
      <p:sp>
        <p:nvSpPr>
          <p:cNvPr id="4" name="Textfeld 3"/>
          <p:cNvSpPr txBox="1"/>
          <p:nvPr/>
        </p:nvSpPr>
        <p:spPr>
          <a:xfrm>
            <a:off x="252000" y="990000"/>
            <a:ext cx="8568951" cy="1600438"/>
          </a:xfrm>
          <a:prstGeom prst="rect">
            <a:avLst/>
          </a:prstGeom>
          <a:noFill/>
        </p:spPr>
        <p:txBody>
          <a:bodyPr wrap="square" rtlCol="0">
            <a:spAutoFit/>
          </a:bodyPr>
          <a:lstStyle/>
          <a:p>
            <a:pPr marL="285750" indent="-285750">
              <a:buFontTx/>
              <a:buChar char="-"/>
            </a:pPr>
            <a:r>
              <a:rPr lang="de-DE" sz="1400" b="1" dirty="0" smtClean="0"/>
              <a:t>Batch - Input</a:t>
            </a:r>
          </a:p>
          <a:p>
            <a:pPr marL="285750" indent="-285750">
              <a:buFontTx/>
              <a:buChar char="-"/>
            </a:pPr>
            <a:r>
              <a:rPr lang="de-DE" sz="1400" b="1" dirty="0" smtClean="0"/>
              <a:t>CATT / eCATT</a:t>
            </a:r>
          </a:p>
          <a:p>
            <a:pPr marL="285750" indent="-285750">
              <a:buFontTx/>
              <a:buChar char="-"/>
            </a:pPr>
            <a:r>
              <a:rPr lang="de-DE" sz="1400" b="1" dirty="0" smtClean="0"/>
              <a:t>LSMW</a:t>
            </a:r>
          </a:p>
          <a:p>
            <a:pPr marL="285750" indent="-285750">
              <a:buFontTx/>
              <a:buChar char="-"/>
            </a:pPr>
            <a:r>
              <a:rPr lang="de-DE" sz="1400" b="1" dirty="0" smtClean="0"/>
              <a:t>ALE</a:t>
            </a:r>
          </a:p>
          <a:p>
            <a:pPr marL="285750" indent="-285750">
              <a:buFontTx/>
              <a:buChar char="-"/>
            </a:pPr>
            <a:r>
              <a:rPr lang="de-DE" sz="1400" b="1" dirty="0" smtClean="0"/>
              <a:t>BAPI</a:t>
            </a:r>
          </a:p>
          <a:p>
            <a:pPr marL="285750" indent="-285750">
              <a:buFontTx/>
              <a:buChar char="-"/>
            </a:pPr>
            <a:r>
              <a:rPr lang="de-DE" sz="1400" b="1" dirty="0" smtClean="0"/>
              <a:t>IDOC</a:t>
            </a:r>
          </a:p>
          <a:p>
            <a:pPr marL="285750" indent="-285750">
              <a:buFontTx/>
              <a:buChar char="-"/>
            </a:pPr>
            <a:r>
              <a:rPr lang="de-DE" sz="1400" b="1" dirty="0" smtClean="0"/>
              <a:t>Externe Ad-on </a:t>
            </a:r>
            <a:endParaRPr lang="de-DE" sz="1400" b="1" dirty="0"/>
          </a:p>
        </p:txBody>
      </p:sp>
      <p:sp>
        <p:nvSpPr>
          <p:cNvPr id="5" name="Textfeld 4"/>
          <p:cNvSpPr txBox="1"/>
          <p:nvPr/>
        </p:nvSpPr>
        <p:spPr>
          <a:xfrm>
            <a:off x="252000" y="2728800"/>
            <a:ext cx="1656184" cy="369332"/>
          </a:xfrm>
          <a:prstGeom prst="rect">
            <a:avLst/>
          </a:prstGeom>
          <a:noFill/>
        </p:spPr>
        <p:txBody>
          <a:bodyPr wrap="square" rtlCol="0">
            <a:spAutoFit/>
          </a:bodyPr>
          <a:lstStyle/>
          <a:p>
            <a:r>
              <a:rPr lang="de-DE" b="1" dirty="0" smtClean="0"/>
              <a:t>Batch - Input:</a:t>
            </a:r>
            <a:endParaRPr lang="de-DE" b="1" dirty="0"/>
          </a:p>
        </p:txBody>
      </p:sp>
      <p:sp>
        <p:nvSpPr>
          <p:cNvPr id="19" name="Textfeld 18"/>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2882438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a:solidFill>
                  <a:prstClr val="black"/>
                </a:solidFill>
              </a:rPr>
              <a:t>Kapitel 1 </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30</a:t>
            </a:r>
            <a:endParaRPr lang="de-DE" sz="1200" dirty="0">
              <a:solidFill>
                <a:prstClr val="black"/>
              </a:solidFill>
            </a:endParaRPr>
          </a:p>
        </p:txBody>
      </p:sp>
      <p:sp>
        <p:nvSpPr>
          <p:cNvPr id="19" name="Textfeld 18"/>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3" action="ppaction://hlinksldjump"/>
              </a:rPr>
              <a:t>Inhaltsverzeichnis</a:t>
            </a:r>
            <a:endParaRPr lang="de-DE" dirty="0">
              <a:solidFill>
                <a:prstClr val="black"/>
              </a:solidFill>
            </a:endParaRPr>
          </a:p>
        </p:txBody>
      </p:sp>
      <p:sp>
        <p:nvSpPr>
          <p:cNvPr id="10" name="Textfeld 9"/>
          <p:cNvSpPr txBox="1"/>
          <p:nvPr/>
        </p:nvSpPr>
        <p:spPr>
          <a:xfrm>
            <a:off x="251521" y="540000"/>
            <a:ext cx="8640960" cy="369332"/>
          </a:xfrm>
          <a:prstGeom prst="rect">
            <a:avLst/>
          </a:prstGeom>
          <a:noFill/>
        </p:spPr>
        <p:txBody>
          <a:bodyPr wrap="square" rtlCol="0">
            <a:spAutoFit/>
          </a:bodyPr>
          <a:lstStyle/>
          <a:p>
            <a:r>
              <a:rPr lang="de-DE" b="1" dirty="0" smtClean="0"/>
              <a:t>ABAP Programm anpassen - mögliche Lösung 2 - Quelltext  - Form (Unterprogramm)</a:t>
            </a:r>
            <a:endParaRPr lang="de-DE" b="1"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990000"/>
            <a:ext cx="428625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6" y="5352450"/>
            <a:ext cx="43148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feld 25"/>
          <p:cNvSpPr txBox="1"/>
          <p:nvPr/>
        </p:nvSpPr>
        <p:spPr>
          <a:xfrm>
            <a:off x="5431391" y="1196752"/>
            <a:ext cx="3311842" cy="1384995"/>
          </a:xfrm>
          <a:prstGeom prst="rect">
            <a:avLst/>
          </a:prstGeom>
          <a:solidFill>
            <a:srgbClr val="E4DCBA"/>
          </a:solidFill>
        </p:spPr>
        <p:txBody>
          <a:bodyPr wrap="square" rtlCol="0">
            <a:spAutoFit/>
          </a:bodyPr>
          <a:lstStyle/>
          <a:p>
            <a:r>
              <a:rPr lang="de-DE" sz="1200" dirty="0" smtClean="0"/>
              <a:t>Mit Form = Unterprogramm DATEN LADEN einbinden. DATEI steht als Platzhalter für Upload Datei uh_batch1.txt welche mit dem Funktionsbaustein GUI UPLOAD hochgeladen wird und anschließend in die </a:t>
            </a:r>
            <a:r>
              <a:rPr lang="de-DE" sz="1200" dirty="0" err="1" smtClean="0"/>
              <a:t>itab</a:t>
            </a:r>
            <a:r>
              <a:rPr lang="de-DE" sz="1200" dirty="0" smtClean="0"/>
              <a:t> exportiert wird.</a:t>
            </a:r>
          </a:p>
          <a:p>
            <a:r>
              <a:rPr lang="de-DE" sz="1200" dirty="0" smtClean="0"/>
              <a:t>Diese Programmlogik wird weiter oben im Programm in den Zeilen 56 und 57 aufgerufen.</a:t>
            </a:r>
            <a:endParaRPr lang="de-DE" sz="1200" dirty="0"/>
          </a:p>
        </p:txBody>
      </p:sp>
      <p:cxnSp>
        <p:nvCxnSpPr>
          <p:cNvPr id="27" name="Gerade Verbindung mit Pfeil 26"/>
          <p:cNvCxnSpPr/>
          <p:nvPr/>
        </p:nvCxnSpPr>
        <p:spPr>
          <a:xfrm flipH="1" flipV="1">
            <a:off x="3040914" y="1335251"/>
            <a:ext cx="2389663" cy="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a:stCxn id="26" idx="2"/>
          </p:cNvCxnSpPr>
          <p:nvPr/>
        </p:nvCxnSpPr>
        <p:spPr>
          <a:xfrm>
            <a:off x="7087312" y="2581747"/>
            <a:ext cx="0" cy="5265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1391" y="3228110"/>
            <a:ext cx="3311842" cy="325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feld 17"/>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32505878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a:solidFill>
                  <a:prstClr val="black"/>
                </a:solidFill>
              </a:rPr>
              <a:t>Kapitel 1 </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31</a:t>
            </a:r>
            <a:endParaRPr lang="de-DE" sz="1200" dirty="0">
              <a:solidFill>
                <a:prstClr val="black"/>
              </a:solidFill>
            </a:endParaRPr>
          </a:p>
        </p:txBody>
      </p:sp>
      <p:sp>
        <p:nvSpPr>
          <p:cNvPr id="19" name="Textfeld 18"/>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3" action="ppaction://hlinksldjump"/>
              </a:rPr>
              <a:t>Inhaltsverzeichnis</a:t>
            </a:r>
            <a:endParaRPr lang="de-DE" dirty="0">
              <a:solidFill>
                <a:prstClr val="black"/>
              </a:solidFill>
            </a:endParaRPr>
          </a:p>
        </p:txBody>
      </p:sp>
      <p:sp>
        <p:nvSpPr>
          <p:cNvPr id="10" name="Textfeld 9"/>
          <p:cNvSpPr txBox="1"/>
          <p:nvPr/>
        </p:nvSpPr>
        <p:spPr>
          <a:xfrm>
            <a:off x="251521" y="540000"/>
            <a:ext cx="8640960" cy="369332"/>
          </a:xfrm>
          <a:prstGeom prst="rect">
            <a:avLst/>
          </a:prstGeom>
          <a:noFill/>
        </p:spPr>
        <p:txBody>
          <a:bodyPr wrap="square" rtlCol="0">
            <a:spAutoFit/>
          </a:bodyPr>
          <a:lstStyle/>
          <a:p>
            <a:r>
              <a:rPr lang="de-DE" b="1" dirty="0" smtClean="0"/>
              <a:t>ABAP Programm </a:t>
            </a:r>
            <a:r>
              <a:rPr lang="de-DE" b="1" dirty="0"/>
              <a:t>anpassen - mögliche Lösung 2 </a:t>
            </a:r>
            <a:r>
              <a:rPr lang="de-DE" b="1" dirty="0" smtClean="0"/>
              <a:t>- Quelltext </a:t>
            </a:r>
            <a:r>
              <a:rPr lang="de-DE" b="1" dirty="0"/>
              <a:t>- </a:t>
            </a:r>
            <a:r>
              <a:rPr lang="de-DE" b="1" dirty="0" smtClean="0"/>
              <a:t>Testen</a:t>
            </a:r>
            <a:endParaRPr lang="de-DE" b="1"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990000"/>
            <a:ext cx="5547977" cy="1358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196" y="2618991"/>
            <a:ext cx="3888431" cy="200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p:nvSpPr>
        <p:spPr>
          <a:xfrm>
            <a:off x="2306737" y="1253665"/>
            <a:ext cx="2009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2434963" y="3257790"/>
            <a:ext cx="1193295" cy="2604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270315" y="4265902"/>
            <a:ext cx="1841253" cy="1284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0355" y="2617693"/>
            <a:ext cx="4668115" cy="309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270315" y="2852936"/>
            <a:ext cx="269237"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mit Pfeil 5"/>
          <p:cNvCxnSpPr>
            <a:stCxn id="2" idx="3"/>
          </p:cNvCxnSpPr>
          <p:nvPr/>
        </p:nvCxnSpPr>
        <p:spPr>
          <a:xfrm>
            <a:off x="539552" y="2960948"/>
            <a:ext cx="3744416"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hteck 10"/>
          <p:cNvSpPr/>
          <p:nvPr/>
        </p:nvSpPr>
        <p:spPr>
          <a:xfrm>
            <a:off x="4499992" y="5301208"/>
            <a:ext cx="3960440" cy="4112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239196" y="4869160"/>
            <a:ext cx="3888431" cy="1015663"/>
          </a:xfrm>
          <a:prstGeom prst="rect">
            <a:avLst/>
          </a:prstGeom>
          <a:noFill/>
        </p:spPr>
        <p:txBody>
          <a:bodyPr wrap="square" rtlCol="0">
            <a:spAutoFit/>
          </a:bodyPr>
          <a:lstStyle/>
          <a:p>
            <a:r>
              <a:rPr lang="de-DE" sz="1200" dirty="0" smtClean="0">
                <a:solidFill>
                  <a:srgbClr val="FF0000"/>
                </a:solidFill>
              </a:rPr>
              <a:t>Die Feldwerte für die Gewichte werden nicht übernommen</a:t>
            </a:r>
            <a:r>
              <a:rPr lang="de-DE" sz="1200" dirty="0" smtClean="0"/>
              <a:t>.</a:t>
            </a:r>
          </a:p>
          <a:p>
            <a:r>
              <a:rPr lang="de-DE" sz="1200" dirty="0" smtClean="0"/>
              <a:t>Lösung 1 -  </a:t>
            </a:r>
            <a:r>
              <a:rPr lang="de-DE" sz="1200" dirty="0" err="1" smtClean="0"/>
              <a:t>Dynpro</a:t>
            </a:r>
            <a:r>
              <a:rPr lang="de-DE" sz="1200" dirty="0" smtClean="0"/>
              <a:t> Felder  wie in Möglichkeit 1 eingeben.</a:t>
            </a:r>
          </a:p>
          <a:p>
            <a:r>
              <a:rPr lang="de-DE" sz="1200" dirty="0" smtClean="0"/>
              <a:t>Lösung 2 - Hilfsfelder benutzen.</a:t>
            </a:r>
          </a:p>
          <a:p>
            <a:r>
              <a:rPr lang="de-DE" sz="1200" dirty="0" smtClean="0"/>
              <a:t>Für Brutto – Nettogewicht nutze ich Lösung 1.</a:t>
            </a:r>
          </a:p>
          <a:p>
            <a:r>
              <a:rPr lang="de-DE" sz="1200" dirty="0" smtClean="0"/>
              <a:t>Für Gewichtseinheit nutze ich Lösung 2.</a:t>
            </a:r>
            <a:endParaRPr lang="de-DE" sz="1200" dirty="0"/>
          </a:p>
        </p:txBody>
      </p:sp>
      <p:sp>
        <p:nvSpPr>
          <p:cNvPr id="20" name="Textfeld 19"/>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3413775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a:solidFill>
                  <a:prstClr val="black"/>
                </a:solidFill>
              </a:rPr>
              <a:t>Kapitel 1 </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32</a:t>
            </a:r>
            <a:endParaRPr lang="de-DE" sz="1200" dirty="0">
              <a:solidFill>
                <a:prstClr val="black"/>
              </a:solidFill>
            </a:endParaRPr>
          </a:p>
        </p:txBody>
      </p:sp>
      <p:sp>
        <p:nvSpPr>
          <p:cNvPr id="19" name="Textfeld 18"/>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3" action="ppaction://hlinksldjump"/>
              </a:rPr>
              <a:t>Inhaltsverzeichnis</a:t>
            </a:r>
            <a:endParaRPr lang="de-DE" dirty="0">
              <a:solidFill>
                <a:prstClr val="black"/>
              </a:solidFill>
            </a:endParaRPr>
          </a:p>
        </p:txBody>
      </p:sp>
      <p:sp>
        <p:nvSpPr>
          <p:cNvPr id="10" name="Textfeld 9"/>
          <p:cNvSpPr txBox="1"/>
          <p:nvPr/>
        </p:nvSpPr>
        <p:spPr>
          <a:xfrm>
            <a:off x="251521" y="540000"/>
            <a:ext cx="8640960" cy="369332"/>
          </a:xfrm>
          <a:prstGeom prst="rect">
            <a:avLst/>
          </a:prstGeom>
          <a:noFill/>
        </p:spPr>
        <p:txBody>
          <a:bodyPr wrap="square" rtlCol="0">
            <a:spAutoFit/>
          </a:bodyPr>
          <a:lstStyle/>
          <a:p>
            <a:r>
              <a:rPr lang="de-DE" b="1" dirty="0" smtClean="0"/>
              <a:t>ABAP Programm anpassen - mögliche Lösung 2 - Quelltext ändern</a:t>
            </a:r>
            <a:endParaRPr lang="de-DE" b="1"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8000" y="2420888"/>
            <a:ext cx="4098474" cy="173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8000" y="4819958"/>
            <a:ext cx="3745921" cy="31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4129" y="1412776"/>
            <a:ext cx="406951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251521" y="990000"/>
            <a:ext cx="3781424" cy="338554"/>
          </a:xfrm>
          <a:prstGeom prst="rect">
            <a:avLst/>
          </a:prstGeom>
          <a:solidFill>
            <a:srgbClr val="EAEAEA"/>
          </a:solidFill>
        </p:spPr>
        <p:txBody>
          <a:bodyPr wrap="square" rtlCol="0">
            <a:spAutoFit/>
          </a:bodyPr>
          <a:lstStyle/>
          <a:p>
            <a:r>
              <a:rPr lang="de-DE" sz="1600" b="1" dirty="0" smtClean="0"/>
              <a:t>Lösung 1</a:t>
            </a:r>
            <a:endParaRPr lang="de-DE" sz="1600" b="1" dirty="0"/>
          </a:p>
        </p:txBody>
      </p:sp>
      <p:sp>
        <p:nvSpPr>
          <p:cNvPr id="18" name="Textfeld 17"/>
          <p:cNvSpPr txBox="1"/>
          <p:nvPr/>
        </p:nvSpPr>
        <p:spPr>
          <a:xfrm>
            <a:off x="5013745" y="990000"/>
            <a:ext cx="3919894" cy="338554"/>
          </a:xfrm>
          <a:prstGeom prst="rect">
            <a:avLst/>
          </a:prstGeom>
          <a:solidFill>
            <a:srgbClr val="EAEAEA"/>
          </a:solidFill>
        </p:spPr>
        <p:txBody>
          <a:bodyPr wrap="square" rtlCol="0">
            <a:spAutoFit/>
          </a:bodyPr>
          <a:lstStyle/>
          <a:p>
            <a:r>
              <a:rPr lang="de-DE" sz="1600" b="1" dirty="0" smtClean="0"/>
              <a:t>Lösung 2 - Hilfsfelder</a:t>
            </a:r>
            <a:endParaRPr lang="de-DE" sz="1600" b="1" dirty="0"/>
          </a:p>
        </p:txBody>
      </p:sp>
      <p:sp>
        <p:nvSpPr>
          <p:cNvPr id="3" name="Pfeil nach unten 2"/>
          <p:cNvSpPr/>
          <p:nvPr/>
        </p:nvSpPr>
        <p:spPr>
          <a:xfrm>
            <a:off x="5013745" y="2111756"/>
            <a:ext cx="227833" cy="28803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unten 19"/>
          <p:cNvSpPr/>
          <p:nvPr/>
        </p:nvSpPr>
        <p:spPr>
          <a:xfrm>
            <a:off x="5013745" y="4203296"/>
            <a:ext cx="227833" cy="5218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1436774"/>
            <a:ext cx="378142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992" y="1898246"/>
            <a:ext cx="3775953" cy="214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243" y="4365104"/>
            <a:ext cx="4066009" cy="178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Pfeil nach unten 22"/>
          <p:cNvSpPr/>
          <p:nvPr/>
        </p:nvSpPr>
        <p:spPr>
          <a:xfrm>
            <a:off x="251521" y="1636799"/>
            <a:ext cx="227833" cy="28803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Pfeil nach unten 23"/>
          <p:cNvSpPr/>
          <p:nvPr/>
        </p:nvSpPr>
        <p:spPr>
          <a:xfrm>
            <a:off x="258497" y="4038247"/>
            <a:ext cx="227833" cy="28803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6699" y="4069104"/>
            <a:ext cx="18192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696461" y="3573016"/>
            <a:ext cx="851203"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755576" y="3861048"/>
            <a:ext cx="792088" cy="1771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2699792" y="5028707"/>
            <a:ext cx="792088" cy="1579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2699792" y="5589240"/>
            <a:ext cx="79208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5580112" y="4725144"/>
            <a:ext cx="3240360" cy="5319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5652120" y="3817140"/>
            <a:ext cx="3281519" cy="3651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5364088" y="1898246"/>
            <a:ext cx="3528393" cy="2135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26544270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a:solidFill>
                  <a:prstClr val="black"/>
                </a:solidFill>
              </a:rPr>
              <a:t>Kapitel 1 </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33</a:t>
            </a:r>
            <a:endParaRPr lang="de-DE" sz="1200" dirty="0">
              <a:solidFill>
                <a:prstClr val="black"/>
              </a:solidFill>
            </a:endParaRPr>
          </a:p>
        </p:txBody>
      </p:sp>
      <p:sp>
        <p:nvSpPr>
          <p:cNvPr id="19" name="Textfeld 18"/>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3" action="ppaction://hlinksldjump"/>
              </a:rPr>
              <a:t>Inhaltsverzeichnis</a:t>
            </a:r>
            <a:endParaRPr lang="de-DE" dirty="0">
              <a:solidFill>
                <a:prstClr val="black"/>
              </a:solidFill>
            </a:endParaRPr>
          </a:p>
        </p:txBody>
      </p:sp>
      <p:sp>
        <p:nvSpPr>
          <p:cNvPr id="10" name="Textfeld 9"/>
          <p:cNvSpPr txBox="1"/>
          <p:nvPr/>
        </p:nvSpPr>
        <p:spPr>
          <a:xfrm>
            <a:off x="251521" y="540000"/>
            <a:ext cx="8640960" cy="369332"/>
          </a:xfrm>
          <a:prstGeom prst="rect">
            <a:avLst/>
          </a:prstGeom>
          <a:noFill/>
        </p:spPr>
        <p:txBody>
          <a:bodyPr wrap="square" rtlCol="0">
            <a:spAutoFit/>
          </a:bodyPr>
          <a:lstStyle/>
          <a:p>
            <a:r>
              <a:rPr lang="de-DE" b="1" dirty="0" smtClean="0"/>
              <a:t>ABAP Programm </a:t>
            </a:r>
            <a:r>
              <a:rPr lang="de-DE" b="1" dirty="0"/>
              <a:t>anpassen - mögliche Lösung 2 </a:t>
            </a:r>
            <a:r>
              <a:rPr lang="de-DE" b="1" dirty="0" smtClean="0"/>
              <a:t>- Quelltext </a:t>
            </a:r>
            <a:r>
              <a:rPr lang="de-DE" b="1" dirty="0"/>
              <a:t>- </a:t>
            </a:r>
            <a:r>
              <a:rPr lang="de-DE" b="1" dirty="0" smtClean="0"/>
              <a:t>Testen</a:t>
            </a:r>
            <a:endParaRPr lang="de-DE" b="1"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990000"/>
            <a:ext cx="5547977" cy="1358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196" y="2618991"/>
            <a:ext cx="3888431" cy="200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p:nvSpPr>
        <p:spPr>
          <a:xfrm>
            <a:off x="2306737" y="1253665"/>
            <a:ext cx="2009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2434963" y="3257790"/>
            <a:ext cx="1193295" cy="2604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270315" y="4265902"/>
            <a:ext cx="1841253" cy="1284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270315" y="2852936"/>
            <a:ext cx="269237"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mit Pfeil 5"/>
          <p:cNvCxnSpPr>
            <a:stCxn id="2" idx="3"/>
          </p:cNvCxnSpPr>
          <p:nvPr/>
        </p:nvCxnSpPr>
        <p:spPr>
          <a:xfrm>
            <a:off x="539552" y="2960948"/>
            <a:ext cx="3744416"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7232" y="2618991"/>
            <a:ext cx="4357997" cy="339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a:xfrm>
            <a:off x="4572001" y="5085184"/>
            <a:ext cx="3744415"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239410" y="5122058"/>
            <a:ext cx="4013653" cy="646331"/>
          </a:xfrm>
          <a:prstGeom prst="rect">
            <a:avLst/>
          </a:prstGeom>
          <a:noFill/>
        </p:spPr>
        <p:txBody>
          <a:bodyPr wrap="square" rtlCol="0">
            <a:spAutoFit/>
          </a:bodyPr>
          <a:lstStyle/>
          <a:p>
            <a:r>
              <a:rPr lang="de-DE" b="1" dirty="0" smtClean="0"/>
              <a:t>Test erfolgreich</a:t>
            </a:r>
          </a:p>
          <a:p>
            <a:r>
              <a:rPr lang="de-DE" b="1" dirty="0" smtClean="0"/>
              <a:t>Weitere Schritte analog Seite 23 - 26</a:t>
            </a:r>
            <a:endParaRPr lang="de-DE" b="1" dirty="0"/>
          </a:p>
        </p:txBody>
      </p:sp>
      <p:sp>
        <p:nvSpPr>
          <p:cNvPr id="20" name="Textfeld 19"/>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23963951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a:t>
            </a:r>
            <a:r>
              <a:rPr lang="de-DE" sz="1200" dirty="0">
                <a:solidFill>
                  <a:prstClr val="black"/>
                </a:solidFill>
              </a:rPr>
              <a:t>2</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34</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2" name="Textfeld 1"/>
          <p:cNvSpPr txBox="1"/>
          <p:nvPr/>
        </p:nvSpPr>
        <p:spPr>
          <a:xfrm>
            <a:off x="252000" y="540000"/>
            <a:ext cx="6863882" cy="369332"/>
          </a:xfrm>
          <a:prstGeom prst="rect">
            <a:avLst/>
          </a:prstGeom>
          <a:noFill/>
        </p:spPr>
        <p:txBody>
          <a:bodyPr wrap="square" rtlCol="0">
            <a:spAutoFit/>
          </a:bodyPr>
          <a:lstStyle/>
          <a:p>
            <a:r>
              <a:rPr lang="de-DE" b="1" dirty="0" smtClean="0"/>
              <a:t>eCATT - Einsatzgebiete</a:t>
            </a:r>
            <a:endParaRPr lang="de-DE" b="1" dirty="0"/>
          </a:p>
        </p:txBody>
      </p:sp>
      <p:sp>
        <p:nvSpPr>
          <p:cNvPr id="22" name="Rechteck 21">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3" action="ppaction://hlinksldjump"/>
              </a:rPr>
              <a:t>Inhaltsverzeichnis</a:t>
            </a:r>
            <a:endParaRPr lang="de-DE" dirty="0">
              <a:solidFill>
                <a:prstClr val="black"/>
              </a:solidFill>
            </a:endParaRPr>
          </a:p>
        </p:txBody>
      </p:sp>
      <p:sp>
        <p:nvSpPr>
          <p:cNvPr id="23" name="Textfeld 22"/>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
        <p:nvSpPr>
          <p:cNvPr id="3" name="Textfeld 2"/>
          <p:cNvSpPr txBox="1"/>
          <p:nvPr/>
        </p:nvSpPr>
        <p:spPr>
          <a:xfrm>
            <a:off x="251369" y="3068960"/>
            <a:ext cx="8640480" cy="3108543"/>
          </a:xfrm>
          <a:prstGeom prst="rect">
            <a:avLst/>
          </a:prstGeom>
          <a:noFill/>
        </p:spPr>
        <p:txBody>
          <a:bodyPr wrap="square" rtlCol="0">
            <a:spAutoFit/>
          </a:bodyPr>
          <a:lstStyle/>
          <a:p>
            <a:r>
              <a:rPr lang="de-DE" sz="1400" dirty="0" smtClean="0"/>
              <a:t>eCATT (</a:t>
            </a:r>
            <a:r>
              <a:rPr lang="en-US" sz="1400" b="1" dirty="0" smtClean="0"/>
              <a:t>e</a:t>
            </a:r>
            <a:r>
              <a:rPr lang="en-US" sz="1400" dirty="0" smtClean="0"/>
              <a:t>xtended </a:t>
            </a:r>
            <a:r>
              <a:rPr lang="en-US" sz="1400" b="1" dirty="0"/>
              <a:t>C</a:t>
            </a:r>
            <a:r>
              <a:rPr lang="en-US" sz="1400" dirty="0"/>
              <a:t>omputer </a:t>
            </a:r>
            <a:r>
              <a:rPr lang="en-US" sz="1400" b="1" dirty="0"/>
              <a:t>A</a:t>
            </a:r>
            <a:r>
              <a:rPr lang="en-US" sz="1400" dirty="0"/>
              <a:t>ided </a:t>
            </a:r>
            <a:r>
              <a:rPr lang="en-US" sz="1400" b="1" dirty="0"/>
              <a:t>T</a:t>
            </a:r>
            <a:r>
              <a:rPr lang="en-US" sz="1400" dirty="0"/>
              <a:t>est </a:t>
            </a:r>
            <a:r>
              <a:rPr lang="en-US" sz="1400" b="1" dirty="0"/>
              <a:t>T</a:t>
            </a:r>
            <a:r>
              <a:rPr lang="en-US" sz="1400" dirty="0"/>
              <a:t>ool</a:t>
            </a:r>
            <a:r>
              <a:rPr lang="en-US" sz="1400" dirty="0" smtClean="0"/>
              <a:t>) </a:t>
            </a:r>
            <a:r>
              <a:rPr lang="de-DE" sz="1400" dirty="0" smtClean="0"/>
              <a:t>ist der Nachfolger von </a:t>
            </a:r>
            <a:r>
              <a:rPr lang="de-DE" sz="1400" dirty="0"/>
              <a:t>CATT und </a:t>
            </a:r>
            <a:r>
              <a:rPr lang="de-DE" sz="1400" dirty="0" smtClean="0"/>
              <a:t>ist </a:t>
            </a:r>
            <a:r>
              <a:rPr lang="de-DE" sz="1400" dirty="0"/>
              <a:t>die SAP-eigene Entwicklung eines Werkzeugs zur (Software-)Testautomatisierung. </a:t>
            </a:r>
            <a:endParaRPr lang="de-DE" sz="1400" dirty="0" smtClean="0"/>
          </a:p>
          <a:p>
            <a:r>
              <a:rPr lang="de-DE" sz="1400" dirty="0" smtClean="0"/>
              <a:t>Es </a:t>
            </a:r>
            <a:r>
              <a:rPr lang="de-DE" sz="1400" dirty="0"/>
              <a:t>bietet eine </a:t>
            </a:r>
            <a:r>
              <a:rPr lang="de-DE" sz="1400" dirty="0" smtClean="0"/>
              <a:t>graphische </a:t>
            </a:r>
            <a:r>
              <a:rPr lang="de-DE" sz="1400" dirty="0"/>
              <a:t>Oberfläche mit ABAP-</a:t>
            </a:r>
            <a:r>
              <a:rPr lang="de-DE" sz="1400" dirty="0" err="1"/>
              <a:t>Scripteditor</a:t>
            </a:r>
            <a:r>
              <a:rPr lang="de-DE" sz="1400" dirty="0"/>
              <a:t> und einem eigenen Befehlssatz. </a:t>
            </a:r>
            <a:endParaRPr lang="de-DE" sz="1400" dirty="0" smtClean="0"/>
          </a:p>
          <a:p>
            <a:r>
              <a:rPr lang="de-DE" sz="1400" dirty="0" smtClean="0"/>
              <a:t>Ebenfalls </a:t>
            </a:r>
            <a:r>
              <a:rPr lang="de-DE" sz="1400" dirty="0"/>
              <a:t>vorhanden ist die Möglichkeit zur Aufzeichnung und zur Parametrisierung der Testbausteine. </a:t>
            </a:r>
            <a:endParaRPr lang="de-DE" sz="1400" dirty="0" smtClean="0"/>
          </a:p>
          <a:p>
            <a:r>
              <a:rPr lang="de-DE" sz="1400" dirty="0" smtClean="0"/>
              <a:t>Mit </a:t>
            </a:r>
            <a:r>
              <a:rPr lang="de-DE" sz="1400" dirty="0"/>
              <a:t>dem Werkzeug eCATT können SAP-Transaktionen in Testskripts aufgezeichnet werden. </a:t>
            </a:r>
            <a:endParaRPr lang="de-DE" sz="1400" dirty="0" smtClean="0"/>
          </a:p>
          <a:p>
            <a:r>
              <a:rPr lang="de-DE" sz="1400" dirty="0" smtClean="0"/>
              <a:t>Diese </a:t>
            </a:r>
            <a:r>
              <a:rPr lang="de-DE" sz="1400" dirty="0"/>
              <a:t>Testskripts können zu Testzwecken oder zum Aufbau neuer Stammdaten genutzt werden.</a:t>
            </a:r>
            <a:endParaRPr lang="de-DE" sz="1400" dirty="0" smtClean="0"/>
          </a:p>
          <a:p>
            <a:r>
              <a:rPr lang="de-DE" sz="1400" dirty="0" smtClean="0"/>
              <a:t>eCATT </a:t>
            </a:r>
            <a:r>
              <a:rPr lang="de-DE" sz="1400" dirty="0"/>
              <a:t>läuft auf Systemen mit SAP Web </a:t>
            </a:r>
            <a:r>
              <a:rPr lang="de-DE" sz="1400" dirty="0" err="1"/>
              <a:t>Application</a:t>
            </a:r>
            <a:r>
              <a:rPr lang="de-DE" sz="1400" dirty="0"/>
              <a:t> Server 6.20 und höher. </a:t>
            </a:r>
            <a:endParaRPr lang="de-DE" sz="1400" dirty="0" smtClean="0"/>
          </a:p>
          <a:p>
            <a:endParaRPr lang="de-DE" sz="1400" dirty="0" smtClean="0"/>
          </a:p>
          <a:p>
            <a:endParaRPr lang="de-DE" sz="1400" dirty="0"/>
          </a:p>
          <a:p>
            <a:r>
              <a:rPr lang="de-DE" sz="1400" b="1" dirty="0" smtClean="0"/>
              <a:t>Weitere </a:t>
            </a:r>
            <a:r>
              <a:rPr lang="de-DE" sz="1400" b="1" dirty="0"/>
              <a:t>Hinweise: </a:t>
            </a:r>
            <a:r>
              <a:rPr lang="de-DE" sz="1400" dirty="0">
                <a:hlinkClick r:id="rId4"/>
              </a:rPr>
              <a:t>http://help.sap.com/saphelp_nw73ehp1/helpdata/DE/49/7039e269be6a50e10000000a42189c/content.htm?frameset=/DE/49/6d2fa0e0221ec6e10000000a42189b/frameset.htm&amp;current_toc=/</a:t>
            </a:r>
            <a:r>
              <a:rPr lang="de-DE" sz="1400" dirty="0" smtClean="0">
                <a:hlinkClick r:id="rId4"/>
              </a:rPr>
              <a:t>de/20/e81c3b84e65e7be10000000a11402f/plain.htm&amp;node_id=3</a:t>
            </a:r>
            <a:endParaRPr lang="de-DE" sz="1400" dirty="0" smtClean="0"/>
          </a:p>
          <a:p>
            <a:endParaRPr lang="de-DE" sz="1400" dirty="0" smtClean="0"/>
          </a:p>
        </p:txBody>
      </p:sp>
      <p:sp>
        <p:nvSpPr>
          <p:cNvPr id="4" name="Rechteck 3"/>
          <p:cNvSpPr/>
          <p:nvPr/>
        </p:nvSpPr>
        <p:spPr>
          <a:xfrm>
            <a:off x="252000" y="990000"/>
            <a:ext cx="6473303" cy="1815882"/>
          </a:xfrm>
          <a:prstGeom prst="rect">
            <a:avLst/>
          </a:prstGeom>
        </p:spPr>
        <p:txBody>
          <a:bodyPr wrap="square">
            <a:spAutoFit/>
          </a:bodyPr>
          <a:lstStyle/>
          <a:p>
            <a:r>
              <a:rPr lang="de-DE" sz="1400" dirty="0" smtClean="0"/>
              <a:t>- Testen </a:t>
            </a:r>
            <a:r>
              <a:rPr lang="de-DE" sz="1400" dirty="0"/>
              <a:t>von Transaktionen, Berichten und Szenarios</a:t>
            </a:r>
          </a:p>
          <a:p>
            <a:r>
              <a:rPr lang="de-DE" sz="1400" dirty="0" smtClean="0"/>
              <a:t>- Aufrufen </a:t>
            </a:r>
            <a:r>
              <a:rPr lang="de-DE" sz="1400" dirty="0"/>
              <a:t>von BAPIs und Funktionsbausteinen</a:t>
            </a:r>
          </a:p>
          <a:p>
            <a:r>
              <a:rPr lang="de-DE" sz="1400" dirty="0" smtClean="0"/>
              <a:t>- Testen </a:t>
            </a:r>
            <a:r>
              <a:rPr lang="de-DE" sz="1400" dirty="0"/>
              <a:t>von entfernten Systemen</a:t>
            </a:r>
          </a:p>
          <a:p>
            <a:r>
              <a:rPr lang="de-DE" sz="1400" dirty="0" smtClean="0"/>
              <a:t>- Überprüfen </a:t>
            </a:r>
            <a:r>
              <a:rPr lang="de-DE" sz="1400" dirty="0"/>
              <a:t>von Berechtigungen (Benutzerprofilen)</a:t>
            </a:r>
          </a:p>
          <a:p>
            <a:r>
              <a:rPr lang="de-DE" sz="1400" dirty="0" smtClean="0"/>
              <a:t>- Testen </a:t>
            </a:r>
            <a:r>
              <a:rPr lang="de-DE" sz="1400" dirty="0"/>
              <a:t>von Aktualisierungen (Datenbank, Anwendungen, </a:t>
            </a:r>
            <a:r>
              <a:rPr lang="de-DE" sz="1400" dirty="0" smtClean="0"/>
              <a:t> Benutzeroberfläche</a:t>
            </a:r>
            <a:r>
              <a:rPr lang="de-DE" sz="1400" dirty="0"/>
              <a:t>)</a:t>
            </a:r>
          </a:p>
          <a:p>
            <a:r>
              <a:rPr lang="de-DE" sz="1400" dirty="0" smtClean="0"/>
              <a:t>- Testen </a:t>
            </a:r>
            <a:r>
              <a:rPr lang="de-DE" sz="1400" dirty="0"/>
              <a:t>der Auswirkungen von geänderten Customizing-Einstellungen</a:t>
            </a:r>
          </a:p>
          <a:p>
            <a:r>
              <a:rPr lang="de-DE" sz="1400" dirty="0" smtClean="0"/>
              <a:t>- Prüfen </a:t>
            </a:r>
            <a:r>
              <a:rPr lang="de-DE" sz="1400" dirty="0"/>
              <a:t>von </a:t>
            </a:r>
            <a:r>
              <a:rPr lang="de-DE" sz="1400" dirty="0" smtClean="0"/>
              <a:t>Systemnachrichten</a:t>
            </a:r>
          </a:p>
          <a:p>
            <a:r>
              <a:rPr lang="de-DE" sz="1400" dirty="0" smtClean="0"/>
              <a:t>- Datenmigration von Stamm und Bewegungsdaten</a:t>
            </a:r>
            <a:endParaRPr lang="de-DE" sz="1400" dirty="0"/>
          </a:p>
        </p:txBody>
      </p:sp>
    </p:spTree>
    <p:extLst>
      <p:ext uri="{BB962C8B-B14F-4D97-AF65-F5344CB8AC3E}">
        <p14:creationId xmlns:p14="http://schemas.microsoft.com/office/powerpoint/2010/main" val="3260779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a:t>
            </a:r>
            <a:r>
              <a:rPr lang="de-DE" sz="1200" dirty="0">
                <a:solidFill>
                  <a:prstClr val="black"/>
                </a:solidFill>
              </a:rPr>
              <a:t>2</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35</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2" name="Textfeld 1"/>
          <p:cNvSpPr txBox="1"/>
          <p:nvPr/>
        </p:nvSpPr>
        <p:spPr>
          <a:xfrm>
            <a:off x="252000" y="540000"/>
            <a:ext cx="6863882" cy="369332"/>
          </a:xfrm>
          <a:prstGeom prst="rect">
            <a:avLst/>
          </a:prstGeom>
          <a:noFill/>
        </p:spPr>
        <p:txBody>
          <a:bodyPr wrap="square" rtlCol="0">
            <a:spAutoFit/>
          </a:bodyPr>
          <a:lstStyle/>
          <a:p>
            <a:r>
              <a:rPr lang="de-DE" b="1" dirty="0" smtClean="0"/>
              <a:t>Voraussetzungen</a:t>
            </a:r>
            <a:endParaRPr lang="de-DE"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1628800"/>
            <a:ext cx="4682083" cy="478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252000" y="1290246"/>
            <a:ext cx="4682083" cy="338554"/>
          </a:xfrm>
          <a:prstGeom prst="rect">
            <a:avLst/>
          </a:prstGeom>
          <a:solidFill>
            <a:srgbClr val="EAEAEA"/>
          </a:solidFill>
        </p:spPr>
        <p:txBody>
          <a:bodyPr wrap="square" rtlCol="0">
            <a:spAutoFit/>
          </a:bodyPr>
          <a:lstStyle/>
          <a:p>
            <a:r>
              <a:rPr lang="de-DE" sz="1600" b="1" dirty="0" smtClean="0"/>
              <a:t>Mit T-Code: SCC4 -&gt; eCATT erlauben</a:t>
            </a:r>
            <a:endParaRPr lang="de-DE" sz="1600" b="1" dirty="0"/>
          </a:p>
        </p:txBody>
      </p:sp>
      <p:sp>
        <p:nvSpPr>
          <p:cNvPr id="17" name="Textfeld 16"/>
          <p:cNvSpPr txBox="1"/>
          <p:nvPr/>
        </p:nvSpPr>
        <p:spPr>
          <a:xfrm>
            <a:off x="5090050" y="1290246"/>
            <a:ext cx="3857416" cy="338554"/>
          </a:xfrm>
          <a:prstGeom prst="rect">
            <a:avLst/>
          </a:prstGeom>
          <a:solidFill>
            <a:srgbClr val="EAEAEA"/>
          </a:solidFill>
        </p:spPr>
        <p:txBody>
          <a:bodyPr wrap="square" rtlCol="0">
            <a:spAutoFit/>
          </a:bodyPr>
          <a:lstStyle/>
          <a:p>
            <a:r>
              <a:rPr lang="de-DE" sz="1600" b="1" dirty="0" smtClean="0"/>
              <a:t>Mit T-Code: RZ11 -&gt; Einstellungen checken</a:t>
            </a:r>
            <a:endParaRPr lang="de-DE" sz="1600" b="1" dirty="0"/>
          </a:p>
        </p:txBody>
      </p:sp>
      <p:sp>
        <p:nvSpPr>
          <p:cNvPr id="4" name="Textfeld 3"/>
          <p:cNvSpPr txBox="1"/>
          <p:nvPr/>
        </p:nvSpPr>
        <p:spPr>
          <a:xfrm>
            <a:off x="252000" y="909332"/>
            <a:ext cx="8798490" cy="307777"/>
          </a:xfrm>
          <a:prstGeom prst="rect">
            <a:avLst/>
          </a:prstGeom>
          <a:noFill/>
        </p:spPr>
        <p:txBody>
          <a:bodyPr wrap="square" rtlCol="0">
            <a:spAutoFit/>
          </a:bodyPr>
          <a:lstStyle/>
          <a:p>
            <a:r>
              <a:rPr lang="de-DE" sz="1400" dirty="0" smtClean="0"/>
              <a:t>eCATT und GUI-Scripting muss erlaubt sein. Umsetzung mittels T-Codes: SCC4, RZ10, RZ11</a:t>
            </a:r>
            <a:endParaRPr lang="de-DE" sz="1400"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0050" y="1628799"/>
            <a:ext cx="3857416" cy="116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0050" y="3181483"/>
            <a:ext cx="3857416" cy="3232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Gerade Verbindung mit Pfeil 5"/>
          <p:cNvCxnSpPr/>
          <p:nvPr/>
        </p:nvCxnSpPr>
        <p:spPr>
          <a:xfrm>
            <a:off x="5724128" y="2636912"/>
            <a:ext cx="0" cy="54457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6228184" y="3429000"/>
            <a:ext cx="72008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5090050" y="5733256"/>
            <a:ext cx="1928708" cy="6807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7199749" y="5832000"/>
            <a:ext cx="1440160" cy="461665"/>
          </a:xfrm>
          <a:prstGeom prst="rect">
            <a:avLst/>
          </a:prstGeom>
          <a:solidFill>
            <a:srgbClr val="E1DAB5"/>
          </a:solidFill>
        </p:spPr>
        <p:txBody>
          <a:bodyPr wrap="square" rtlCol="0">
            <a:spAutoFit/>
          </a:bodyPr>
          <a:lstStyle/>
          <a:p>
            <a:r>
              <a:rPr lang="de-DE" sz="1200" dirty="0"/>
              <a:t>ü</a:t>
            </a:r>
            <a:r>
              <a:rPr lang="de-DE" sz="1200" dirty="0" smtClean="0"/>
              <a:t>ber Wert ändern auf TRUE stellen</a:t>
            </a:r>
            <a:endParaRPr lang="de-DE" sz="1200" dirty="0"/>
          </a:p>
        </p:txBody>
      </p:sp>
      <p:sp>
        <p:nvSpPr>
          <p:cNvPr id="22" name="Rechteck 21">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6" action="ppaction://hlinksldjump"/>
              </a:rPr>
              <a:t>Inhaltsverzeichnis</a:t>
            </a:r>
            <a:endParaRPr lang="de-DE" dirty="0">
              <a:solidFill>
                <a:prstClr val="black"/>
              </a:solidFill>
            </a:endParaRPr>
          </a:p>
        </p:txBody>
      </p:sp>
      <p:sp>
        <p:nvSpPr>
          <p:cNvPr id="23" name="Textfeld 22"/>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7731670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36</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8" name="Textfeld 7"/>
          <p:cNvSpPr txBox="1"/>
          <p:nvPr/>
        </p:nvSpPr>
        <p:spPr>
          <a:xfrm>
            <a:off x="252000" y="540000"/>
            <a:ext cx="6863882" cy="369332"/>
          </a:xfrm>
          <a:prstGeom prst="rect">
            <a:avLst/>
          </a:prstGeom>
          <a:noFill/>
        </p:spPr>
        <p:txBody>
          <a:bodyPr wrap="square" rtlCol="0">
            <a:spAutoFit/>
          </a:bodyPr>
          <a:lstStyle/>
          <a:p>
            <a:r>
              <a:rPr lang="de-DE" b="1" dirty="0" smtClean="0"/>
              <a:t>Voraussetzungen</a:t>
            </a:r>
            <a:endParaRPr lang="de-DE"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425" y="1337225"/>
            <a:ext cx="3442410" cy="192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4419" y="989999"/>
            <a:ext cx="3070274" cy="116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4125040" y="2804744"/>
            <a:ext cx="4752528" cy="461665"/>
          </a:xfrm>
          <a:prstGeom prst="rect">
            <a:avLst/>
          </a:prstGeom>
          <a:solidFill>
            <a:srgbClr val="E1DAB5"/>
          </a:solidFill>
        </p:spPr>
        <p:txBody>
          <a:bodyPr wrap="square" rtlCol="0">
            <a:spAutoFit/>
          </a:bodyPr>
          <a:lstStyle/>
          <a:p>
            <a:r>
              <a:rPr lang="de-DE" sz="1200" dirty="0" smtClean="0"/>
              <a:t>Will ich es permanent nutzen muss ich die Parameter über RZ10 eintragen. Profilwert im </a:t>
            </a:r>
            <a:r>
              <a:rPr lang="de-DE" sz="1200" dirty="0" err="1" smtClean="0"/>
              <a:t>Instanzprofil</a:t>
            </a:r>
            <a:r>
              <a:rPr lang="de-DE" sz="1200" dirty="0" smtClean="0"/>
              <a:t> und </a:t>
            </a:r>
            <a:r>
              <a:rPr lang="de-DE" sz="1200" dirty="0" err="1" smtClean="0"/>
              <a:t>Defaultwert</a:t>
            </a:r>
            <a:r>
              <a:rPr lang="de-DE" sz="1200" dirty="0" smtClean="0"/>
              <a:t> im </a:t>
            </a:r>
            <a:r>
              <a:rPr lang="de-DE" sz="1200" dirty="0" err="1" smtClean="0"/>
              <a:t>Defaultprofil</a:t>
            </a:r>
            <a:r>
              <a:rPr lang="de-DE" sz="1200" dirty="0" smtClean="0"/>
              <a:t>.</a:t>
            </a:r>
            <a:endParaRPr lang="de-DE" sz="1200" dirty="0"/>
          </a:p>
        </p:txBody>
      </p:sp>
      <p:sp>
        <p:nvSpPr>
          <p:cNvPr id="3" name="Textfeld 2"/>
          <p:cNvSpPr txBox="1"/>
          <p:nvPr/>
        </p:nvSpPr>
        <p:spPr>
          <a:xfrm>
            <a:off x="253425" y="990000"/>
            <a:ext cx="3442410" cy="338554"/>
          </a:xfrm>
          <a:prstGeom prst="rect">
            <a:avLst/>
          </a:prstGeom>
          <a:solidFill>
            <a:srgbClr val="EAEAEA"/>
          </a:solidFill>
        </p:spPr>
        <p:txBody>
          <a:bodyPr wrap="square" rtlCol="0">
            <a:spAutoFit/>
          </a:bodyPr>
          <a:lstStyle/>
          <a:p>
            <a:r>
              <a:rPr lang="de-DE" sz="1600" b="1" dirty="0" smtClean="0"/>
              <a:t>T-Code: RZ11</a:t>
            </a:r>
            <a:endParaRPr lang="de-DE" sz="1600" b="1" dirty="0"/>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94" y="3861047"/>
            <a:ext cx="3779688" cy="2558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feld 16"/>
          <p:cNvSpPr txBox="1"/>
          <p:nvPr/>
        </p:nvSpPr>
        <p:spPr>
          <a:xfrm>
            <a:off x="230194" y="3522493"/>
            <a:ext cx="3779688" cy="338554"/>
          </a:xfrm>
          <a:prstGeom prst="rect">
            <a:avLst/>
          </a:prstGeom>
          <a:solidFill>
            <a:srgbClr val="EAEAEA"/>
          </a:solidFill>
        </p:spPr>
        <p:txBody>
          <a:bodyPr wrap="square" rtlCol="0">
            <a:spAutoFit/>
          </a:bodyPr>
          <a:lstStyle/>
          <a:p>
            <a:r>
              <a:rPr lang="de-DE" sz="1600" b="1" dirty="0" smtClean="0"/>
              <a:t>T-Code: RZ10 - </a:t>
            </a:r>
            <a:r>
              <a:rPr lang="de-DE" sz="1600" b="1" dirty="0" err="1" smtClean="0"/>
              <a:t>Defaultprofil</a:t>
            </a:r>
            <a:endParaRPr lang="de-DE" sz="1600" b="1" dirty="0"/>
          </a:p>
        </p:txBody>
      </p:sp>
      <p:sp>
        <p:nvSpPr>
          <p:cNvPr id="4" name="Rechteck 3"/>
          <p:cNvSpPr/>
          <p:nvPr/>
        </p:nvSpPr>
        <p:spPr>
          <a:xfrm>
            <a:off x="1403648" y="6021288"/>
            <a:ext cx="71639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5"/>
          <p:cNvCxnSpPr/>
          <p:nvPr/>
        </p:nvCxnSpPr>
        <p:spPr>
          <a:xfrm flipV="1">
            <a:off x="3419872" y="1988840"/>
            <a:ext cx="0" cy="104673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3419872" y="1988840"/>
            <a:ext cx="2304256"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3225" y="3522493"/>
            <a:ext cx="3674343" cy="67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4631" y="4293096"/>
            <a:ext cx="4368814" cy="128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eck 9"/>
          <p:cNvSpPr/>
          <p:nvPr/>
        </p:nvSpPr>
        <p:spPr>
          <a:xfrm>
            <a:off x="6372200" y="3789040"/>
            <a:ext cx="66819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4590361" y="4293096"/>
            <a:ext cx="576455" cy="2976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5879" y="5854595"/>
            <a:ext cx="2014339" cy="526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feld 18"/>
          <p:cNvSpPr txBox="1"/>
          <p:nvPr/>
        </p:nvSpPr>
        <p:spPr>
          <a:xfrm>
            <a:off x="6704516" y="5403437"/>
            <a:ext cx="2184407" cy="1015663"/>
          </a:xfrm>
          <a:prstGeom prst="rect">
            <a:avLst/>
          </a:prstGeom>
          <a:solidFill>
            <a:srgbClr val="E1DAB5"/>
          </a:solidFill>
        </p:spPr>
        <p:txBody>
          <a:bodyPr wrap="square" rtlCol="0">
            <a:spAutoFit/>
          </a:bodyPr>
          <a:lstStyle/>
          <a:p>
            <a:r>
              <a:rPr lang="de-DE" sz="1200" dirty="0" smtClean="0"/>
              <a:t>Aktivieren und speichern nicht vergessen. Damit die Änderungen wirksam werden, muss der Applikationsserver durchgestartet werden.</a:t>
            </a:r>
            <a:endParaRPr lang="de-DE" sz="1200" dirty="0"/>
          </a:p>
        </p:txBody>
      </p:sp>
      <p:sp>
        <p:nvSpPr>
          <p:cNvPr id="20" name="Rechteck 19"/>
          <p:cNvSpPr/>
          <p:nvPr/>
        </p:nvSpPr>
        <p:spPr>
          <a:xfrm>
            <a:off x="4524631" y="4797152"/>
            <a:ext cx="1055481" cy="7770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9" action="ppaction://hlinksldjump"/>
              </a:rPr>
              <a:t>Inhaltsverzeichnis</a:t>
            </a:r>
            <a:endParaRPr lang="de-DE" dirty="0">
              <a:solidFill>
                <a:prstClr val="black"/>
              </a:solidFill>
            </a:endParaRPr>
          </a:p>
        </p:txBody>
      </p:sp>
      <p:sp>
        <p:nvSpPr>
          <p:cNvPr id="26" name="Textfeld 25"/>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2883954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37</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8" name="Textfeld 7"/>
          <p:cNvSpPr txBox="1"/>
          <p:nvPr/>
        </p:nvSpPr>
        <p:spPr>
          <a:xfrm>
            <a:off x="252000" y="540000"/>
            <a:ext cx="6863882" cy="369332"/>
          </a:xfrm>
          <a:prstGeom prst="rect">
            <a:avLst/>
          </a:prstGeom>
          <a:noFill/>
        </p:spPr>
        <p:txBody>
          <a:bodyPr wrap="square" rtlCol="0">
            <a:spAutoFit/>
          </a:bodyPr>
          <a:lstStyle/>
          <a:p>
            <a:r>
              <a:rPr lang="de-DE" b="1" dirty="0" smtClean="0"/>
              <a:t>Voraussetzungen</a:t>
            </a:r>
            <a:endParaRPr lang="de-DE" b="1" dirty="0"/>
          </a:p>
        </p:txBody>
      </p:sp>
      <p:sp>
        <p:nvSpPr>
          <p:cNvPr id="9" name="Textfeld 8"/>
          <p:cNvSpPr txBox="1"/>
          <p:nvPr/>
        </p:nvSpPr>
        <p:spPr>
          <a:xfrm>
            <a:off x="252000" y="990000"/>
            <a:ext cx="3779688" cy="338554"/>
          </a:xfrm>
          <a:prstGeom prst="rect">
            <a:avLst/>
          </a:prstGeom>
          <a:solidFill>
            <a:srgbClr val="EAEAEA"/>
          </a:solidFill>
        </p:spPr>
        <p:txBody>
          <a:bodyPr wrap="square" rtlCol="0">
            <a:spAutoFit/>
          </a:bodyPr>
          <a:lstStyle/>
          <a:p>
            <a:r>
              <a:rPr lang="de-DE" sz="1600" b="1" dirty="0" smtClean="0"/>
              <a:t>T-Code: RZ10 - </a:t>
            </a:r>
            <a:r>
              <a:rPr lang="de-DE" sz="1600" b="1" dirty="0" err="1" smtClean="0"/>
              <a:t>Instanzprofil</a:t>
            </a:r>
            <a:endParaRPr lang="de-DE" sz="16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87" y="1293739"/>
            <a:ext cx="3818002" cy="2573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6327" y="1854106"/>
            <a:ext cx="4501240" cy="127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3224" y="990000"/>
            <a:ext cx="3674343" cy="67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hteck 18"/>
          <p:cNvSpPr/>
          <p:nvPr/>
        </p:nvSpPr>
        <p:spPr>
          <a:xfrm>
            <a:off x="6372199" y="1256547"/>
            <a:ext cx="66819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4427985" y="1854106"/>
            <a:ext cx="6480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4427985" y="2358162"/>
            <a:ext cx="1152127" cy="7735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4376327" y="3221342"/>
            <a:ext cx="4512596" cy="646331"/>
          </a:xfrm>
          <a:prstGeom prst="rect">
            <a:avLst/>
          </a:prstGeom>
          <a:solidFill>
            <a:srgbClr val="E1DAB5"/>
          </a:solidFill>
        </p:spPr>
        <p:txBody>
          <a:bodyPr wrap="square" rtlCol="0">
            <a:spAutoFit/>
          </a:bodyPr>
          <a:lstStyle/>
          <a:p>
            <a:r>
              <a:rPr lang="de-DE" sz="1200" dirty="0" smtClean="0"/>
              <a:t>Aktivieren und speichern nicht vergessen. Damit die Änderungen wirksam werden, muss der Applikationsserver durchgestartet werden.</a:t>
            </a:r>
            <a:endParaRPr lang="de-DE" sz="1200" dirty="0"/>
          </a:p>
        </p:txBody>
      </p:sp>
      <p:pic>
        <p:nvPicPr>
          <p:cNvPr id="2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9926" y="3952624"/>
            <a:ext cx="3107641" cy="2491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5724128" y="5877272"/>
            <a:ext cx="1599618" cy="5666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234755" y="6022099"/>
            <a:ext cx="4608032" cy="276999"/>
          </a:xfrm>
          <a:prstGeom prst="rect">
            <a:avLst/>
          </a:prstGeom>
          <a:solidFill>
            <a:srgbClr val="E1DAB5"/>
          </a:solidFill>
        </p:spPr>
        <p:txBody>
          <a:bodyPr wrap="square" rtlCol="0">
            <a:spAutoFit/>
          </a:bodyPr>
          <a:lstStyle/>
          <a:p>
            <a:r>
              <a:rPr lang="de-DE" sz="1200" dirty="0" smtClean="0"/>
              <a:t>Mit RZ11 überprüfen, ob alle Einstellungen korrekt eingestellt wurden</a:t>
            </a:r>
            <a:endParaRPr lang="de-DE" sz="1200" dirty="0"/>
          </a:p>
        </p:txBody>
      </p:sp>
      <p:cxnSp>
        <p:nvCxnSpPr>
          <p:cNvPr id="7" name="Gerade Verbindung mit Pfeil 6"/>
          <p:cNvCxnSpPr>
            <a:stCxn id="5" idx="3"/>
          </p:cNvCxnSpPr>
          <p:nvPr/>
        </p:nvCxnSpPr>
        <p:spPr>
          <a:xfrm flipV="1">
            <a:off x="4842787" y="6160598"/>
            <a:ext cx="809333" cy="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echteck 21">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7" action="ppaction://hlinksldjump"/>
              </a:rPr>
              <a:t>Inhaltsverzeichnis</a:t>
            </a:r>
            <a:endParaRPr lang="de-DE" dirty="0">
              <a:solidFill>
                <a:prstClr val="black"/>
              </a:solidFill>
            </a:endParaRPr>
          </a:p>
        </p:txBody>
      </p:sp>
      <p:sp>
        <p:nvSpPr>
          <p:cNvPr id="23" name="Textfeld 22"/>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36154881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38</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8" name="Textfeld 7"/>
          <p:cNvSpPr txBox="1"/>
          <p:nvPr/>
        </p:nvSpPr>
        <p:spPr>
          <a:xfrm>
            <a:off x="252000" y="540000"/>
            <a:ext cx="6863882" cy="369332"/>
          </a:xfrm>
          <a:prstGeom prst="rect">
            <a:avLst/>
          </a:prstGeom>
          <a:noFill/>
        </p:spPr>
        <p:txBody>
          <a:bodyPr wrap="square" rtlCol="0">
            <a:spAutoFit/>
          </a:bodyPr>
          <a:lstStyle/>
          <a:p>
            <a:r>
              <a:rPr lang="de-DE" b="1" dirty="0" smtClean="0"/>
              <a:t>Testscript anlegen, T-Code: SECATT</a:t>
            </a:r>
            <a:endParaRPr lang="de-DE" b="1" dirty="0"/>
          </a:p>
        </p:txBody>
      </p:sp>
      <p:sp>
        <p:nvSpPr>
          <p:cNvPr id="2" name="Textfeld 1"/>
          <p:cNvSpPr txBox="1"/>
          <p:nvPr/>
        </p:nvSpPr>
        <p:spPr>
          <a:xfrm>
            <a:off x="252000" y="1052736"/>
            <a:ext cx="8640480" cy="1169551"/>
          </a:xfrm>
          <a:prstGeom prst="rect">
            <a:avLst/>
          </a:prstGeom>
          <a:noFill/>
        </p:spPr>
        <p:txBody>
          <a:bodyPr wrap="square" rtlCol="0">
            <a:spAutoFit/>
          </a:bodyPr>
          <a:lstStyle/>
          <a:p>
            <a:r>
              <a:rPr lang="de-DE" sz="1400" dirty="0" smtClean="0"/>
              <a:t>Um das manuelle Testen zu vermeiden wird mittels </a:t>
            </a:r>
            <a:r>
              <a:rPr lang="de-DE" sz="1400" dirty="0" err="1" smtClean="0"/>
              <a:t>eCatt</a:t>
            </a:r>
            <a:r>
              <a:rPr lang="de-DE" sz="1400" dirty="0" smtClean="0"/>
              <a:t> ein Testscript angelegt (aufgezeichnet), welches die zu testenden Transaktionen enthält. Anders als bei der Batch Input Mappe (Mappe wird nach erfolgreichen Abspielen automatisch gelöscht, wenn das Kennzeichen für Mappe halten nicht gesetzt wurde.) kann das Testscript beliebig oft ausgeführt werden. Mit dem Testscript können verschiedene Eingabedaten verwendet werden, um das Systemverhalten bei unterschiedlichen Parametereinstellungen zu überprüfen (testen).</a:t>
            </a:r>
            <a:endParaRPr lang="de-DE" sz="1400" dirty="0"/>
          </a:p>
        </p:txBody>
      </p:sp>
      <p:sp>
        <p:nvSpPr>
          <p:cNvPr id="3" name="Textfeld 2"/>
          <p:cNvSpPr txBox="1"/>
          <p:nvPr/>
        </p:nvSpPr>
        <p:spPr>
          <a:xfrm>
            <a:off x="252000" y="2730406"/>
            <a:ext cx="3211001" cy="338554"/>
          </a:xfrm>
          <a:prstGeom prst="rect">
            <a:avLst/>
          </a:prstGeom>
          <a:solidFill>
            <a:srgbClr val="EAEAEA"/>
          </a:solidFill>
        </p:spPr>
        <p:txBody>
          <a:bodyPr wrap="square" rtlCol="0">
            <a:spAutoFit/>
          </a:bodyPr>
          <a:lstStyle/>
          <a:p>
            <a:r>
              <a:rPr lang="de-DE" sz="1600" b="1" dirty="0" smtClean="0"/>
              <a:t>T-Code: SECATT</a:t>
            </a:r>
            <a:endParaRPr lang="de-DE" sz="16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3068960"/>
            <a:ext cx="3211001" cy="280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696461" y="3356992"/>
            <a:ext cx="203131"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4" action="ppaction://hlinksldjump"/>
              </a:rPr>
              <a:t>Inhaltsverzeichnis</a:t>
            </a:r>
            <a:endParaRPr lang="de-DE" dirty="0">
              <a:solidFill>
                <a:prstClr val="black"/>
              </a:solidFill>
            </a:endParaRPr>
          </a:p>
        </p:txBody>
      </p:sp>
      <p:sp>
        <p:nvSpPr>
          <p:cNvPr id="19" name="Textfeld 18"/>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31441321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4" name="Textfeld 3"/>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5" name="Textfeld 4"/>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6" name="Textfeld 5"/>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39</a:t>
            </a:r>
            <a:endParaRPr lang="de-DE" sz="1200" dirty="0">
              <a:solidFill>
                <a:prstClr val="black"/>
              </a:solidFill>
            </a:endParaRPr>
          </a:p>
        </p:txBody>
      </p:sp>
      <p:sp>
        <p:nvSpPr>
          <p:cNvPr id="7" name="Textfeld 6"/>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8" name="Textfeld 7"/>
          <p:cNvSpPr txBox="1"/>
          <p:nvPr/>
        </p:nvSpPr>
        <p:spPr>
          <a:xfrm>
            <a:off x="252000" y="540000"/>
            <a:ext cx="6863882" cy="369332"/>
          </a:xfrm>
          <a:prstGeom prst="rect">
            <a:avLst/>
          </a:prstGeom>
          <a:noFill/>
        </p:spPr>
        <p:txBody>
          <a:bodyPr wrap="square" rtlCol="0">
            <a:spAutoFit/>
          </a:bodyPr>
          <a:lstStyle/>
          <a:p>
            <a:r>
              <a:rPr lang="de-DE" b="1" dirty="0" smtClean="0"/>
              <a:t>Testscript anlegen, T-Code: SECATT</a:t>
            </a:r>
            <a:endParaRPr lang="de-DE"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1" y="990001"/>
            <a:ext cx="7632368" cy="494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8153" y="3543138"/>
            <a:ext cx="3393441"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Gerade Verbindung 13"/>
          <p:cNvCxnSpPr/>
          <p:nvPr/>
        </p:nvCxnSpPr>
        <p:spPr>
          <a:xfrm>
            <a:off x="3469921" y="3717032"/>
            <a:ext cx="0" cy="25284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a:off x="3469921" y="6245480"/>
            <a:ext cx="2808312"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008686" y="1988840"/>
            <a:ext cx="68299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539552" y="2420888"/>
            <a:ext cx="1080120"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5" action="ppaction://hlinksldjump"/>
              </a:rPr>
              <a:t>Inhaltsverzeichnis</a:t>
            </a:r>
            <a:endParaRPr lang="de-DE" dirty="0">
              <a:solidFill>
                <a:prstClr val="black"/>
              </a:solidFill>
            </a:endParaRPr>
          </a:p>
        </p:txBody>
      </p:sp>
      <p:sp>
        <p:nvSpPr>
          <p:cNvPr id="17" name="Textfeld 16"/>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1580221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1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4</a:t>
            </a:r>
            <a:endParaRPr lang="de-DE" sz="1200" dirty="0">
              <a:solidFill>
                <a:prstClr val="black"/>
              </a:solidFill>
            </a:endParaRPr>
          </a:p>
        </p:txBody>
      </p:sp>
      <p:sp>
        <p:nvSpPr>
          <p:cNvPr id="18" name="Textfeld 17"/>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sp>
        <p:nvSpPr>
          <p:cNvPr id="21" name="Textfeld 20"/>
          <p:cNvSpPr txBox="1"/>
          <p:nvPr/>
        </p:nvSpPr>
        <p:spPr>
          <a:xfrm>
            <a:off x="252000" y="540000"/>
            <a:ext cx="8640960" cy="369332"/>
          </a:xfrm>
          <a:prstGeom prst="rect">
            <a:avLst/>
          </a:prstGeom>
          <a:noFill/>
        </p:spPr>
        <p:txBody>
          <a:bodyPr wrap="square" rtlCol="0">
            <a:spAutoFit/>
          </a:bodyPr>
          <a:lstStyle/>
          <a:p>
            <a:r>
              <a:rPr lang="de-DE" b="1" dirty="0" smtClean="0">
                <a:solidFill>
                  <a:prstClr val="black"/>
                </a:solidFill>
              </a:rPr>
              <a:t>Verfahren zum Erzeugen von Batch- Input Mappen</a:t>
            </a:r>
            <a:endParaRPr lang="de-DE" b="1"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990000"/>
            <a:ext cx="4320480" cy="440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2845405" y="3095084"/>
            <a:ext cx="684076" cy="261610"/>
          </a:xfrm>
          <a:prstGeom prst="rect">
            <a:avLst/>
          </a:prstGeom>
          <a:noFill/>
        </p:spPr>
        <p:txBody>
          <a:bodyPr wrap="square" rtlCol="0">
            <a:spAutoFit/>
          </a:bodyPr>
          <a:lstStyle/>
          <a:p>
            <a:r>
              <a:rPr lang="de-DE" sz="1100" i="1" dirty="0" smtClean="0"/>
              <a:t>ändern</a:t>
            </a:r>
            <a:endParaRPr lang="de-DE" sz="1100" i="1" dirty="0"/>
          </a:p>
        </p:txBody>
      </p:sp>
      <p:sp>
        <p:nvSpPr>
          <p:cNvPr id="11" name="Rechteck 10">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4" action="ppaction://hlinksldjump"/>
              </a:rPr>
              <a:t>Inhaltsverzeichnis</a:t>
            </a:r>
            <a:endParaRPr lang="de-DE" dirty="0">
              <a:solidFill>
                <a:prstClr val="black"/>
              </a:solidFill>
            </a:endParaRPr>
          </a:p>
        </p:txBody>
      </p:sp>
      <p:sp>
        <p:nvSpPr>
          <p:cNvPr id="2" name="Textfeld 1"/>
          <p:cNvSpPr txBox="1"/>
          <p:nvPr/>
        </p:nvSpPr>
        <p:spPr>
          <a:xfrm>
            <a:off x="252000" y="5589240"/>
            <a:ext cx="8640960" cy="246221"/>
          </a:xfrm>
          <a:prstGeom prst="rect">
            <a:avLst/>
          </a:prstGeom>
          <a:noFill/>
        </p:spPr>
        <p:txBody>
          <a:bodyPr wrap="square" rtlCol="0">
            <a:spAutoFit/>
          </a:bodyPr>
          <a:lstStyle/>
          <a:p>
            <a:r>
              <a:rPr lang="de-DE" sz="1000" dirty="0" smtClean="0"/>
              <a:t>Quelle: Buch Datenmigration in SAP R/3, Michaele </a:t>
            </a:r>
            <a:r>
              <a:rPr lang="de-DE" sz="1000" dirty="0" err="1" smtClean="0"/>
              <a:t>Willinger</a:t>
            </a:r>
            <a:r>
              <a:rPr lang="de-DE" sz="1000" dirty="0" smtClean="0"/>
              <a:t>, Johann Gradl</a:t>
            </a:r>
            <a:endParaRPr lang="de-DE" sz="1000" dirty="0"/>
          </a:p>
        </p:txBody>
      </p:sp>
      <p:sp>
        <p:nvSpPr>
          <p:cNvPr id="17" name="Textfeld 16"/>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15965434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40</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17" name="Textfeld 16"/>
          <p:cNvSpPr txBox="1"/>
          <p:nvPr/>
        </p:nvSpPr>
        <p:spPr>
          <a:xfrm>
            <a:off x="252000" y="540000"/>
            <a:ext cx="6863882" cy="369332"/>
          </a:xfrm>
          <a:prstGeom prst="rect">
            <a:avLst/>
          </a:prstGeom>
          <a:noFill/>
        </p:spPr>
        <p:txBody>
          <a:bodyPr wrap="square" rtlCol="0">
            <a:spAutoFit/>
          </a:bodyPr>
          <a:lstStyle/>
          <a:p>
            <a:r>
              <a:rPr lang="de-DE" b="1" dirty="0" smtClean="0"/>
              <a:t>Testscript anlegen, T-Code: SECATT</a:t>
            </a:r>
            <a:endParaRPr lang="de-DE" b="1" dirty="0"/>
          </a:p>
        </p:txBody>
      </p:sp>
      <p:sp>
        <p:nvSpPr>
          <p:cNvPr id="3" name="Textfeld 2"/>
          <p:cNvSpPr txBox="1"/>
          <p:nvPr/>
        </p:nvSpPr>
        <p:spPr>
          <a:xfrm>
            <a:off x="252000" y="990000"/>
            <a:ext cx="8712488" cy="523220"/>
          </a:xfrm>
          <a:prstGeom prst="rect">
            <a:avLst/>
          </a:prstGeom>
          <a:noFill/>
        </p:spPr>
        <p:txBody>
          <a:bodyPr wrap="square" rtlCol="0">
            <a:spAutoFit/>
          </a:bodyPr>
          <a:lstStyle/>
          <a:p>
            <a:r>
              <a:rPr lang="de-DE" sz="1400" dirty="0" smtClean="0"/>
              <a:t>Nachdem die Eingaben getätigt wurden kann gespeichert werden. Hier lokales Objekt speichern. Anschließend über Bearbeiten/ Muster fortsetzen.</a:t>
            </a:r>
            <a:endParaRPr lang="de-DE" sz="1400" dirty="0"/>
          </a:p>
        </p:txBody>
      </p:sp>
      <p:pic>
        <p:nvPicPr>
          <p:cNvPr id="2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021" y="4836602"/>
            <a:ext cx="3686919" cy="1461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hteck 29"/>
          <p:cNvSpPr/>
          <p:nvPr/>
        </p:nvSpPr>
        <p:spPr>
          <a:xfrm>
            <a:off x="8388424" y="6112952"/>
            <a:ext cx="143490" cy="1851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00" y="1556792"/>
            <a:ext cx="4752048" cy="228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1475656" y="3527066"/>
            <a:ext cx="864096" cy="217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3034719" y="3052975"/>
            <a:ext cx="28803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mit Pfeil 5"/>
          <p:cNvCxnSpPr/>
          <p:nvPr/>
        </p:nvCxnSpPr>
        <p:spPr>
          <a:xfrm>
            <a:off x="3322751" y="3413015"/>
            <a:ext cx="340955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291" y="4415097"/>
            <a:ext cx="4525726" cy="187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p:nvSpPr>
        <p:spPr>
          <a:xfrm>
            <a:off x="1331640" y="5350237"/>
            <a:ext cx="504056" cy="2171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 Verbindung mit Pfeil 8"/>
          <p:cNvCxnSpPr/>
          <p:nvPr/>
        </p:nvCxnSpPr>
        <p:spPr>
          <a:xfrm flipV="1">
            <a:off x="1835695" y="5504400"/>
            <a:ext cx="3405325" cy="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301" y="2939405"/>
            <a:ext cx="2128639" cy="1175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641" y="1828800"/>
            <a:ext cx="432048" cy="15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hteck 20">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8" action="ppaction://hlinksldjump"/>
              </a:rPr>
              <a:t>Inhaltsverzeichnis</a:t>
            </a:r>
            <a:endParaRPr lang="de-DE" dirty="0">
              <a:solidFill>
                <a:prstClr val="black"/>
              </a:solidFill>
            </a:endParaRPr>
          </a:p>
        </p:txBody>
      </p:sp>
      <p:sp>
        <p:nvSpPr>
          <p:cNvPr id="22" name="Textfeld 21"/>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33488859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41</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17" name="Textfeld 16"/>
          <p:cNvSpPr txBox="1"/>
          <p:nvPr/>
        </p:nvSpPr>
        <p:spPr>
          <a:xfrm>
            <a:off x="252000" y="540000"/>
            <a:ext cx="6863882" cy="369332"/>
          </a:xfrm>
          <a:prstGeom prst="rect">
            <a:avLst/>
          </a:prstGeom>
          <a:noFill/>
        </p:spPr>
        <p:txBody>
          <a:bodyPr wrap="square" rtlCol="0">
            <a:spAutoFit/>
          </a:bodyPr>
          <a:lstStyle/>
          <a:p>
            <a:r>
              <a:rPr lang="de-DE" b="1" dirty="0" smtClean="0"/>
              <a:t>Testscript anlegen, T-Code: SECATT</a:t>
            </a:r>
            <a:endParaRPr lang="de-DE"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1628800"/>
            <a:ext cx="3925322"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feld 18"/>
          <p:cNvSpPr txBox="1"/>
          <p:nvPr/>
        </p:nvSpPr>
        <p:spPr>
          <a:xfrm>
            <a:off x="252000" y="990000"/>
            <a:ext cx="8712488" cy="523220"/>
          </a:xfrm>
          <a:prstGeom prst="rect">
            <a:avLst/>
          </a:prstGeom>
          <a:noFill/>
        </p:spPr>
        <p:txBody>
          <a:bodyPr wrap="square" rtlCol="0">
            <a:spAutoFit/>
          </a:bodyPr>
          <a:lstStyle/>
          <a:p>
            <a:r>
              <a:rPr lang="de-DE" sz="1400" dirty="0" smtClean="0"/>
              <a:t>Schnittstelle wurde automatisch durch bestätigen des grünen </a:t>
            </a:r>
            <a:r>
              <a:rPr lang="de-DE" sz="1400" dirty="0" err="1" smtClean="0"/>
              <a:t>Häckchens</a:t>
            </a:r>
            <a:r>
              <a:rPr lang="de-DE" sz="1400" dirty="0" smtClean="0"/>
              <a:t> hinzugefügt. Durch erneutes drücken des grünen </a:t>
            </a:r>
            <a:r>
              <a:rPr lang="de-DE" sz="1400" dirty="0" err="1" smtClean="0"/>
              <a:t>Häckchens</a:t>
            </a:r>
            <a:r>
              <a:rPr lang="de-DE" sz="1400" dirty="0" smtClean="0"/>
              <a:t> werden anschließend die Bildschirmmasken der Transaktion XK01 durchlaufen und aufgezeichnet.</a:t>
            </a:r>
            <a:endParaRPr lang="de-DE" sz="1400" dirty="0"/>
          </a:p>
        </p:txBody>
      </p:sp>
      <p:sp>
        <p:nvSpPr>
          <p:cNvPr id="2" name="Rechteck 1"/>
          <p:cNvSpPr/>
          <p:nvPr/>
        </p:nvSpPr>
        <p:spPr>
          <a:xfrm>
            <a:off x="3563888" y="2996952"/>
            <a:ext cx="306605"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454" y="1720752"/>
            <a:ext cx="1509941" cy="936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2535" y="2657475"/>
            <a:ext cx="1516931" cy="45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1873" y="2047944"/>
            <a:ext cx="1433920" cy="1080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feil nach unten 2"/>
          <p:cNvSpPr/>
          <p:nvPr/>
        </p:nvSpPr>
        <p:spPr>
          <a:xfrm>
            <a:off x="5364088" y="2780928"/>
            <a:ext cx="144016" cy="21602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 name="Gerade Verbindung mit Pfeil 4"/>
          <p:cNvCxnSpPr/>
          <p:nvPr/>
        </p:nvCxnSpPr>
        <p:spPr>
          <a:xfrm>
            <a:off x="3717190" y="1916832"/>
            <a:ext cx="3635345"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a:off x="3717189" y="2142000"/>
            <a:ext cx="58468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000" y="4650473"/>
            <a:ext cx="2401170" cy="16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9377" y="3274031"/>
            <a:ext cx="3785018" cy="303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5061994" y="1654437"/>
            <a:ext cx="1944277" cy="276999"/>
          </a:xfrm>
          <a:prstGeom prst="rect">
            <a:avLst/>
          </a:prstGeom>
          <a:noFill/>
        </p:spPr>
        <p:txBody>
          <a:bodyPr wrap="square" rtlCol="0">
            <a:spAutoFit/>
          </a:bodyPr>
          <a:lstStyle/>
          <a:p>
            <a:r>
              <a:rPr lang="de-DE" sz="1200" dirty="0" smtClean="0"/>
              <a:t>Auswahlmöglichkeiten</a:t>
            </a:r>
            <a:endParaRPr lang="de-DE" sz="1200" dirty="0"/>
          </a:p>
        </p:txBody>
      </p:sp>
      <p:sp>
        <p:nvSpPr>
          <p:cNvPr id="21" name="Rechteck 20">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9" action="ppaction://hlinksldjump"/>
              </a:rPr>
              <a:t>Inhaltsverzeichnis</a:t>
            </a:r>
            <a:endParaRPr lang="de-DE" dirty="0">
              <a:solidFill>
                <a:prstClr val="black"/>
              </a:solidFill>
            </a:endParaRPr>
          </a:p>
        </p:txBody>
      </p:sp>
      <p:sp>
        <p:nvSpPr>
          <p:cNvPr id="24" name="Textfeld 23"/>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41145843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42</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17" name="Textfeld 16"/>
          <p:cNvSpPr txBox="1"/>
          <p:nvPr/>
        </p:nvSpPr>
        <p:spPr>
          <a:xfrm>
            <a:off x="252000" y="540000"/>
            <a:ext cx="6863882" cy="369332"/>
          </a:xfrm>
          <a:prstGeom prst="rect">
            <a:avLst/>
          </a:prstGeom>
          <a:noFill/>
        </p:spPr>
        <p:txBody>
          <a:bodyPr wrap="square" rtlCol="0">
            <a:spAutoFit/>
          </a:bodyPr>
          <a:lstStyle/>
          <a:p>
            <a:r>
              <a:rPr lang="de-DE" b="1" dirty="0" smtClean="0"/>
              <a:t>Testscript anlegen, T-Code: SECATT</a:t>
            </a:r>
            <a:endParaRPr lang="de-DE" b="1" dirty="0"/>
          </a:p>
        </p:txBody>
      </p:sp>
      <p:pic>
        <p:nvPicPr>
          <p:cNvPr id="513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1" y="1124744"/>
            <a:ext cx="4392008" cy="329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5" y="1159063"/>
            <a:ext cx="3839499" cy="136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64" y="4869160"/>
            <a:ext cx="3926755" cy="1471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4"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8607" y="4132258"/>
            <a:ext cx="4096947" cy="2197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hteck 18">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7" action="ppaction://hlinksldjump"/>
              </a:rPr>
              <a:t>Inhaltsverzeichnis</a:t>
            </a:r>
            <a:endParaRPr lang="de-DE" dirty="0">
              <a:solidFill>
                <a:prstClr val="black"/>
              </a:solidFill>
            </a:endParaRPr>
          </a:p>
        </p:txBody>
      </p:sp>
      <p:sp>
        <p:nvSpPr>
          <p:cNvPr id="20" name="Textfeld 19"/>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16160218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43</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17" name="Textfeld 16"/>
          <p:cNvSpPr txBox="1"/>
          <p:nvPr/>
        </p:nvSpPr>
        <p:spPr>
          <a:xfrm>
            <a:off x="252000" y="540000"/>
            <a:ext cx="6863882" cy="369332"/>
          </a:xfrm>
          <a:prstGeom prst="rect">
            <a:avLst/>
          </a:prstGeom>
          <a:noFill/>
        </p:spPr>
        <p:txBody>
          <a:bodyPr wrap="square" rtlCol="0">
            <a:spAutoFit/>
          </a:bodyPr>
          <a:lstStyle/>
          <a:p>
            <a:r>
              <a:rPr lang="de-DE" b="1" dirty="0" smtClean="0"/>
              <a:t>Testscript anlegen, T-Code: SECATT</a:t>
            </a:r>
            <a:endParaRPr lang="de-DE" b="1" dirty="0"/>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990000"/>
            <a:ext cx="4573360" cy="3666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8472" y="990000"/>
            <a:ext cx="3965206" cy="3871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hteck 10">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5" action="ppaction://hlinksldjump"/>
              </a:rPr>
              <a:t>Inhaltsverzeichnis</a:t>
            </a:r>
            <a:endParaRPr lang="de-DE" dirty="0">
              <a:solidFill>
                <a:prstClr val="black"/>
              </a:solidFill>
            </a:endParaRPr>
          </a:p>
        </p:txBody>
      </p:sp>
      <p:sp>
        <p:nvSpPr>
          <p:cNvPr id="19" name="Textfeld 18"/>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6521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44</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11" name="Textfeld 10"/>
          <p:cNvSpPr txBox="1"/>
          <p:nvPr/>
        </p:nvSpPr>
        <p:spPr>
          <a:xfrm>
            <a:off x="252000" y="540000"/>
            <a:ext cx="6863882" cy="369332"/>
          </a:xfrm>
          <a:prstGeom prst="rect">
            <a:avLst/>
          </a:prstGeom>
          <a:noFill/>
        </p:spPr>
        <p:txBody>
          <a:bodyPr wrap="square" rtlCol="0">
            <a:spAutoFit/>
          </a:bodyPr>
          <a:lstStyle/>
          <a:p>
            <a:r>
              <a:rPr lang="de-DE" b="1" dirty="0" smtClean="0"/>
              <a:t>Testscript anlegen, T-Code: SECATT</a:t>
            </a:r>
            <a:endParaRPr lang="de-DE" b="1"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9053" y="4739600"/>
            <a:ext cx="2906990"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6660231" y="5945629"/>
            <a:ext cx="288093" cy="2341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00" y="990000"/>
            <a:ext cx="4379500" cy="5012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1283" y="990000"/>
            <a:ext cx="416476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6" action="ppaction://hlinksldjump"/>
              </a:rPr>
              <a:t>Inhaltsverzeichnis</a:t>
            </a:r>
            <a:endParaRPr lang="de-DE" dirty="0">
              <a:solidFill>
                <a:prstClr val="black"/>
              </a:solidFill>
            </a:endParaRPr>
          </a:p>
        </p:txBody>
      </p:sp>
      <p:sp>
        <p:nvSpPr>
          <p:cNvPr id="19" name="Textfeld 18"/>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3731034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45</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9" name="Textfeld 8"/>
          <p:cNvSpPr txBox="1"/>
          <p:nvPr/>
        </p:nvSpPr>
        <p:spPr>
          <a:xfrm>
            <a:off x="252000" y="540000"/>
            <a:ext cx="6863882" cy="369332"/>
          </a:xfrm>
          <a:prstGeom prst="rect">
            <a:avLst/>
          </a:prstGeom>
          <a:noFill/>
        </p:spPr>
        <p:txBody>
          <a:bodyPr wrap="square" rtlCol="0">
            <a:spAutoFit/>
          </a:bodyPr>
          <a:lstStyle/>
          <a:p>
            <a:r>
              <a:rPr lang="de-DE" b="1" dirty="0" smtClean="0"/>
              <a:t>Testscript anlegen, T-Code: SECATT</a:t>
            </a:r>
            <a:endParaRPr lang="de-DE"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1440000"/>
            <a:ext cx="2631845" cy="105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252000" y="990000"/>
            <a:ext cx="8640480" cy="307777"/>
          </a:xfrm>
          <a:prstGeom prst="rect">
            <a:avLst/>
          </a:prstGeom>
          <a:noFill/>
        </p:spPr>
        <p:txBody>
          <a:bodyPr wrap="square" rtlCol="0">
            <a:spAutoFit/>
          </a:bodyPr>
          <a:lstStyle/>
          <a:p>
            <a:r>
              <a:rPr lang="de-DE" sz="1400" dirty="0" smtClean="0"/>
              <a:t>Über dieses Bild wird das Testscript übernommen, das heißt, die Bildschirmmasken inklusive ihrer Feldinhalte </a:t>
            </a:r>
            <a:endParaRPr lang="de-DE" sz="1400" dirty="0"/>
          </a:p>
        </p:txBody>
      </p:sp>
      <p:sp>
        <p:nvSpPr>
          <p:cNvPr id="4" name="Rechteck 3"/>
          <p:cNvSpPr/>
          <p:nvPr/>
        </p:nvSpPr>
        <p:spPr>
          <a:xfrm>
            <a:off x="827584" y="2276872"/>
            <a:ext cx="181102" cy="217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p:cNvSpPr txBox="1"/>
          <p:nvPr/>
        </p:nvSpPr>
        <p:spPr>
          <a:xfrm>
            <a:off x="7115882" y="3251737"/>
            <a:ext cx="1776598" cy="276999"/>
          </a:xfrm>
          <a:prstGeom prst="rect">
            <a:avLst/>
          </a:prstGeom>
          <a:solidFill>
            <a:srgbClr val="E1DAB5"/>
          </a:solidFill>
        </p:spPr>
        <p:txBody>
          <a:bodyPr wrap="square" rtlCol="0">
            <a:spAutoFit/>
          </a:bodyPr>
          <a:lstStyle/>
          <a:p>
            <a:pPr algn="ctr"/>
            <a:r>
              <a:rPr lang="de-DE" sz="1200" dirty="0" smtClean="0"/>
              <a:t>speichern</a:t>
            </a:r>
            <a:endParaRPr lang="de-DE" sz="1200"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544" y="3068960"/>
            <a:ext cx="661527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p:cNvSpPr/>
          <p:nvPr/>
        </p:nvSpPr>
        <p:spPr>
          <a:xfrm>
            <a:off x="1763688" y="3279467"/>
            <a:ext cx="216024" cy="221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p:cNvSpPr txBox="1"/>
          <p:nvPr/>
        </p:nvSpPr>
        <p:spPr>
          <a:xfrm>
            <a:off x="7115882" y="3772490"/>
            <a:ext cx="1776598" cy="276999"/>
          </a:xfrm>
          <a:prstGeom prst="rect">
            <a:avLst/>
          </a:prstGeom>
          <a:solidFill>
            <a:srgbClr val="E1DAB5"/>
          </a:solidFill>
        </p:spPr>
        <p:txBody>
          <a:bodyPr wrap="square" rtlCol="0">
            <a:spAutoFit/>
          </a:bodyPr>
          <a:lstStyle/>
          <a:p>
            <a:pPr algn="ctr"/>
            <a:r>
              <a:rPr lang="de-DE" sz="1200" dirty="0" smtClean="0"/>
              <a:t>ausführen</a:t>
            </a:r>
            <a:endParaRPr lang="de-DE" sz="1200" dirty="0"/>
          </a:p>
        </p:txBody>
      </p:sp>
      <p:sp>
        <p:nvSpPr>
          <p:cNvPr id="10" name="Rechteck 9"/>
          <p:cNvSpPr/>
          <p:nvPr/>
        </p:nvSpPr>
        <p:spPr>
          <a:xfrm>
            <a:off x="2411760" y="3772490"/>
            <a:ext cx="216024" cy="221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 Verbindung mit Pfeil 20"/>
          <p:cNvCxnSpPr>
            <a:stCxn id="24" idx="1"/>
          </p:cNvCxnSpPr>
          <p:nvPr/>
        </p:nvCxnSpPr>
        <p:spPr>
          <a:xfrm flipH="1" flipV="1">
            <a:off x="6012160" y="3390236"/>
            <a:ext cx="1103722" cy="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flipH="1" flipV="1">
            <a:off x="6012160" y="3910988"/>
            <a:ext cx="1103722" cy="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4100400"/>
            <a:ext cx="1447031" cy="33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Gerade Verbindung mit Pfeil 16"/>
          <p:cNvCxnSpPr/>
          <p:nvPr/>
        </p:nvCxnSpPr>
        <p:spPr>
          <a:xfrm>
            <a:off x="918135" y="2494212"/>
            <a:ext cx="0" cy="57474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echteck 21">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6" action="ppaction://hlinksldjump"/>
              </a:rPr>
              <a:t>Inhaltsverzeichnis</a:t>
            </a:r>
            <a:endParaRPr lang="de-DE" dirty="0">
              <a:solidFill>
                <a:prstClr val="black"/>
              </a:solidFill>
            </a:endParaRPr>
          </a:p>
        </p:txBody>
      </p:sp>
      <p:sp>
        <p:nvSpPr>
          <p:cNvPr id="23" name="Textfeld 22"/>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41262206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46</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8" name="Textfeld 7"/>
          <p:cNvSpPr txBox="1"/>
          <p:nvPr/>
        </p:nvSpPr>
        <p:spPr>
          <a:xfrm>
            <a:off x="252000" y="540000"/>
            <a:ext cx="6863882" cy="369332"/>
          </a:xfrm>
          <a:prstGeom prst="rect">
            <a:avLst/>
          </a:prstGeom>
          <a:noFill/>
        </p:spPr>
        <p:txBody>
          <a:bodyPr wrap="square" rtlCol="0">
            <a:spAutoFit/>
          </a:bodyPr>
          <a:lstStyle/>
          <a:p>
            <a:r>
              <a:rPr lang="de-DE" b="1" dirty="0" smtClean="0"/>
              <a:t>Testscript anlegen / ausführen, T-Code: SECATT</a:t>
            </a:r>
            <a:endParaRPr lang="de-DE" b="1" dirty="0"/>
          </a:p>
        </p:txBody>
      </p:sp>
      <p:sp>
        <p:nvSpPr>
          <p:cNvPr id="2" name="Textfeld 1"/>
          <p:cNvSpPr txBox="1"/>
          <p:nvPr/>
        </p:nvSpPr>
        <p:spPr>
          <a:xfrm>
            <a:off x="252000" y="990000"/>
            <a:ext cx="8640480" cy="307777"/>
          </a:xfrm>
          <a:prstGeom prst="rect">
            <a:avLst/>
          </a:prstGeom>
          <a:noFill/>
        </p:spPr>
        <p:txBody>
          <a:bodyPr wrap="square" rtlCol="0">
            <a:spAutoFit/>
          </a:bodyPr>
          <a:lstStyle/>
          <a:p>
            <a:r>
              <a:rPr lang="de-DE" sz="1400" dirty="0" smtClean="0"/>
              <a:t>Startoptionen für </a:t>
            </a:r>
            <a:r>
              <a:rPr lang="de-DE" sz="1400" dirty="0" err="1" smtClean="0"/>
              <a:t>Testsript</a:t>
            </a:r>
            <a:r>
              <a:rPr lang="de-DE" sz="1400" dirty="0" smtClean="0"/>
              <a:t> pflegen und Überprüfung Testscript auf Fehler</a:t>
            </a:r>
            <a:endParaRPr lang="de-DE" sz="14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1" y="990000"/>
            <a:ext cx="6048192" cy="5440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252001" y="1297777"/>
            <a:ext cx="287551" cy="259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4" action="ppaction://hlinksldjump"/>
              </a:rPr>
              <a:t>Inhaltsverzeichnis</a:t>
            </a:r>
            <a:endParaRPr lang="de-DE" dirty="0">
              <a:solidFill>
                <a:prstClr val="black"/>
              </a:solidFill>
            </a:endParaRPr>
          </a:p>
        </p:txBody>
      </p:sp>
      <p:sp>
        <p:nvSpPr>
          <p:cNvPr id="19" name="Textfeld 18"/>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7904399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47</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9" name="Textfeld 8"/>
          <p:cNvSpPr txBox="1"/>
          <p:nvPr/>
        </p:nvSpPr>
        <p:spPr>
          <a:xfrm>
            <a:off x="252000" y="540000"/>
            <a:ext cx="6863882" cy="369332"/>
          </a:xfrm>
          <a:prstGeom prst="rect">
            <a:avLst/>
          </a:prstGeom>
          <a:noFill/>
        </p:spPr>
        <p:txBody>
          <a:bodyPr wrap="square" rtlCol="0">
            <a:spAutoFit/>
          </a:bodyPr>
          <a:lstStyle/>
          <a:p>
            <a:r>
              <a:rPr lang="de-DE" b="1" dirty="0" smtClean="0"/>
              <a:t>Testscript anlegen / ausführen, T-Code: SECATT</a:t>
            </a:r>
            <a:endParaRPr lang="de-DE" b="1"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9348" y="1412776"/>
            <a:ext cx="2195844" cy="1212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feld 16"/>
          <p:cNvSpPr txBox="1"/>
          <p:nvPr/>
        </p:nvSpPr>
        <p:spPr>
          <a:xfrm>
            <a:off x="6749348" y="3501008"/>
            <a:ext cx="2151435" cy="1569660"/>
          </a:xfrm>
          <a:prstGeom prst="rect">
            <a:avLst/>
          </a:prstGeom>
          <a:solidFill>
            <a:srgbClr val="E1DAB5"/>
          </a:solidFill>
        </p:spPr>
        <p:txBody>
          <a:bodyPr wrap="square" rtlCol="0">
            <a:spAutoFit/>
          </a:bodyPr>
          <a:lstStyle/>
          <a:p>
            <a:r>
              <a:rPr lang="de-DE" sz="1200" dirty="0"/>
              <a:t>Daten in der Reihenfolge der Aufzeichnung angelegt (siehe Auszug Protokoll) - keine Fehler</a:t>
            </a:r>
          </a:p>
          <a:p>
            <a:r>
              <a:rPr lang="de-DE" sz="1200" dirty="0" smtClean="0"/>
              <a:t>Das </a:t>
            </a:r>
            <a:r>
              <a:rPr lang="de-DE" sz="1200" dirty="0" err="1" smtClean="0"/>
              <a:t>Testsript</a:t>
            </a:r>
            <a:r>
              <a:rPr lang="de-DE" sz="1200" dirty="0" smtClean="0"/>
              <a:t> arbeitet fehlerfrei und kann jetzt beliebig oft zur Generierung von Daten bzw. Datenmigration genutzt werden.</a:t>
            </a:r>
            <a:endParaRPr lang="de-DE" sz="1200" dirty="0"/>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00" y="1412776"/>
            <a:ext cx="6358368" cy="490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feld 18"/>
          <p:cNvSpPr txBox="1"/>
          <p:nvPr/>
        </p:nvSpPr>
        <p:spPr>
          <a:xfrm>
            <a:off x="252000" y="990000"/>
            <a:ext cx="8784496" cy="307777"/>
          </a:xfrm>
          <a:prstGeom prst="rect">
            <a:avLst/>
          </a:prstGeom>
          <a:noFill/>
        </p:spPr>
        <p:txBody>
          <a:bodyPr wrap="square" rtlCol="0">
            <a:spAutoFit/>
          </a:bodyPr>
          <a:lstStyle/>
          <a:p>
            <a:r>
              <a:rPr lang="de-DE" sz="1400" dirty="0" smtClean="0"/>
              <a:t>Startoptionen für </a:t>
            </a:r>
            <a:r>
              <a:rPr lang="de-DE" sz="1400" dirty="0" err="1" smtClean="0"/>
              <a:t>Testsript</a:t>
            </a:r>
            <a:r>
              <a:rPr lang="de-DE" sz="1400" dirty="0" smtClean="0"/>
              <a:t> pflegen und Überprüfung Testscript auf Fehler -&gt; keine Fehler -&gt; anschließend zurück Taste </a:t>
            </a:r>
            <a:endParaRPr lang="de-DE" sz="1400" dirty="0"/>
          </a:p>
        </p:txBody>
      </p:sp>
      <p:sp>
        <p:nvSpPr>
          <p:cNvPr id="20" name="Rechteck 19">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5" action="ppaction://hlinksldjump"/>
              </a:rPr>
              <a:t>Inhaltsverzeichnis</a:t>
            </a:r>
            <a:endParaRPr lang="de-DE" dirty="0">
              <a:solidFill>
                <a:prstClr val="black"/>
              </a:solidFill>
            </a:endParaRPr>
          </a:p>
        </p:txBody>
      </p:sp>
      <p:sp>
        <p:nvSpPr>
          <p:cNvPr id="21" name="Textfeld 20"/>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35833072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48</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8" name="Textfeld 7"/>
          <p:cNvSpPr txBox="1"/>
          <p:nvPr/>
        </p:nvSpPr>
        <p:spPr>
          <a:xfrm>
            <a:off x="252000" y="540000"/>
            <a:ext cx="6863882" cy="369332"/>
          </a:xfrm>
          <a:prstGeom prst="rect">
            <a:avLst/>
          </a:prstGeom>
          <a:noFill/>
        </p:spPr>
        <p:txBody>
          <a:bodyPr wrap="square" rtlCol="0">
            <a:spAutoFit/>
          </a:bodyPr>
          <a:lstStyle/>
          <a:p>
            <a:r>
              <a:rPr lang="de-DE" b="1" dirty="0" smtClean="0"/>
              <a:t>Testscript anlegen / ausführen, T-Code: SECATT</a:t>
            </a:r>
            <a:endParaRPr lang="de-DE" b="1" dirty="0"/>
          </a:p>
        </p:txBody>
      </p:sp>
      <p:sp>
        <p:nvSpPr>
          <p:cNvPr id="7" name="Textfeld 6"/>
          <p:cNvSpPr txBox="1"/>
          <p:nvPr/>
        </p:nvSpPr>
        <p:spPr>
          <a:xfrm>
            <a:off x="5404308" y="1440000"/>
            <a:ext cx="3534708" cy="1015663"/>
          </a:xfrm>
          <a:prstGeom prst="rect">
            <a:avLst/>
          </a:prstGeom>
          <a:solidFill>
            <a:srgbClr val="E1DAB5"/>
          </a:solidFill>
        </p:spPr>
        <p:txBody>
          <a:bodyPr wrap="square" rtlCol="0">
            <a:spAutoFit/>
          </a:bodyPr>
          <a:lstStyle/>
          <a:p>
            <a:r>
              <a:rPr lang="de-DE" sz="1200" dirty="0" smtClean="0"/>
              <a:t>Beim Speichern des </a:t>
            </a:r>
            <a:r>
              <a:rPr lang="de-DE" sz="1200" dirty="0" err="1" smtClean="0"/>
              <a:t>Testsriptes</a:t>
            </a:r>
            <a:r>
              <a:rPr lang="de-DE" sz="1200" dirty="0" smtClean="0"/>
              <a:t> werden wir aufgefordert ein Startprofil anzulegen</a:t>
            </a:r>
            <a:r>
              <a:rPr lang="de-DE" sz="1200" smtClean="0"/>
              <a:t>, falls </a:t>
            </a:r>
            <a:r>
              <a:rPr lang="de-DE" sz="1200" dirty="0" smtClean="0"/>
              <a:t>dies noch nicht angelegt wurde. Das Startprofil entspricht unseren Einstellungen der rot gerahmten Registerkarten.</a:t>
            </a:r>
            <a:endParaRPr lang="de-DE" sz="1200"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553" y="4581128"/>
            <a:ext cx="2415927" cy="541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Gerade Verbindung mit Pfeil 9"/>
          <p:cNvCxnSpPr/>
          <p:nvPr/>
        </p:nvCxnSpPr>
        <p:spPr>
          <a:xfrm>
            <a:off x="8730000" y="3250992"/>
            <a:ext cx="0" cy="13301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252000" y="990000"/>
            <a:ext cx="8640480" cy="307777"/>
          </a:xfrm>
          <a:prstGeom prst="rect">
            <a:avLst/>
          </a:prstGeom>
          <a:noFill/>
        </p:spPr>
        <p:txBody>
          <a:bodyPr wrap="square" rtlCol="0">
            <a:spAutoFit/>
          </a:bodyPr>
          <a:lstStyle/>
          <a:p>
            <a:r>
              <a:rPr lang="de-DE" sz="1400" dirty="0" smtClean="0"/>
              <a:t>Startoptionen für </a:t>
            </a:r>
            <a:r>
              <a:rPr lang="de-DE" sz="1400" dirty="0" err="1" smtClean="0"/>
              <a:t>Testsript</a:t>
            </a:r>
            <a:r>
              <a:rPr lang="de-DE" sz="1400" dirty="0" smtClean="0"/>
              <a:t> pflegen -&gt; speichern -&gt; zurück Taste (grüner Pfeil) F3</a:t>
            </a:r>
            <a:endParaRPr lang="de-DE" sz="1400"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00" y="1440000"/>
            <a:ext cx="4853983" cy="4899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372414" y="2924944"/>
            <a:ext cx="405557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1835696" y="1628800"/>
            <a:ext cx="216024" cy="2266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4308" y="2434828"/>
            <a:ext cx="3534708" cy="81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1403648" y="2204864"/>
            <a:ext cx="216024" cy="2299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mit Pfeil 5"/>
          <p:cNvCxnSpPr>
            <a:stCxn id="5" idx="2"/>
          </p:cNvCxnSpPr>
          <p:nvPr/>
        </p:nvCxnSpPr>
        <p:spPr>
          <a:xfrm>
            <a:off x="1943708" y="1855498"/>
            <a:ext cx="34606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10"/>
          <p:cNvCxnSpPr>
            <a:stCxn id="2" idx="2"/>
          </p:cNvCxnSpPr>
          <p:nvPr/>
        </p:nvCxnSpPr>
        <p:spPr>
          <a:xfrm>
            <a:off x="1511660" y="2434828"/>
            <a:ext cx="23588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flipV="1">
            <a:off x="3870493" y="1855498"/>
            <a:ext cx="0" cy="5793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hteck 20">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6" action="ppaction://hlinksldjump"/>
              </a:rPr>
              <a:t>Inhaltsverzeichnis</a:t>
            </a:r>
            <a:endParaRPr lang="de-DE" dirty="0">
              <a:solidFill>
                <a:prstClr val="black"/>
              </a:solidFill>
            </a:endParaRPr>
          </a:p>
        </p:txBody>
      </p:sp>
      <p:sp>
        <p:nvSpPr>
          <p:cNvPr id="22" name="Textfeld 21"/>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16252067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49</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8" name="Textfeld 7"/>
          <p:cNvSpPr txBox="1"/>
          <p:nvPr/>
        </p:nvSpPr>
        <p:spPr>
          <a:xfrm>
            <a:off x="252000" y="540000"/>
            <a:ext cx="6863882" cy="369332"/>
          </a:xfrm>
          <a:prstGeom prst="rect">
            <a:avLst/>
          </a:prstGeom>
          <a:noFill/>
        </p:spPr>
        <p:txBody>
          <a:bodyPr wrap="square" rtlCol="0">
            <a:spAutoFit/>
          </a:bodyPr>
          <a:lstStyle/>
          <a:p>
            <a:r>
              <a:rPr lang="de-DE" b="1" dirty="0" smtClean="0"/>
              <a:t>Testscript ändern T-Code: SECATT</a:t>
            </a:r>
            <a:endParaRPr lang="de-DE" b="1" dirty="0"/>
          </a:p>
        </p:txBody>
      </p:sp>
      <p:sp>
        <p:nvSpPr>
          <p:cNvPr id="9" name="Textfeld 8"/>
          <p:cNvSpPr txBox="1"/>
          <p:nvPr/>
        </p:nvSpPr>
        <p:spPr>
          <a:xfrm>
            <a:off x="252001" y="990000"/>
            <a:ext cx="8892000" cy="738664"/>
          </a:xfrm>
          <a:prstGeom prst="rect">
            <a:avLst/>
          </a:prstGeom>
          <a:noFill/>
        </p:spPr>
        <p:txBody>
          <a:bodyPr wrap="square" rtlCol="0">
            <a:spAutoFit/>
          </a:bodyPr>
          <a:lstStyle/>
          <a:p>
            <a:r>
              <a:rPr lang="de-DE" sz="1400" dirty="0" smtClean="0"/>
              <a:t>Nach dem Anklicken von der zurück Taste, gehen wir in den Änderungsmodus. Wir befinden uns auf der Kommandoschnittstelle. Doppelklick darauf (rot eingerahmt), es öffnet sich das untere Bild (grün eingerahmt).</a:t>
            </a:r>
          </a:p>
          <a:p>
            <a:endParaRPr lang="de-DE" sz="1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1628800"/>
            <a:ext cx="7829341" cy="224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794" y="3717032"/>
            <a:ext cx="7829342" cy="262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265794" y="3356992"/>
            <a:ext cx="661046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 name="Gerade Verbindung mit Pfeil 3"/>
          <p:cNvCxnSpPr/>
          <p:nvPr/>
        </p:nvCxnSpPr>
        <p:spPr>
          <a:xfrm>
            <a:off x="6588224" y="3645024"/>
            <a:ext cx="0" cy="5760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5" action="ppaction://hlinksldjump"/>
              </a:rPr>
              <a:t>Inhaltsverzeichnis</a:t>
            </a:r>
            <a:endParaRPr lang="de-DE" dirty="0">
              <a:solidFill>
                <a:prstClr val="black"/>
              </a:solidFill>
            </a:endParaRPr>
          </a:p>
        </p:txBody>
      </p:sp>
      <p:sp>
        <p:nvSpPr>
          <p:cNvPr id="19" name="Textfeld 18"/>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2727050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a:solidFill>
                  <a:prstClr val="black"/>
                </a:solidFill>
              </a:rPr>
              <a:t>Kapitel 1 </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5</a:t>
            </a:r>
            <a:endParaRPr lang="de-DE" sz="1200" dirty="0">
              <a:solidFill>
                <a:prstClr val="black"/>
              </a:solidFill>
            </a:endParaRPr>
          </a:p>
        </p:txBody>
      </p:sp>
      <p:sp>
        <p:nvSpPr>
          <p:cNvPr id="19" name="Textfeld 18"/>
          <p:cNvSpPr txBox="1"/>
          <p:nvPr/>
        </p:nvSpPr>
        <p:spPr>
          <a:xfrm>
            <a:off x="251521" y="540000"/>
            <a:ext cx="8640960" cy="369332"/>
          </a:xfrm>
          <a:prstGeom prst="rect">
            <a:avLst/>
          </a:prstGeom>
          <a:noFill/>
        </p:spPr>
        <p:txBody>
          <a:bodyPr wrap="square" rtlCol="0">
            <a:spAutoFit/>
          </a:bodyPr>
          <a:lstStyle/>
          <a:p>
            <a:r>
              <a:rPr lang="de-DE" b="1" dirty="0" smtClean="0">
                <a:solidFill>
                  <a:prstClr val="black"/>
                </a:solidFill>
              </a:rPr>
              <a:t>Transaktionsrecorder Aufzeichnung T-Code:  SHDB</a:t>
            </a:r>
            <a:endParaRPr lang="de-DE" b="1"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990000"/>
            <a:ext cx="5688631" cy="14540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276229" y="1717005"/>
            <a:ext cx="1175250" cy="2645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6228184" y="1310541"/>
            <a:ext cx="2664297" cy="307777"/>
          </a:xfrm>
          <a:prstGeom prst="rect">
            <a:avLst/>
          </a:prstGeom>
          <a:solidFill>
            <a:srgbClr val="E4DCBA"/>
          </a:solidFill>
        </p:spPr>
        <p:txBody>
          <a:bodyPr wrap="square" rtlCol="0">
            <a:spAutoFit/>
          </a:bodyPr>
          <a:lstStyle/>
          <a:p>
            <a:r>
              <a:rPr lang="de-DE" sz="1400" dirty="0" smtClean="0"/>
              <a:t>1. Neue Aufzeichnung anklicken</a:t>
            </a:r>
            <a:endParaRPr lang="de-DE" sz="1400" dirty="0"/>
          </a:p>
        </p:txBody>
      </p:sp>
      <p:sp>
        <p:nvSpPr>
          <p:cNvPr id="21" name="Textfeld 20"/>
          <p:cNvSpPr txBox="1"/>
          <p:nvPr/>
        </p:nvSpPr>
        <p:spPr>
          <a:xfrm>
            <a:off x="6228182" y="3376737"/>
            <a:ext cx="2664297" cy="307777"/>
          </a:xfrm>
          <a:prstGeom prst="rect">
            <a:avLst/>
          </a:prstGeom>
          <a:solidFill>
            <a:srgbClr val="E4DCBA"/>
          </a:solidFill>
        </p:spPr>
        <p:txBody>
          <a:bodyPr wrap="square" rtlCol="0">
            <a:spAutoFit/>
          </a:bodyPr>
          <a:lstStyle/>
          <a:p>
            <a:r>
              <a:rPr lang="de-DE" sz="1400" dirty="0" smtClean="0"/>
              <a:t>2. Daten eingeben</a:t>
            </a:r>
            <a:endParaRPr lang="de-DE" sz="1400" dirty="0"/>
          </a:p>
        </p:txBody>
      </p:sp>
      <p:sp>
        <p:nvSpPr>
          <p:cNvPr id="22" name="Textfeld 21"/>
          <p:cNvSpPr txBox="1"/>
          <p:nvPr/>
        </p:nvSpPr>
        <p:spPr>
          <a:xfrm>
            <a:off x="6228184" y="5571449"/>
            <a:ext cx="2664297" cy="523220"/>
          </a:xfrm>
          <a:prstGeom prst="rect">
            <a:avLst/>
          </a:prstGeom>
          <a:solidFill>
            <a:srgbClr val="E4DCBA"/>
          </a:solidFill>
        </p:spPr>
        <p:txBody>
          <a:bodyPr wrap="square" rtlCol="0">
            <a:spAutoFit/>
          </a:bodyPr>
          <a:lstStyle/>
          <a:p>
            <a:r>
              <a:rPr lang="de-DE" sz="1400" dirty="0" smtClean="0"/>
              <a:t>3. Aufzeichnung starten, einen Datensatz exemplarisch anlegen</a:t>
            </a:r>
            <a:endParaRPr lang="de-DE" sz="1400" dirty="0"/>
          </a:p>
        </p:txBody>
      </p:sp>
      <p:sp>
        <p:nvSpPr>
          <p:cNvPr id="18" name="Textfeld 17"/>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4" action="ppaction://hlinksldjump"/>
              </a:rPr>
              <a:t>Inhaltsverzeichnis</a:t>
            </a:r>
            <a:endParaRPr lang="de-DE" dirty="0">
              <a:solidFill>
                <a:prstClr val="black"/>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9" y="2636912"/>
            <a:ext cx="3564805" cy="366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a:xfrm>
            <a:off x="1008686" y="5571449"/>
            <a:ext cx="1835122" cy="2616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40656310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251999" y="6527472"/>
            <a:ext cx="8891999" cy="369332"/>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50</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8" name="Textfeld 7"/>
          <p:cNvSpPr txBox="1"/>
          <p:nvPr/>
        </p:nvSpPr>
        <p:spPr>
          <a:xfrm>
            <a:off x="252000" y="540000"/>
            <a:ext cx="6863882" cy="369332"/>
          </a:xfrm>
          <a:prstGeom prst="rect">
            <a:avLst/>
          </a:prstGeom>
          <a:noFill/>
        </p:spPr>
        <p:txBody>
          <a:bodyPr wrap="square" rtlCol="0">
            <a:spAutoFit/>
          </a:bodyPr>
          <a:lstStyle/>
          <a:p>
            <a:r>
              <a:rPr lang="de-DE" b="1" dirty="0" smtClean="0"/>
              <a:t>Testscript ändern T-Code: SECATT</a:t>
            </a:r>
            <a:endParaRPr lang="de-DE" b="1" dirty="0"/>
          </a:p>
        </p:txBody>
      </p:sp>
      <p:sp>
        <p:nvSpPr>
          <p:cNvPr id="9" name="Textfeld 8"/>
          <p:cNvSpPr txBox="1"/>
          <p:nvPr/>
        </p:nvSpPr>
        <p:spPr>
          <a:xfrm>
            <a:off x="252000" y="990000"/>
            <a:ext cx="8659107" cy="307777"/>
          </a:xfrm>
          <a:prstGeom prst="rect">
            <a:avLst/>
          </a:prstGeom>
          <a:noFill/>
        </p:spPr>
        <p:txBody>
          <a:bodyPr wrap="square" rtlCol="0">
            <a:spAutoFit/>
          </a:bodyPr>
          <a:lstStyle/>
          <a:p>
            <a:r>
              <a:rPr lang="de-DE" sz="1400" dirty="0" smtClean="0"/>
              <a:t>Wechsel von Kommandoschnittstelle zu Parameterschnittstelle</a:t>
            </a:r>
            <a:endParaRPr lang="de-DE" sz="1400" dirty="0"/>
          </a:p>
        </p:txBody>
      </p:sp>
      <p:sp>
        <p:nvSpPr>
          <p:cNvPr id="27" name="Textfeld 26"/>
          <p:cNvSpPr txBox="1"/>
          <p:nvPr/>
        </p:nvSpPr>
        <p:spPr>
          <a:xfrm>
            <a:off x="252000" y="3645024"/>
            <a:ext cx="8770324" cy="523220"/>
          </a:xfrm>
          <a:prstGeom prst="rect">
            <a:avLst/>
          </a:prstGeom>
          <a:noFill/>
        </p:spPr>
        <p:txBody>
          <a:bodyPr wrap="square" rtlCol="0">
            <a:spAutoFit/>
          </a:bodyPr>
          <a:lstStyle/>
          <a:p>
            <a:r>
              <a:rPr lang="de-DE" sz="1400" dirty="0" smtClean="0"/>
              <a:t>Für die Datenmigration müssen die Eingabefelder parametrisiert werden, vornehmen durch Parameter anhängen - Item anklicken. Bei Mussfeldern kann ich auf eine Werteingabe verzichten (Feld leer lassen).</a:t>
            </a:r>
            <a:endParaRPr lang="de-DE" sz="1400"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1440000"/>
            <a:ext cx="7776864" cy="209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539552" y="2685186"/>
            <a:ext cx="216024" cy="3837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00" y="4433889"/>
            <a:ext cx="7777473" cy="174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feld 24"/>
          <p:cNvSpPr txBox="1"/>
          <p:nvPr/>
        </p:nvSpPr>
        <p:spPr>
          <a:xfrm>
            <a:off x="1835696" y="2546687"/>
            <a:ext cx="1584176" cy="276999"/>
          </a:xfrm>
          <a:prstGeom prst="rect">
            <a:avLst/>
          </a:prstGeom>
          <a:solidFill>
            <a:srgbClr val="E1DAB5"/>
          </a:solidFill>
        </p:spPr>
        <p:txBody>
          <a:bodyPr wrap="square" rtlCol="0">
            <a:spAutoFit/>
          </a:bodyPr>
          <a:lstStyle/>
          <a:p>
            <a:r>
              <a:rPr lang="de-DE" sz="1200" dirty="0" smtClean="0"/>
              <a:t>Schnittstellenwechsel</a:t>
            </a:r>
            <a:endParaRPr lang="de-DE" sz="1200" dirty="0"/>
          </a:p>
        </p:txBody>
      </p:sp>
      <p:cxnSp>
        <p:nvCxnSpPr>
          <p:cNvPr id="29" name="Gerade Verbindung mit Pfeil 28"/>
          <p:cNvCxnSpPr/>
          <p:nvPr/>
        </p:nvCxnSpPr>
        <p:spPr>
          <a:xfrm>
            <a:off x="755576" y="2750624"/>
            <a:ext cx="105887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1764168" y="6249800"/>
            <a:ext cx="4752528" cy="276999"/>
          </a:xfrm>
          <a:prstGeom prst="rect">
            <a:avLst/>
          </a:prstGeom>
          <a:solidFill>
            <a:srgbClr val="E1DAB5"/>
          </a:solidFill>
        </p:spPr>
        <p:txBody>
          <a:bodyPr wrap="square" rtlCol="0">
            <a:spAutoFit/>
          </a:bodyPr>
          <a:lstStyle/>
          <a:p>
            <a:r>
              <a:rPr lang="de-DE" sz="1200" dirty="0" smtClean="0"/>
              <a:t>Parameter anhängen -&gt; eine neue Zeile öffnet sich -&gt; siehe nächste Seite</a:t>
            </a:r>
            <a:endParaRPr lang="de-DE" sz="1200" dirty="0"/>
          </a:p>
        </p:txBody>
      </p:sp>
      <p:sp>
        <p:nvSpPr>
          <p:cNvPr id="31" name="Rechteck 30"/>
          <p:cNvSpPr/>
          <p:nvPr/>
        </p:nvSpPr>
        <p:spPr>
          <a:xfrm>
            <a:off x="1081174" y="5749937"/>
            <a:ext cx="25094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2" name="Gerade Verbindung mit Pfeil 31"/>
          <p:cNvCxnSpPr/>
          <p:nvPr/>
        </p:nvCxnSpPr>
        <p:spPr>
          <a:xfrm>
            <a:off x="1206647" y="6388300"/>
            <a:ext cx="557521"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Gerade Verbindung 32"/>
          <p:cNvCxnSpPr>
            <a:stCxn id="31" idx="2"/>
          </p:cNvCxnSpPr>
          <p:nvPr/>
        </p:nvCxnSpPr>
        <p:spPr>
          <a:xfrm>
            <a:off x="1206647" y="6037969"/>
            <a:ext cx="0" cy="3503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hteck 19">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5" action="ppaction://hlinksldjump"/>
              </a:rPr>
              <a:t>Inhaltsverzeichnis</a:t>
            </a:r>
            <a:endParaRPr lang="de-DE" dirty="0">
              <a:solidFill>
                <a:prstClr val="black"/>
              </a:solidFill>
            </a:endParaRPr>
          </a:p>
        </p:txBody>
      </p:sp>
      <p:sp>
        <p:nvSpPr>
          <p:cNvPr id="21" name="Textfeld 20"/>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26948328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51</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8" name="Textfeld 7"/>
          <p:cNvSpPr txBox="1"/>
          <p:nvPr/>
        </p:nvSpPr>
        <p:spPr>
          <a:xfrm>
            <a:off x="252000" y="540000"/>
            <a:ext cx="6863882" cy="369332"/>
          </a:xfrm>
          <a:prstGeom prst="rect">
            <a:avLst/>
          </a:prstGeom>
          <a:noFill/>
        </p:spPr>
        <p:txBody>
          <a:bodyPr wrap="square" rtlCol="0">
            <a:spAutoFit/>
          </a:bodyPr>
          <a:lstStyle/>
          <a:p>
            <a:r>
              <a:rPr lang="de-DE" b="1" dirty="0" smtClean="0"/>
              <a:t>Testscript ändern T-Code: SECATT</a:t>
            </a:r>
            <a:endParaRPr lang="de-DE" b="1"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99" y="1412776"/>
            <a:ext cx="7962279" cy="649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feld 16"/>
          <p:cNvSpPr txBox="1"/>
          <p:nvPr/>
        </p:nvSpPr>
        <p:spPr>
          <a:xfrm>
            <a:off x="252000" y="990000"/>
            <a:ext cx="8659107" cy="307777"/>
          </a:xfrm>
          <a:prstGeom prst="rect">
            <a:avLst/>
          </a:prstGeom>
          <a:noFill/>
        </p:spPr>
        <p:txBody>
          <a:bodyPr wrap="square" rtlCol="0">
            <a:spAutoFit/>
          </a:bodyPr>
          <a:lstStyle/>
          <a:p>
            <a:r>
              <a:rPr lang="de-DE" sz="1400" dirty="0" smtClean="0"/>
              <a:t>Neues Feld für Parametrisierung -&gt; Einträge pflegen</a:t>
            </a:r>
            <a:endParaRPr lang="de-DE" sz="1400" dirty="0"/>
          </a:p>
        </p:txBody>
      </p:sp>
      <p:sp>
        <p:nvSpPr>
          <p:cNvPr id="19" name="Textfeld 18"/>
          <p:cNvSpPr txBox="1"/>
          <p:nvPr/>
        </p:nvSpPr>
        <p:spPr>
          <a:xfrm>
            <a:off x="242055" y="2348880"/>
            <a:ext cx="8659107" cy="307777"/>
          </a:xfrm>
          <a:prstGeom prst="rect">
            <a:avLst/>
          </a:prstGeom>
          <a:noFill/>
        </p:spPr>
        <p:txBody>
          <a:bodyPr wrap="square" rtlCol="0">
            <a:spAutoFit/>
          </a:bodyPr>
          <a:lstStyle/>
          <a:p>
            <a:r>
              <a:rPr lang="de-DE" sz="1400" dirty="0" smtClean="0"/>
              <a:t>Im unteren Bereich -&gt; </a:t>
            </a:r>
            <a:r>
              <a:rPr lang="de-DE" sz="1400" dirty="0" err="1" smtClean="0"/>
              <a:t>Dynpro</a:t>
            </a:r>
            <a:r>
              <a:rPr lang="de-DE" sz="1400" dirty="0" smtClean="0"/>
              <a:t> öffnen (14 wurden durch die Aufzeichnung angelegt) -&gt; im </a:t>
            </a:r>
            <a:r>
              <a:rPr lang="de-DE" sz="1400" dirty="0" err="1" smtClean="0"/>
              <a:t>Dynpro</a:t>
            </a:r>
            <a:r>
              <a:rPr lang="de-DE" sz="1400" dirty="0" smtClean="0"/>
              <a:t> auf Field gehen.</a:t>
            </a:r>
            <a:endParaRPr lang="de-DE" sz="1400" dirty="0"/>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056" y="2833689"/>
            <a:ext cx="2365814" cy="88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055" y="4077072"/>
            <a:ext cx="2169705" cy="209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1061" y="3882133"/>
            <a:ext cx="6203404" cy="249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3006451" y="2565261"/>
            <a:ext cx="5904656" cy="307777"/>
          </a:xfrm>
          <a:prstGeom prst="rect">
            <a:avLst/>
          </a:prstGeom>
          <a:noFill/>
        </p:spPr>
        <p:txBody>
          <a:bodyPr wrap="square" rtlCol="0">
            <a:spAutoFit/>
          </a:bodyPr>
          <a:lstStyle/>
          <a:p>
            <a:r>
              <a:rPr lang="de-DE" sz="1400" dirty="0" smtClean="0"/>
              <a:t>Die Vorgabewerte (VALIN) durch die oben angelegten Parameter ersetzen.</a:t>
            </a:r>
            <a:endParaRPr lang="de-DE" sz="1400" dirty="0"/>
          </a:p>
        </p:txBody>
      </p:sp>
      <p:cxnSp>
        <p:nvCxnSpPr>
          <p:cNvPr id="6" name="Gerade Verbindung mit Pfeil 5"/>
          <p:cNvCxnSpPr/>
          <p:nvPr/>
        </p:nvCxnSpPr>
        <p:spPr>
          <a:xfrm>
            <a:off x="1008686" y="3573016"/>
            <a:ext cx="0" cy="50405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1907704" y="4273200"/>
            <a:ext cx="5760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flipV="1">
            <a:off x="2483768" y="3933056"/>
            <a:ext cx="0" cy="3401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a:off x="2483768" y="3933056"/>
            <a:ext cx="25729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echteck 23"/>
          <p:cNvSpPr/>
          <p:nvPr/>
        </p:nvSpPr>
        <p:spPr>
          <a:xfrm>
            <a:off x="7740352" y="4869160"/>
            <a:ext cx="576064"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252000" y="1810800"/>
            <a:ext cx="7962278" cy="2179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7" action="ppaction://hlinksldjump"/>
              </a:rPr>
              <a:t>Inhaltsverzeichnis</a:t>
            </a:r>
            <a:endParaRPr lang="de-DE" dirty="0">
              <a:solidFill>
                <a:prstClr val="black"/>
              </a:solidFill>
            </a:endParaRPr>
          </a:p>
        </p:txBody>
      </p:sp>
      <p:sp>
        <p:nvSpPr>
          <p:cNvPr id="26" name="Textfeld 25"/>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7248002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52</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8" name="Textfeld 7"/>
          <p:cNvSpPr txBox="1"/>
          <p:nvPr/>
        </p:nvSpPr>
        <p:spPr>
          <a:xfrm>
            <a:off x="252000" y="540000"/>
            <a:ext cx="6863882" cy="369332"/>
          </a:xfrm>
          <a:prstGeom prst="rect">
            <a:avLst/>
          </a:prstGeom>
          <a:noFill/>
        </p:spPr>
        <p:txBody>
          <a:bodyPr wrap="square" rtlCol="0">
            <a:spAutoFit/>
          </a:bodyPr>
          <a:lstStyle/>
          <a:p>
            <a:r>
              <a:rPr lang="de-DE" b="1" dirty="0" smtClean="0"/>
              <a:t>Testscript ändern T-Code: SECATT</a:t>
            </a:r>
            <a:endParaRPr lang="de-DE" b="1" dirty="0"/>
          </a:p>
        </p:txBody>
      </p:sp>
      <p:sp>
        <p:nvSpPr>
          <p:cNvPr id="17" name="Textfeld 16"/>
          <p:cNvSpPr txBox="1"/>
          <p:nvPr/>
        </p:nvSpPr>
        <p:spPr>
          <a:xfrm>
            <a:off x="252000" y="990000"/>
            <a:ext cx="8659107" cy="738664"/>
          </a:xfrm>
          <a:prstGeom prst="rect">
            <a:avLst/>
          </a:prstGeom>
          <a:noFill/>
        </p:spPr>
        <p:txBody>
          <a:bodyPr wrap="square" rtlCol="0">
            <a:spAutoFit/>
          </a:bodyPr>
          <a:lstStyle/>
          <a:p>
            <a:r>
              <a:rPr lang="de-DE" sz="1400" dirty="0" smtClean="0"/>
              <a:t>Feld für Parametrisierung -&gt; Einträge pflegen</a:t>
            </a:r>
          </a:p>
          <a:p>
            <a:r>
              <a:rPr lang="de-DE" sz="1400" dirty="0" smtClean="0"/>
              <a:t>Die oben gepflegten Parameter müssen unten den </a:t>
            </a:r>
            <a:r>
              <a:rPr lang="de-DE" sz="1400" dirty="0" err="1" smtClean="0"/>
              <a:t>Dynpros</a:t>
            </a:r>
            <a:r>
              <a:rPr lang="de-DE" sz="1400" dirty="0" smtClean="0"/>
              <a:t> zugewiesen werden, dass heißt die konstanten Werte der Aufzeichnung werden mit den Parametern überschrieben. (</a:t>
            </a:r>
            <a:r>
              <a:rPr lang="de-DE" sz="1400" dirty="0"/>
              <a:t>siehe Vergleich mit vorheriger </a:t>
            </a:r>
            <a:r>
              <a:rPr lang="de-DE" sz="1400" dirty="0" smtClean="0"/>
              <a:t>Seite)</a:t>
            </a:r>
            <a:endParaRPr lang="de-DE" sz="1400" dirty="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1800000"/>
            <a:ext cx="7761098" cy="461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feld 18"/>
          <p:cNvSpPr txBox="1"/>
          <p:nvPr/>
        </p:nvSpPr>
        <p:spPr>
          <a:xfrm>
            <a:off x="4427984" y="2780928"/>
            <a:ext cx="3888432" cy="461665"/>
          </a:xfrm>
          <a:prstGeom prst="rect">
            <a:avLst/>
          </a:prstGeom>
          <a:solidFill>
            <a:srgbClr val="EBE5CD"/>
          </a:solidFill>
        </p:spPr>
        <p:txBody>
          <a:bodyPr wrap="square" rtlCol="0">
            <a:spAutoFit/>
          </a:bodyPr>
          <a:lstStyle/>
          <a:p>
            <a:r>
              <a:rPr lang="de-DE" sz="1200" dirty="0" smtClean="0"/>
              <a:t>Der Parameterwert ist der Vorschlagswert für leere Felder der Datenmigration. (siehe Tabelle Z1_XK01_DATEN.XLS)</a:t>
            </a:r>
            <a:endParaRPr lang="de-DE" sz="1200" dirty="0"/>
          </a:p>
        </p:txBody>
      </p:sp>
      <p:sp>
        <p:nvSpPr>
          <p:cNvPr id="4" name="Rechteck 3"/>
          <p:cNvSpPr/>
          <p:nvPr/>
        </p:nvSpPr>
        <p:spPr>
          <a:xfrm>
            <a:off x="611560" y="3501008"/>
            <a:ext cx="7056784"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5796136" y="5733256"/>
            <a:ext cx="122413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 Verbindung mit Pfeil 8"/>
          <p:cNvCxnSpPr/>
          <p:nvPr/>
        </p:nvCxnSpPr>
        <p:spPr>
          <a:xfrm>
            <a:off x="6660232" y="4437112"/>
            <a:ext cx="0" cy="12241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Rechteck 19">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4" action="ppaction://hlinksldjump"/>
              </a:rPr>
              <a:t>Inhaltsverzeichnis</a:t>
            </a:r>
            <a:endParaRPr lang="de-DE" dirty="0">
              <a:solidFill>
                <a:prstClr val="black"/>
              </a:solidFill>
            </a:endParaRPr>
          </a:p>
        </p:txBody>
      </p:sp>
      <p:sp>
        <p:nvSpPr>
          <p:cNvPr id="21" name="Textfeld 20"/>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20563344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53</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9" name="Textfeld 8"/>
          <p:cNvSpPr txBox="1"/>
          <p:nvPr/>
        </p:nvSpPr>
        <p:spPr>
          <a:xfrm>
            <a:off x="252000" y="540000"/>
            <a:ext cx="6863882" cy="369332"/>
          </a:xfrm>
          <a:prstGeom prst="rect">
            <a:avLst/>
          </a:prstGeom>
          <a:noFill/>
        </p:spPr>
        <p:txBody>
          <a:bodyPr wrap="square" rtlCol="0">
            <a:spAutoFit/>
          </a:bodyPr>
          <a:lstStyle/>
          <a:p>
            <a:r>
              <a:rPr lang="de-DE" b="1" dirty="0" smtClean="0"/>
              <a:t>Testscript ändern T-Code: SECATT - Liste der 35 angelegten Parameter</a:t>
            </a:r>
            <a:endParaRPr lang="de-DE" b="1" dirty="0"/>
          </a:p>
        </p:txBody>
      </p:sp>
      <p:sp>
        <p:nvSpPr>
          <p:cNvPr id="4" name="Textfeld 3"/>
          <p:cNvSpPr txBox="1"/>
          <p:nvPr/>
        </p:nvSpPr>
        <p:spPr>
          <a:xfrm>
            <a:off x="7538432" y="3021478"/>
            <a:ext cx="1296144" cy="1015663"/>
          </a:xfrm>
          <a:prstGeom prst="rect">
            <a:avLst/>
          </a:prstGeom>
          <a:solidFill>
            <a:srgbClr val="E1DAB5"/>
          </a:solidFill>
        </p:spPr>
        <p:txBody>
          <a:bodyPr wrap="square" rtlCol="0">
            <a:spAutoFit/>
          </a:bodyPr>
          <a:lstStyle/>
          <a:p>
            <a:r>
              <a:rPr lang="de-DE" sz="1200" dirty="0" smtClean="0"/>
              <a:t>Die jeweilige Länge wurde aus der jeweiligen Strukturtabelle eruiert</a:t>
            </a:r>
            <a:endParaRPr lang="de-DE" sz="12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990000"/>
            <a:ext cx="6652641" cy="265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966" y="3645024"/>
            <a:ext cx="6657675" cy="21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965" y="5796000"/>
            <a:ext cx="6657675" cy="647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hteck 18">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6" action="ppaction://hlinksldjump"/>
              </a:rPr>
              <a:t>Inhaltsverzeichnis</a:t>
            </a:r>
            <a:endParaRPr lang="de-DE" dirty="0">
              <a:solidFill>
                <a:prstClr val="black"/>
              </a:solidFill>
            </a:endParaRPr>
          </a:p>
        </p:txBody>
      </p:sp>
      <p:sp>
        <p:nvSpPr>
          <p:cNvPr id="20" name="Textfeld 19"/>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30523300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54</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8" name="Textfeld 7"/>
          <p:cNvSpPr txBox="1"/>
          <p:nvPr/>
        </p:nvSpPr>
        <p:spPr>
          <a:xfrm>
            <a:off x="252000" y="540000"/>
            <a:ext cx="8784496" cy="369332"/>
          </a:xfrm>
          <a:prstGeom prst="rect">
            <a:avLst/>
          </a:prstGeom>
          <a:noFill/>
        </p:spPr>
        <p:txBody>
          <a:bodyPr wrap="square" rtlCol="0">
            <a:spAutoFit/>
          </a:bodyPr>
          <a:lstStyle/>
          <a:p>
            <a:r>
              <a:rPr lang="de-DE" b="1" dirty="0" smtClean="0"/>
              <a:t>Testscript  T-Code: SECATT - Testdaten anlegen</a:t>
            </a:r>
            <a:endParaRPr lang="de-DE" b="1"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990000"/>
            <a:ext cx="2735824" cy="243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2232770"/>
            <a:ext cx="6426168" cy="4140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594894" y="1196752"/>
            <a:ext cx="20313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252000" y="2492896"/>
            <a:ext cx="187172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3870493" y="3068960"/>
            <a:ext cx="55749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2699792" y="3420368"/>
            <a:ext cx="864096" cy="2246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5" action="ppaction://hlinksldjump"/>
              </a:rPr>
              <a:t>Inhaltsverzeichnis</a:t>
            </a:r>
            <a:endParaRPr lang="de-DE" dirty="0">
              <a:solidFill>
                <a:prstClr val="black"/>
              </a:solidFill>
            </a:endParaRPr>
          </a:p>
        </p:txBody>
      </p:sp>
      <p:sp>
        <p:nvSpPr>
          <p:cNvPr id="19" name="Textfeld 18"/>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27460807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55</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8" name="Textfeld 7"/>
          <p:cNvSpPr txBox="1"/>
          <p:nvPr/>
        </p:nvSpPr>
        <p:spPr>
          <a:xfrm>
            <a:off x="252000" y="540000"/>
            <a:ext cx="8784496" cy="369332"/>
          </a:xfrm>
          <a:prstGeom prst="rect">
            <a:avLst/>
          </a:prstGeom>
          <a:noFill/>
        </p:spPr>
        <p:txBody>
          <a:bodyPr wrap="square" rtlCol="0">
            <a:spAutoFit/>
          </a:bodyPr>
          <a:lstStyle/>
          <a:p>
            <a:r>
              <a:rPr lang="de-DE" b="1" dirty="0" smtClean="0"/>
              <a:t>Testscript  T-Code: SECATT - Testdaten anlegen </a:t>
            </a:r>
            <a:r>
              <a:rPr lang="de-DE" b="1" dirty="0"/>
              <a:t>-</a:t>
            </a:r>
            <a:r>
              <a:rPr lang="de-DE" b="1" dirty="0" smtClean="0"/>
              <a:t> Parameter importieren</a:t>
            </a:r>
            <a:endParaRPr lang="de-DE" b="1" dirty="0"/>
          </a:p>
        </p:txBody>
      </p:sp>
      <p:sp>
        <p:nvSpPr>
          <p:cNvPr id="5" name="Textfeld 4"/>
          <p:cNvSpPr txBox="1"/>
          <p:nvPr/>
        </p:nvSpPr>
        <p:spPr>
          <a:xfrm>
            <a:off x="231226" y="4202563"/>
            <a:ext cx="7573409" cy="307777"/>
          </a:xfrm>
          <a:prstGeom prst="rect">
            <a:avLst/>
          </a:prstGeom>
          <a:noFill/>
        </p:spPr>
        <p:txBody>
          <a:bodyPr wrap="square" rtlCol="0">
            <a:spAutoFit/>
          </a:bodyPr>
          <a:lstStyle/>
          <a:p>
            <a:r>
              <a:rPr lang="de-DE" sz="1400" dirty="0" smtClean="0"/>
              <a:t>Testscript eingeben und Parameter holen</a:t>
            </a:r>
            <a:endParaRPr lang="de-DE" sz="14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990000"/>
            <a:ext cx="85629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a:xfrm>
            <a:off x="1907704" y="1484784"/>
            <a:ext cx="244827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00" y="4653136"/>
            <a:ext cx="86010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hteck 18"/>
          <p:cNvSpPr/>
          <p:nvPr/>
        </p:nvSpPr>
        <p:spPr>
          <a:xfrm>
            <a:off x="2195736" y="4941169"/>
            <a:ext cx="2088232" cy="4072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5" action="ppaction://hlinksldjump"/>
              </a:rPr>
              <a:t>Inhaltsverzeichnis</a:t>
            </a:r>
            <a:endParaRPr lang="de-DE" dirty="0">
              <a:solidFill>
                <a:prstClr val="black"/>
              </a:solidFill>
            </a:endParaRPr>
          </a:p>
        </p:txBody>
      </p:sp>
      <p:sp>
        <p:nvSpPr>
          <p:cNvPr id="21" name="Textfeld 20"/>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29351792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56</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17" name="Textfeld 16"/>
          <p:cNvSpPr txBox="1"/>
          <p:nvPr/>
        </p:nvSpPr>
        <p:spPr>
          <a:xfrm>
            <a:off x="252000" y="540000"/>
            <a:ext cx="8784496" cy="369332"/>
          </a:xfrm>
          <a:prstGeom prst="rect">
            <a:avLst/>
          </a:prstGeom>
          <a:noFill/>
        </p:spPr>
        <p:txBody>
          <a:bodyPr wrap="square" rtlCol="0">
            <a:spAutoFit/>
          </a:bodyPr>
          <a:lstStyle/>
          <a:p>
            <a:r>
              <a:rPr lang="de-DE" b="1" dirty="0" smtClean="0"/>
              <a:t>Testscript  T-Code: SECATT - Testdaten anlegen </a:t>
            </a:r>
            <a:r>
              <a:rPr lang="de-DE" b="1" dirty="0"/>
              <a:t>-</a:t>
            </a:r>
            <a:r>
              <a:rPr lang="de-DE" b="1" dirty="0" smtClean="0"/>
              <a:t> Parameter importieren</a:t>
            </a:r>
            <a:endParaRPr lang="de-DE" b="1" dirty="0"/>
          </a:p>
        </p:txBody>
      </p:sp>
      <p:sp>
        <p:nvSpPr>
          <p:cNvPr id="2" name="Textfeld 1"/>
          <p:cNvSpPr txBox="1"/>
          <p:nvPr/>
        </p:nvSpPr>
        <p:spPr>
          <a:xfrm>
            <a:off x="7283151" y="2996952"/>
            <a:ext cx="1753346" cy="830997"/>
          </a:xfrm>
          <a:prstGeom prst="rect">
            <a:avLst/>
          </a:prstGeom>
          <a:solidFill>
            <a:srgbClr val="E1DAB5"/>
          </a:solidFill>
        </p:spPr>
        <p:txBody>
          <a:bodyPr wrap="square" rtlCol="0">
            <a:spAutoFit/>
          </a:bodyPr>
          <a:lstStyle/>
          <a:p>
            <a:r>
              <a:rPr lang="de-DE" sz="1200" dirty="0" smtClean="0"/>
              <a:t>Die geholten Parameter markieren anschließend F8 (anhängen) drücken und übernehmen</a:t>
            </a:r>
            <a:endParaRPr lang="de-DE" sz="1200"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990000"/>
            <a:ext cx="6995524" cy="531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hteck 18"/>
          <p:cNvSpPr/>
          <p:nvPr/>
        </p:nvSpPr>
        <p:spPr>
          <a:xfrm>
            <a:off x="3480737" y="3661169"/>
            <a:ext cx="432048"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3523029" y="3708206"/>
            <a:ext cx="347464" cy="276999"/>
          </a:xfrm>
          <a:prstGeom prst="rect">
            <a:avLst/>
          </a:prstGeom>
          <a:noFill/>
        </p:spPr>
        <p:txBody>
          <a:bodyPr wrap="square" rtlCol="0">
            <a:spAutoFit/>
          </a:bodyPr>
          <a:lstStyle/>
          <a:p>
            <a:r>
              <a:rPr lang="de-DE" sz="1200" dirty="0" smtClean="0"/>
              <a:t>F8</a:t>
            </a:r>
            <a:endParaRPr lang="de-DE" sz="1200" dirty="0"/>
          </a:p>
        </p:txBody>
      </p:sp>
      <p:sp>
        <p:nvSpPr>
          <p:cNvPr id="7" name="Rechteck 6"/>
          <p:cNvSpPr/>
          <p:nvPr/>
        </p:nvSpPr>
        <p:spPr>
          <a:xfrm>
            <a:off x="252000" y="1700808"/>
            <a:ext cx="21554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6372200" y="6093296"/>
            <a:ext cx="875324" cy="2074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4" action="ppaction://hlinksldjump"/>
              </a:rPr>
              <a:t>Inhaltsverzeichnis</a:t>
            </a:r>
            <a:endParaRPr lang="de-DE" dirty="0">
              <a:solidFill>
                <a:prstClr val="black"/>
              </a:solidFill>
            </a:endParaRPr>
          </a:p>
        </p:txBody>
      </p:sp>
      <p:sp>
        <p:nvSpPr>
          <p:cNvPr id="22" name="Textfeld 21"/>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18627025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57</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8" name="Textfeld 7"/>
          <p:cNvSpPr txBox="1"/>
          <p:nvPr/>
        </p:nvSpPr>
        <p:spPr>
          <a:xfrm>
            <a:off x="252000" y="540000"/>
            <a:ext cx="8784496" cy="369332"/>
          </a:xfrm>
          <a:prstGeom prst="rect">
            <a:avLst/>
          </a:prstGeom>
          <a:noFill/>
        </p:spPr>
        <p:txBody>
          <a:bodyPr wrap="square" rtlCol="0">
            <a:spAutoFit/>
          </a:bodyPr>
          <a:lstStyle/>
          <a:p>
            <a:r>
              <a:rPr lang="de-DE" b="1" dirty="0" smtClean="0"/>
              <a:t>Testscript  T-Code: SECATT - Testdaten anlegen </a:t>
            </a:r>
            <a:r>
              <a:rPr lang="de-DE" b="1" dirty="0"/>
              <a:t>-</a:t>
            </a:r>
            <a:r>
              <a:rPr lang="de-DE" b="1" dirty="0" smtClean="0"/>
              <a:t> Parameter importieren</a:t>
            </a:r>
            <a:endParaRPr lang="de-DE" b="1" dirty="0"/>
          </a:p>
        </p:txBody>
      </p:sp>
      <p:sp>
        <p:nvSpPr>
          <p:cNvPr id="10" name="Textfeld 9"/>
          <p:cNvSpPr txBox="1"/>
          <p:nvPr/>
        </p:nvSpPr>
        <p:spPr>
          <a:xfrm>
            <a:off x="252000" y="990000"/>
            <a:ext cx="7667829" cy="307777"/>
          </a:xfrm>
          <a:prstGeom prst="rect">
            <a:avLst/>
          </a:prstGeom>
          <a:noFill/>
        </p:spPr>
        <p:txBody>
          <a:bodyPr wrap="square" rtlCol="0">
            <a:spAutoFit/>
          </a:bodyPr>
          <a:lstStyle/>
          <a:p>
            <a:r>
              <a:rPr lang="de-DE" sz="1400" dirty="0" smtClean="0"/>
              <a:t>Parameter wurden importiert</a:t>
            </a:r>
            <a:endParaRPr lang="de-DE" sz="14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1440000"/>
            <a:ext cx="8318369" cy="482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Pfeil nach unten 16"/>
          <p:cNvSpPr/>
          <p:nvPr/>
        </p:nvSpPr>
        <p:spPr>
          <a:xfrm>
            <a:off x="3627580" y="5706593"/>
            <a:ext cx="198293" cy="33761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539552" y="2420888"/>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4" action="ppaction://hlinksldjump"/>
              </a:rPr>
              <a:t>Inhaltsverzeichnis</a:t>
            </a:r>
            <a:endParaRPr lang="de-DE" dirty="0">
              <a:solidFill>
                <a:prstClr val="black"/>
              </a:solidFill>
            </a:endParaRPr>
          </a:p>
        </p:txBody>
      </p:sp>
      <p:sp>
        <p:nvSpPr>
          <p:cNvPr id="20" name="Textfeld 19"/>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35812804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58</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9" name="Textfeld 8"/>
          <p:cNvSpPr txBox="1"/>
          <p:nvPr/>
        </p:nvSpPr>
        <p:spPr>
          <a:xfrm>
            <a:off x="251999" y="540000"/>
            <a:ext cx="8891999" cy="369332"/>
          </a:xfrm>
          <a:prstGeom prst="rect">
            <a:avLst/>
          </a:prstGeom>
          <a:noFill/>
        </p:spPr>
        <p:txBody>
          <a:bodyPr wrap="square" rtlCol="0">
            <a:spAutoFit/>
          </a:bodyPr>
          <a:lstStyle/>
          <a:p>
            <a:r>
              <a:rPr lang="de-DE" b="1" dirty="0" smtClean="0"/>
              <a:t>Testscript  T-Code: SECATT - Testdaten anlegen </a:t>
            </a:r>
            <a:r>
              <a:rPr lang="de-DE" b="1" dirty="0"/>
              <a:t>-</a:t>
            </a:r>
            <a:r>
              <a:rPr lang="de-DE" b="1" dirty="0" smtClean="0"/>
              <a:t> Dateiformat für Datenübernahme erzeugen </a:t>
            </a:r>
            <a:endParaRPr lang="de-DE" b="1" dirty="0"/>
          </a:p>
        </p:txBody>
      </p:sp>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845" y="3955395"/>
            <a:ext cx="2348855" cy="254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586" y="4149080"/>
            <a:ext cx="4458545" cy="183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hteck 23"/>
          <p:cNvSpPr/>
          <p:nvPr/>
        </p:nvSpPr>
        <p:spPr>
          <a:xfrm>
            <a:off x="2339752" y="4437112"/>
            <a:ext cx="50405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2663788" y="4797152"/>
            <a:ext cx="468052" cy="2669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25"/>
          <p:cNvCxnSpPr/>
          <p:nvPr/>
        </p:nvCxnSpPr>
        <p:spPr>
          <a:xfrm>
            <a:off x="4499992" y="5661248"/>
            <a:ext cx="93610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5436096" y="5194800"/>
            <a:ext cx="1296204"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flipV="1">
            <a:off x="5436096" y="5194800"/>
            <a:ext cx="0" cy="4664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74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000" y="990000"/>
            <a:ext cx="6177807" cy="294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2491858" y="1196752"/>
            <a:ext cx="164809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 name="Gerade Verbindung mit Pfeil 4"/>
          <p:cNvCxnSpPr/>
          <p:nvPr/>
        </p:nvCxnSpPr>
        <p:spPr>
          <a:xfrm>
            <a:off x="3870493" y="1340768"/>
            <a:ext cx="0" cy="28083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hteck 18">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6" action="ppaction://hlinksldjump"/>
              </a:rPr>
              <a:t>Inhaltsverzeichnis</a:t>
            </a:r>
            <a:endParaRPr lang="de-DE" dirty="0">
              <a:solidFill>
                <a:prstClr val="black"/>
              </a:solidFill>
            </a:endParaRPr>
          </a:p>
        </p:txBody>
      </p:sp>
      <p:sp>
        <p:nvSpPr>
          <p:cNvPr id="20" name="Textfeld 19"/>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1908261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59</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9" name="Textfeld 8"/>
          <p:cNvSpPr txBox="1"/>
          <p:nvPr/>
        </p:nvSpPr>
        <p:spPr>
          <a:xfrm>
            <a:off x="251999" y="540000"/>
            <a:ext cx="8891999" cy="369332"/>
          </a:xfrm>
          <a:prstGeom prst="rect">
            <a:avLst/>
          </a:prstGeom>
          <a:noFill/>
        </p:spPr>
        <p:txBody>
          <a:bodyPr wrap="square" rtlCol="0">
            <a:spAutoFit/>
          </a:bodyPr>
          <a:lstStyle/>
          <a:p>
            <a:r>
              <a:rPr lang="de-DE" b="1" dirty="0" smtClean="0"/>
              <a:t>Testscript  T-Code: SECATT - Testdaten anlegen </a:t>
            </a:r>
            <a:r>
              <a:rPr lang="de-DE" b="1" dirty="0"/>
              <a:t>-</a:t>
            </a:r>
            <a:r>
              <a:rPr lang="de-DE" b="1" dirty="0" smtClean="0"/>
              <a:t> Dateiformat für Datenübernahme erzeugen </a:t>
            </a:r>
            <a:endParaRPr lang="de-DE" b="1" dirty="0"/>
          </a:p>
        </p:txBody>
      </p:sp>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204" y="5974482"/>
            <a:ext cx="2268463" cy="49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Gerade Verbindung mit Pfeil 25"/>
          <p:cNvCxnSpPr/>
          <p:nvPr/>
        </p:nvCxnSpPr>
        <p:spPr>
          <a:xfrm>
            <a:off x="3199332" y="6256800"/>
            <a:ext cx="3244876"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086" y="4164496"/>
            <a:ext cx="2941246" cy="230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001" y="990000"/>
            <a:ext cx="6408232" cy="311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1403648" y="1484784"/>
            <a:ext cx="374441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72414" y="2780928"/>
            <a:ext cx="261541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3379603" y="2714436"/>
            <a:ext cx="1223873" cy="276999"/>
          </a:xfrm>
          <a:prstGeom prst="rect">
            <a:avLst/>
          </a:prstGeom>
          <a:solidFill>
            <a:srgbClr val="E1DAB5"/>
          </a:solidFill>
        </p:spPr>
        <p:txBody>
          <a:bodyPr wrap="square" rtlCol="0">
            <a:spAutoFit/>
          </a:bodyPr>
          <a:lstStyle/>
          <a:p>
            <a:r>
              <a:rPr lang="de-DE" sz="1200" dirty="0" smtClean="0"/>
              <a:t>Geänderter Pfad</a:t>
            </a:r>
            <a:endParaRPr lang="de-DE" sz="1200" dirty="0"/>
          </a:p>
        </p:txBody>
      </p:sp>
      <p:cxnSp>
        <p:nvCxnSpPr>
          <p:cNvPr id="27" name="Gerade Verbindung mit Pfeil 26"/>
          <p:cNvCxnSpPr/>
          <p:nvPr/>
        </p:nvCxnSpPr>
        <p:spPr>
          <a:xfrm flipH="1">
            <a:off x="3019061" y="2867907"/>
            <a:ext cx="360542"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6" action="ppaction://hlinksldjump"/>
              </a:rPr>
              <a:t>Inhaltsverzeichnis</a:t>
            </a:r>
            <a:endParaRPr lang="de-DE" dirty="0">
              <a:solidFill>
                <a:prstClr val="black"/>
              </a:solidFill>
            </a:endParaRPr>
          </a:p>
        </p:txBody>
      </p:sp>
      <p:sp>
        <p:nvSpPr>
          <p:cNvPr id="19" name="Textfeld 18"/>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1737620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a:solidFill>
                  <a:prstClr val="black"/>
                </a:solidFill>
              </a:rPr>
              <a:t>Kapitel 1 </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6</a:t>
            </a:r>
            <a:endParaRPr lang="de-DE" sz="1200" dirty="0">
              <a:solidFill>
                <a:prstClr val="black"/>
              </a:solidFill>
            </a:endParaRPr>
          </a:p>
        </p:txBody>
      </p:sp>
      <p:sp>
        <p:nvSpPr>
          <p:cNvPr id="21" name="Textfeld 20"/>
          <p:cNvSpPr txBox="1"/>
          <p:nvPr/>
        </p:nvSpPr>
        <p:spPr>
          <a:xfrm>
            <a:off x="251521" y="540000"/>
            <a:ext cx="8640960" cy="369332"/>
          </a:xfrm>
          <a:prstGeom prst="rect">
            <a:avLst/>
          </a:prstGeom>
          <a:noFill/>
        </p:spPr>
        <p:txBody>
          <a:bodyPr wrap="square" rtlCol="0">
            <a:spAutoFit/>
          </a:bodyPr>
          <a:lstStyle/>
          <a:p>
            <a:r>
              <a:rPr lang="de-DE" b="1" dirty="0" smtClean="0">
                <a:solidFill>
                  <a:prstClr val="black"/>
                </a:solidFill>
              </a:rPr>
              <a:t>Transaktionsrecorder Aufzeichnung T-Code:  SHDB / Material anlegen T-Code: MM01</a:t>
            </a:r>
            <a:endParaRPr lang="de-DE" b="1" dirty="0">
              <a:solidFill>
                <a:prstClr val="black"/>
              </a:solidFill>
            </a:endParaRPr>
          </a:p>
        </p:txBody>
      </p:sp>
      <p:sp>
        <p:nvSpPr>
          <p:cNvPr id="22" name="Textfeld 21"/>
          <p:cNvSpPr txBox="1"/>
          <p:nvPr/>
        </p:nvSpPr>
        <p:spPr>
          <a:xfrm>
            <a:off x="252000" y="990000"/>
            <a:ext cx="2376263" cy="307777"/>
          </a:xfrm>
          <a:prstGeom prst="rect">
            <a:avLst/>
          </a:prstGeom>
          <a:solidFill>
            <a:srgbClr val="EAEAEA"/>
          </a:solidFill>
        </p:spPr>
        <p:txBody>
          <a:bodyPr wrap="square" rtlCol="0">
            <a:spAutoFit/>
          </a:bodyPr>
          <a:lstStyle/>
          <a:p>
            <a:r>
              <a:rPr lang="de-DE" sz="1400" b="1" dirty="0"/>
              <a:t>1</a:t>
            </a:r>
            <a:r>
              <a:rPr lang="de-DE" sz="1400" b="1" dirty="0" smtClean="0"/>
              <a:t>. Daten eingeben</a:t>
            </a:r>
            <a:endParaRPr lang="de-DE" sz="1400" b="1" dirty="0"/>
          </a:p>
        </p:txBody>
      </p:sp>
      <p:sp>
        <p:nvSpPr>
          <p:cNvPr id="23" name="Textfeld 22"/>
          <p:cNvSpPr txBox="1"/>
          <p:nvPr/>
        </p:nvSpPr>
        <p:spPr>
          <a:xfrm>
            <a:off x="3129195" y="990000"/>
            <a:ext cx="2128234" cy="307777"/>
          </a:xfrm>
          <a:prstGeom prst="rect">
            <a:avLst/>
          </a:prstGeom>
          <a:solidFill>
            <a:srgbClr val="EAEAEA"/>
          </a:solidFill>
        </p:spPr>
        <p:txBody>
          <a:bodyPr wrap="square" rtlCol="0">
            <a:spAutoFit/>
          </a:bodyPr>
          <a:lstStyle/>
          <a:p>
            <a:r>
              <a:rPr lang="de-DE" sz="1400" b="1" dirty="0" smtClean="0"/>
              <a:t>2. Sichten anlegen</a:t>
            </a:r>
            <a:endParaRPr lang="de-DE" sz="1400" b="1" dirty="0"/>
          </a:p>
        </p:txBody>
      </p:sp>
      <p:sp>
        <p:nvSpPr>
          <p:cNvPr id="18" name="Textfeld 17"/>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294573"/>
            <a:ext cx="2125588" cy="275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9194" y="4050246"/>
            <a:ext cx="2128234" cy="1546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1113" y="1328554"/>
            <a:ext cx="3461370" cy="170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5431112" y="990000"/>
            <a:ext cx="3461369" cy="307777"/>
          </a:xfrm>
          <a:prstGeom prst="rect">
            <a:avLst/>
          </a:prstGeom>
          <a:solidFill>
            <a:srgbClr val="EAEAEA"/>
          </a:solidFill>
        </p:spPr>
        <p:txBody>
          <a:bodyPr wrap="square" rtlCol="0">
            <a:spAutoFit/>
          </a:bodyPr>
          <a:lstStyle/>
          <a:p>
            <a:r>
              <a:rPr lang="de-DE" sz="1400" b="1" dirty="0" smtClean="0"/>
              <a:t>3. Organisationseinheiten pflegen</a:t>
            </a:r>
            <a:endParaRPr lang="de-DE" sz="1400" b="1" dirty="0"/>
          </a:p>
        </p:txBody>
      </p:sp>
      <p:sp>
        <p:nvSpPr>
          <p:cNvPr id="3" name="Textfeld 2"/>
          <p:cNvSpPr txBox="1"/>
          <p:nvPr/>
        </p:nvSpPr>
        <p:spPr>
          <a:xfrm>
            <a:off x="5431111" y="5301208"/>
            <a:ext cx="3461370" cy="1015663"/>
          </a:xfrm>
          <a:prstGeom prst="rect">
            <a:avLst/>
          </a:prstGeom>
          <a:solidFill>
            <a:srgbClr val="FF0000"/>
          </a:solidFill>
        </p:spPr>
        <p:txBody>
          <a:bodyPr wrap="square" rtlCol="0">
            <a:spAutoFit/>
          </a:bodyPr>
          <a:lstStyle/>
          <a:p>
            <a:r>
              <a:rPr lang="de-DE" sz="1200" dirty="0" smtClean="0">
                <a:solidFill>
                  <a:schemeClr val="bg1"/>
                </a:solidFill>
              </a:rPr>
              <a:t>Bei der </a:t>
            </a:r>
            <a:r>
              <a:rPr lang="de-DE" sz="1200" dirty="0" err="1" smtClean="0">
                <a:solidFill>
                  <a:schemeClr val="bg1"/>
                </a:solidFill>
              </a:rPr>
              <a:t>Sichtenauswahl</a:t>
            </a:r>
            <a:r>
              <a:rPr lang="de-DE" sz="1200" dirty="0" smtClean="0">
                <a:solidFill>
                  <a:schemeClr val="bg1"/>
                </a:solidFill>
              </a:rPr>
              <a:t> nicht auf die unteren Sichten (Buchhaltung) scrollen, sondern die Tastatur (Bild nach unten Taste) benutzen. Das scrollen wird nicht aufgezeichnet. Verwende ich die Tastatur, wird es aufgezeichnet.</a:t>
            </a:r>
            <a:endParaRPr lang="de-DE" sz="1200" dirty="0">
              <a:solidFill>
                <a:schemeClr val="bg1"/>
              </a:solidFill>
            </a:endParaRPr>
          </a:p>
        </p:txBody>
      </p:sp>
      <p:sp>
        <p:nvSpPr>
          <p:cNvPr id="24" name="Rechteck 23">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6" action="ppaction://hlinksldjump"/>
              </a:rPr>
              <a:t>Inhaltsverzeichnis</a:t>
            </a:r>
            <a:endParaRPr lang="de-DE" dirty="0">
              <a:solidFill>
                <a:prstClr val="black"/>
              </a:solidFill>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425" y="1297777"/>
            <a:ext cx="2376263" cy="150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feld 18"/>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21698552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60</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8" name="Textfeld 7"/>
          <p:cNvSpPr txBox="1"/>
          <p:nvPr/>
        </p:nvSpPr>
        <p:spPr>
          <a:xfrm>
            <a:off x="251999" y="540000"/>
            <a:ext cx="8891999" cy="369332"/>
          </a:xfrm>
          <a:prstGeom prst="rect">
            <a:avLst/>
          </a:prstGeom>
          <a:noFill/>
        </p:spPr>
        <p:txBody>
          <a:bodyPr wrap="square" rtlCol="0">
            <a:spAutoFit/>
          </a:bodyPr>
          <a:lstStyle/>
          <a:p>
            <a:r>
              <a:rPr lang="de-DE" b="1" dirty="0" smtClean="0"/>
              <a:t>Weiterverarbeitung der Daten mit MS Excel</a:t>
            </a:r>
            <a:endParaRPr lang="de-DE"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4" y="990000"/>
            <a:ext cx="3511277" cy="975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467544" y="1522800"/>
            <a:ext cx="1080120" cy="2231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 name="Gerade Verbindung mit Pfeil 3"/>
          <p:cNvCxnSpPr/>
          <p:nvPr/>
        </p:nvCxnSpPr>
        <p:spPr>
          <a:xfrm>
            <a:off x="1547664" y="1634365"/>
            <a:ext cx="4176464"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98" y="2265218"/>
            <a:ext cx="4031969" cy="284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2356" y="1451595"/>
            <a:ext cx="3078345" cy="81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9929" y="3429000"/>
            <a:ext cx="4170772" cy="290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372414" y="2996952"/>
            <a:ext cx="52717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3059832" y="4882576"/>
            <a:ext cx="432048" cy="2235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4920231" y="4221088"/>
            <a:ext cx="587873"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6948264" y="4329100"/>
            <a:ext cx="1296144" cy="252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7596336" y="6093296"/>
            <a:ext cx="648072" cy="2428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7" action="ppaction://hlinksldjump"/>
              </a:rPr>
              <a:t>Inhaltsverzeichnis</a:t>
            </a:r>
            <a:endParaRPr lang="de-DE" dirty="0">
              <a:solidFill>
                <a:prstClr val="black"/>
              </a:solidFill>
            </a:endParaRPr>
          </a:p>
        </p:txBody>
      </p:sp>
      <p:sp>
        <p:nvSpPr>
          <p:cNvPr id="23" name="Textfeld 22"/>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17118036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61</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9" name="Textfeld 8"/>
          <p:cNvSpPr txBox="1"/>
          <p:nvPr/>
        </p:nvSpPr>
        <p:spPr>
          <a:xfrm>
            <a:off x="251999" y="540000"/>
            <a:ext cx="8891999" cy="369332"/>
          </a:xfrm>
          <a:prstGeom prst="rect">
            <a:avLst/>
          </a:prstGeom>
          <a:noFill/>
        </p:spPr>
        <p:txBody>
          <a:bodyPr wrap="square" rtlCol="0">
            <a:spAutoFit/>
          </a:bodyPr>
          <a:lstStyle/>
          <a:p>
            <a:r>
              <a:rPr lang="de-DE" b="1" dirty="0" smtClean="0"/>
              <a:t>Weiterverarbeitung der Daten mit MS Excel</a:t>
            </a:r>
            <a:endParaRPr lang="de-DE" b="1" dirty="0"/>
          </a:p>
        </p:txBody>
      </p:sp>
      <p:sp>
        <p:nvSpPr>
          <p:cNvPr id="2" name="Textfeld 1"/>
          <p:cNvSpPr txBox="1"/>
          <p:nvPr/>
        </p:nvSpPr>
        <p:spPr>
          <a:xfrm>
            <a:off x="5220072" y="2823319"/>
            <a:ext cx="3528392" cy="461665"/>
          </a:xfrm>
          <a:prstGeom prst="rect">
            <a:avLst/>
          </a:prstGeom>
          <a:solidFill>
            <a:srgbClr val="E1DAB5"/>
          </a:solidFill>
        </p:spPr>
        <p:txBody>
          <a:bodyPr wrap="square" rtlCol="0">
            <a:spAutoFit/>
          </a:bodyPr>
          <a:lstStyle/>
          <a:p>
            <a:r>
              <a:rPr lang="de-DE" sz="1200" dirty="0" smtClean="0"/>
              <a:t>Spalten, welche mit einer Null beginnen können, werden als Text formatiert</a:t>
            </a:r>
            <a:endParaRPr lang="de-DE" sz="1200" dirty="0"/>
          </a:p>
        </p:txBody>
      </p:sp>
      <p:sp>
        <p:nvSpPr>
          <p:cNvPr id="4" name="Textfeld 3"/>
          <p:cNvSpPr txBox="1"/>
          <p:nvPr/>
        </p:nvSpPr>
        <p:spPr>
          <a:xfrm>
            <a:off x="216801" y="5661248"/>
            <a:ext cx="8640480" cy="461665"/>
          </a:xfrm>
          <a:prstGeom prst="rect">
            <a:avLst/>
          </a:prstGeom>
          <a:solidFill>
            <a:srgbClr val="E1DAB5"/>
          </a:solidFill>
        </p:spPr>
        <p:txBody>
          <a:bodyPr wrap="square" rtlCol="0">
            <a:spAutoFit/>
          </a:bodyPr>
          <a:lstStyle/>
          <a:p>
            <a:r>
              <a:rPr lang="de-DE" sz="1200" dirty="0" smtClean="0"/>
              <a:t>Jetzt kann die Tabelle vervollständigt werden. Wird in einer Zelle kein Feldwert eingetragen, wird der Vorschlagswert der Aufzeichnung übernommen. Ist kein Vorschlagswert aus der Aufzeichnung vorhanden bleibt dieses Feld leer.</a:t>
            </a:r>
            <a:endParaRPr lang="de-DE" sz="1200" dirty="0"/>
          </a:p>
        </p:txBody>
      </p:sp>
      <p:sp>
        <p:nvSpPr>
          <p:cNvPr id="5" name="Pfeil nach rechts 4"/>
          <p:cNvSpPr/>
          <p:nvPr/>
        </p:nvSpPr>
        <p:spPr>
          <a:xfrm>
            <a:off x="8316416" y="4797152"/>
            <a:ext cx="540865"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990000"/>
            <a:ext cx="3920231" cy="2794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2411760" y="1484784"/>
            <a:ext cx="43204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539552" y="2492896"/>
            <a:ext cx="1728192"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3563888" y="3501008"/>
            <a:ext cx="608343" cy="2836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rade Verbindung mit Pfeil 10"/>
          <p:cNvCxnSpPr>
            <a:stCxn id="2" idx="1"/>
          </p:cNvCxnSpPr>
          <p:nvPr/>
        </p:nvCxnSpPr>
        <p:spPr>
          <a:xfrm flipH="1" flipV="1">
            <a:off x="2267744" y="3054151"/>
            <a:ext cx="2952328" cy="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70" y="3966120"/>
            <a:ext cx="7940554" cy="140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hteck 18">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5" action="ppaction://hlinksldjump"/>
              </a:rPr>
              <a:t>Inhaltsverzeichnis</a:t>
            </a:r>
            <a:endParaRPr lang="de-DE" dirty="0">
              <a:solidFill>
                <a:prstClr val="black"/>
              </a:solidFill>
            </a:endParaRPr>
          </a:p>
        </p:txBody>
      </p:sp>
      <p:sp>
        <p:nvSpPr>
          <p:cNvPr id="20" name="Textfeld 19"/>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20704253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62</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8" name="Textfeld 7"/>
          <p:cNvSpPr txBox="1"/>
          <p:nvPr/>
        </p:nvSpPr>
        <p:spPr>
          <a:xfrm>
            <a:off x="251999" y="540000"/>
            <a:ext cx="8891999" cy="369332"/>
          </a:xfrm>
          <a:prstGeom prst="rect">
            <a:avLst/>
          </a:prstGeom>
          <a:noFill/>
        </p:spPr>
        <p:txBody>
          <a:bodyPr wrap="square" rtlCol="0">
            <a:spAutoFit/>
          </a:bodyPr>
          <a:lstStyle/>
          <a:p>
            <a:r>
              <a:rPr lang="de-DE" b="1" dirty="0" smtClean="0"/>
              <a:t>Weiterverarbeitung der Daten mit MS Excel</a:t>
            </a:r>
            <a:endParaRPr lang="de-DE" b="1" dirty="0"/>
          </a:p>
        </p:txBody>
      </p:sp>
      <p:sp>
        <p:nvSpPr>
          <p:cNvPr id="2" name="Textfeld 1"/>
          <p:cNvSpPr txBox="1"/>
          <p:nvPr/>
        </p:nvSpPr>
        <p:spPr>
          <a:xfrm>
            <a:off x="283439" y="3861048"/>
            <a:ext cx="8424457" cy="307777"/>
          </a:xfrm>
          <a:prstGeom prst="rect">
            <a:avLst/>
          </a:prstGeom>
          <a:noFill/>
        </p:spPr>
        <p:txBody>
          <a:bodyPr wrap="square" rtlCol="0">
            <a:spAutoFit/>
          </a:bodyPr>
          <a:lstStyle/>
          <a:p>
            <a:r>
              <a:rPr lang="de-DE" sz="1400" dirty="0" smtClean="0"/>
              <a:t>Die vollständige Tabelle wieder im Textformat speichern.</a:t>
            </a:r>
            <a:endParaRPr lang="de-DE" sz="1400"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99" y="990000"/>
            <a:ext cx="7612478" cy="283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Pfeil nach rechts 18"/>
          <p:cNvSpPr/>
          <p:nvPr/>
        </p:nvSpPr>
        <p:spPr>
          <a:xfrm>
            <a:off x="7236296" y="3594753"/>
            <a:ext cx="188871" cy="22959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7505118" y="3547352"/>
            <a:ext cx="1547933" cy="276999"/>
          </a:xfrm>
          <a:prstGeom prst="rect">
            <a:avLst/>
          </a:prstGeom>
          <a:solidFill>
            <a:srgbClr val="E1DAB5"/>
          </a:solidFill>
        </p:spPr>
        <p:txBody>
          <a:bodyPr wrap="square" rtlCol="0">
            <a:spAutoFit/>
          </a:bodyPr>
          <a:lstStyle/>
          <a:p>
            <a:r>
              <a:rPr lang="de-DE" sz="1200" dirty="0" smtClean="0">
                <a:hlinkClick r:id="rId4" action="ppaction://hlinkfile"/>
              </a:rPr>
              <a:t>Z1_XK01_Daten.xls</a:t>
            </a:r>
            <a:endParaRPr lang="de-DE" sz="1200" dirty="0"/>
          </a:p>
        </p:txBody>
      </p:sp>
      <p:pic>
        <p:nvPicPr>
          <p:cNvPr id="194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000" y="4293096"/>
            <a:ext cx="7726064" cy="2099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feil nach rechts 2"/>
          <p:cNvSpPr/>
          <p:nvPr/>
        </p:nvSpPr>
        <p:spPr>
          <a:xfrm>
            <a:off x="7740352" y="2492896"/>
            <a:ext cx="1152128"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nach rechts 20"/>
          <p:cNvSpPr/>
          <p:nvPr/>
        </p:nvSpPr>
        <p:spPr>
          <a:xfrm>
            <a:off x="7892752" y="4980713"/>
            <a:ext cx="999728"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7092280" y="6073611"/>
            <a:ext cx="332887"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7443856" y="6115132"/>
            <a:ext cx="1512229" cy="276999"/>
          </a:xfrm>
          <a:prstGeom prst="rect">
            <a:avLst/>
          </a:prstGeom>
          <a:solidFill>
            <a:srgbClr val="E1DAB5"/>
          </a:solidFill>
        </p:spPr>
        <p:txBody>
          <a:bodyPr wrap="square" rtlCol="0">
            <a:spAutoFit/>
          </a:bodyPr>
          <a:lstStyle/>
          <a:p>
            <a:r>
              <a:rPr lang="de-DE" sz="1200" dirty="0" smtClean="0">
                <a:hlinkClick r:id="rId6" action="ppaction://hlinkfile"/>
              </a:rPr>
              <a:t>Z1_XK01_Daten.txt</a:t>
            </a:r>
            <a:endParaRPr lang="de-DE" sz="1200" dirty="0"/>
          </a:p>
        </p:txBody>
      </p:sp>
      <p:sp>
        <p:nvSpPr>
          <p:cNvPr id="24" name="Rechteck 23">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7" action="ppaction://hlinksldjump"/>
              </a:rPr>
              <a:t>Inhaltsverzeichnis</a:t>
            </a:r>
            <a:endParaRPr lang="de-DE" dirty="0">
              <a:solidFill>
                <a:prstClr val="black"/>
              </a:solidFill>
            </a:endParaRPr>
          </a:p>
        </p:txBody>
      </p:sp>
      <p:sp>
        <p:nvSpPr>
          <p:cNvPr id="25" name="Textfeld 24"/>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2715442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63</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8" name="Textfeld 7"/>
          <p:cNvSpPr txBox="1"/>
          <p:nvPr/>
        </p:nvSpPr>
        <p:spPr>
          <a:xfrm>
            <a:off x="251998" y="540000"/>
            <a:ext cx="8891999" cy="369332"/>
          </a:xfrm>
          <a:prstGeom prst="rect">
            <a:avLst/>
          </a:prstGeom>
          <a:noFill/>
        </p:spPr>
        <p:txBody>
          <a:bodyPr wrap="square" rtlCol="0">
            <a:spAutoFit/>
          </a:bodyPr>
          <a:lstStyle/>
          <a:p>
            <a:r>
              <a:rPr lang="de-DE" b="1" dirty="0" smtClean="0"/>
              <a:t>Testkonfiguration anlegen  T-Code: SECATT - Daten laden</a:t>
            </a:r>
            <a:endParaRPr lang="de-DE"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990000"/>
            <a:ext cx="2520975" cy="226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2123509"/>
            <a:ext cx="6734536" cy="430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a:xfrm>
            <a:off x="3779912" y="3068960"/>
            <a:ext cx="576064" cy="1880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2339752" y="3429000"/>
            <a:ext cx="100811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611560" y="1196752"/>
            <a:ext cx="14401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 Verbindung 6"/>
          <p:cNvCxnSpPr/>
          <p:nvPr/>
        </p:nvCxnSpPr>
        <p:spPr>
          <a:xfrm>
            <a:off x="755576" y="1375200"/>
            <a:ext cx="30243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3779912" y="1375200"/>
            <a:ext cx="0" cy="68564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5" action="ppaction://hlinksldjump"/>
              </a:rPr>
              <a:t>Inhaltsverzeichnis</a:t>
            </a:r>
            <a:endParaRPr lang="de-DE" dirty="0">
              <a:solidFill>
                <a:prstClr val="black"/>
              </a:solidFill>
            </a:endParaRPr>
          </a:p>
        </p:txBody>
      </p:sp>
      <p:sp>
        <p:nvSpPr>
          <p:cNvPr id="19" name="Textfeld 18"/>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31650152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64</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8" name="Textfeld 7"/>
          <p:cNvSpPr txBox="1"/>
          <p:nvPr/>
        </p:nvSpPr>
        <p:spPr>
          <a:xfrm>
            <a:off x="251998" y="540000"/>
            <a:ext cx="8891999" cy="369332"/>
          </a:xfrm>
          <a:prstGeom prst="rect">
            <a:avLst/>
          </a:prstGeom>
          <a:noFill/>
        </p:spPr>
        <p:txBody>
          <a:bodyPr wrap="square" rtlCol="0">
            <a:spAutoFit/>
          </a:bodyPr>
          <a:lstStyle/>
          <a:p>
            <a:r>
              <a:rPr lang="de-DE" b="1" dirty="0" smtClean="0"/>
              <a:t>Testkonfiguration anlegen  T-Code: SECATT - Daten laden</a:t>
            </a:r>
            <a:endParaRPr lang="de-DE"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96" y="1093874"/>
            <a:ext cx="5728193" cy="3847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Gerade Verbindung mit Pfeil 4"/>
          <p:cNvCxnSpPr/>
          <p:nvPr/>
        </p:nvCxnSpPr>
        <p:spPr>
          <a:xfrm>
            <a:off x="3137392" y="3284984"/>
            <a:ext cx="3908846"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a:endCxn id="2051" idx="1"/>
          </p:cNvCxnSpPr>
          <p:nvPr/>
        </p:nvCxnSpPr>
        <p:spPr>
          <a:xfrm>
            <a:off x="3152601" y="4005064"/>
            <a:ext cx="3893637"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251998" y="5157192"/>
            <a:ext cx="8568474" cy="1169551"/>
          </a:xfrm>
          <a:prstGeom prst="rect">
            <a:avLst/>
          </a:prstGeom>
          <a:noFill/>
        </p:spPr>
        <p:txBody>
          <a:bodyPr wrap="square" rtlCol="0">
            <a:spAutoFit/>
          </a:bodyPr>
          <a:lstStyle/>
          <a:p>
            <a:r>
              <a:rPr lang="de-DE" sz="1400" dirty="0" smtClean="0"/>
              <a:t>Dateneingabe für Systemdatencontainer, Startdaten und Testdaten sind optional. Die Meldungen links im Bild können ignoriert werden. Auf die Eingabe des Zielsystems kann in diesem Beispiel verzichtet werden, da </a:t>
            </a:r>
            <a:r>
              <a:rPr lang="de-DE" sz="1400" dirty="0" err="1" smtClean="0"/>
              <a:t>local</a:t>
            </a:r>
            <a:r>
              <a:rPr lang="de-DE" sz="1400" dirty="0" smtClean="0"/>
              <a:t>.</a:t>
            </a:r>
          </a:p>
          <a:p>
            <a:r>
              <a:rPr lang="de-DE" sz="1400" dirty="0" smtClean="0"/>
              <a:t>Die benötigten Daten werden aus der Registerkarte Varianten gelesen.</a:t>
            </a:r>
          </a:p>
          <a:p>
            <a:r>
              <a:rPr lang="de-DE" sz="1400" dirty="0" smtClean="0"/>
              <a:t>Im nächsten Bild werden optionalen Daten Startprofil und Testdaten zur Veranschaulichung gepflegt und Systemdatencontainer nicht  gepflegt.</a:t>
            </a:r>
            <a:endParaRPr lang="de-DE" sz="1400"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6238" y="3486132"/>
            <a:ext cx="1900806" cy="103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6238" y="2398361"/>
            <a:ext cx="1918250" cy="104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Gerade Verbindung mit Pfeil 10"/>
          <p:cNvCxnSpPr>
            <a:endCxn id="17" idx="1"/>
          </p:cNvCxnSpPr>
          <p:nvPr/>
        </p:nvCxnSpPr>
        <p:spPr>
          <a:xfrm flipV="1">
            <a:off x="5508104" y="4863644"/>
            <a:ext cx="1538134" cy="551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7046238" y="4725144"/>
            <a:ext cx="1918250" cy="276999"/>
          </a:xfrm>
          <a:prstGeom prst="rect">
            <a:avLst/>
          </a:prstGeom>
          <a:solidFill>
            <a:srgbClr val="E1DAB5"/>
          </a:solidFill>
        </p:spPr>
        <p:txBody>
          <a:bodyPr wrap="square" rtlCol="0">
            <a:spAutoFit/>
          </a:bodyPr>
          <a:lstStyle/>
          <a:p>
            <a:pPr algn="ctr"/>
            <a:r>
              <a:rPr lang="de-DE" sz="1200" dirty="0" smtClean="0"/>
              <a:t>Optionale Eingabe</a:t>
            </a:r>
            <a:endParaRPr lang="de-DE" sz="1200" dirty="0"/>
          </a:p>
        </p:txBody>
      </p:sp>
      <p:sp>
        <p:nvSpPr>
          <p:cNvPr id="19" name="Rechteck 18">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6" action="ppaction://hlinksldjump"/>
              </a:rPr>
              <a:t>Inhaltsverzeichnis</a:t>
            </a:r>
            <a:endParaRPr lang="de-DE" dirty="0">
              <a:solidFill>
                <a:prstClr val="black"/>
              </a:solidFill>
            </a:endParaRPr>
          </a:p>
        </p:txBody>
      </p:sp>
      <p:sp>
        <p:nvSpPr>
          <p:cNvPr id="20" name="Textfeld 19"/>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8041374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65</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8" name="Textfeld 7"/>
          <p:cNvSpPr txBox="1"/>
          <p:nvPr/>
        </p:nvSpPr>
        <p:spPr>
          <a:xfrm>
            <a:off x="251998" y="540000"/>
            <a:ext cx="8891999" cy="369332"/>
          </a:xfrm>
          <a:prstGeom prst="rect">
            <a:avLst/>
          </a:prstGeom>
          <a:noFill/>
        </p:spPr>
        <p:txBody>
          <a:bodyPr wrap="square" rtlCol="0">
            <a:spAutoFit/>
          </a:bodyPr>
          <a:lstStyle/>
          <a:p>
            <a:r>
              <a:rPr lang="de-DE" b="1" dirty="0" smtClean="0"/>
              <a:t>Testkonfiguration anlegen  T-Code: SECATT - Daten laden</a:t>
            </a:r>
            <a:endParaRPr lang="de-DE" b="1"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1" y="990000"/>
            <a:ext cx="5112088" cy="267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01" y="3829260"/>
            <a:ext cx="6192207" cy="2604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372414" y="990000"/>
            <a:ext cx="743202" cy="2787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1115616" y="4653136"/>
            <a:ext cx="5760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252001" y="5131325"/>
            <a:ext cx="2735823" cy="3859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252001" y="6021288"/>
            <a:ext cx="6192207" cy="3255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115616" y="4005064"/>
            <a:ext cx="21602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7367939" y="2636912"/>
            <a:ext cx="1512168" cy="276999"/>
          </a:xfrm>
          <a:prstGeom prst="rect">
            <a:avLst/>
          </a:prstGeom>
          <a:solidFill>
            <a:srgbClr val="E1DAB5"/>
          </a:solidFill>
        </p:spPr>
        <p:txBody>
          <a:bodyPr wrap="square" rtlCol="0">
            <a:spAutoFit/>
          </a:bodyPr>
          <a:lstStyle/>
          <a:p>
            <a:pPr algn="ctr"/>
            <a:r>
              <a:rPr lang="de-DE" sz="1200" dirty="0" smtClean="0"/>
              <a:t>Optionale Daten</a:t>
            </a:r>
            <a:endParaRPr lang="de-DE" sz="1200" dirty="0"/>
          </a:p>
        </p:txBody>
      </p:sp>
      <p:cxnSp>
        <p:nvCxnSpPr>
          <p:cNvPr id="21" name="Gerade Verbindung 20"/>
          <p:cNvCxnSpPr/>
          <p:nvPr/>
        </p:nvCxnSpPr>
        <p:spPr>
          <a:xfrm>
            <a:off x="2808045" y="2132856"/>
            <a:ext cx="53159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a:endCxn id="17" idx="1"/>
          </p:cNvCxnSpPr>
          <p:nvPr/>
        </p:nvCxnSpPr>
        <p:spPr>
          <a:xfrm>
            <a:off x="4788024" y="2775411"/>
            <a:ext cx="2579915" cy="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a:off x="5220072" y="3573016"/>
            <a:ext cx="29039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8124023" y="2132856"/>
            <a:ext cx="0" cy="50405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a:endCxn id="17" idx="2"/>
          </p:cNvCxnSpPr>
          <p:nvPr/>
        </p:nvCxnSpPr>
        <p:spPr>
          <a:xfrm flipV="1">
            <a:off x="8124023" y="2913911"/>
            <a:ext cx="0" cy="65910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6516216" y="4005064"/>
            <a:ext cx="2372208" cy="276999"/>
          </a:xfrm>
          <a:prstGeom prst="rect">
            <a:avLst/>
          </a:prstGeom>
          <a:solidFill>
            <a:srgbClr val="E1DAB5"/>
          </a:solidFill>
        </p:spPr>
        <p:txBody>
          <a:bodyPr wrap="square" rtlCol="0">
            <a:spAutoFit/>
          </a:bodyPr>
          <a:lstStyle/>
          <a:p>
            <a:pPr algn="ctr"/>
            <a:r>
              <a:rPr lang="de-DE" sz="1200" dirty="0" smtClean="0"/>
              <a:t>Ausführen (siehe nächste Seite)</a:t>
            </a:r>
            <a:endParaRPr lang="de-DE" sz="1200" dirty="0"/>
          </a:p>
        </p:txBody>
      </p:sp>
      <p:sp>
        <p:nvSpPr>
          <p:cNvPr id="33" name="Textfeld 32"/>
          <p:cNvSpPr txBox="1"/>
          <p:nvPr/>
        </p:nvSpPr>
        <p:spPr>
          <a:xfrm>
            <a:off x="5466034" y="3356992"/>
            <a:ext cx="2657989" cy="276999"/>
          </a:xfrm>
          <a:prstGeom prst="rect">
            <a:avLst/>
          </a:prstGeom>
          <a:noFill/>
        </p:spPr>
        <p:txBody>
          <a:bodyPr wrap="square" rtlCol="0">
            <a:spAutoFit/>
          </a:bodyPr>
          <a:lstStyle/>
          <a:p>
            <a:r>
              <a:rPr lang="de-DE" sz="1200" dirty="0"/>
              <a:t>v</a:t>
            </a:r>
            <a:r>
              <a:rPr lang="de-DE" sz="1200" dirty="0" smtClean="0"/>
              <a:t>or Ausführung wieder gelöscht</a:t>
            </a:r>
            <a:endParaRPr lang="de-DE" sz="1200" dirty="0"/>
          </a:p>
        </p:txBody>
      </p:sp>
      <p:sp>
        <p:nvSpPr>
          <p:cNvPr id="34" name="Textfeld 33"/>
          <p:cNvSpPr txBox="1"/>
          <p:nvPr/>
        </p:nvSpPr>
        <p:spPr>
          <a:xfrm>
            <a:off x="5433377" y="2564904"/>
            <a:ext cx="1718972" cy="276999"/>
          </a:xfrm>
          <a:prstGeom prst="rect">
            <a:avLst/>
          </a:prstGeom>
          <a:noFill/>
        </p:spPr>
        <p:txBody>
          <a:bodyPr wrap="square" rtlCol="0">
            <a:spAutoFit/>
          </a:bodyPr>
          <a:lstStyle/>
          <a:p>
            <a:r>
              <a:rPr lang="de-DE" sz="1200" dirty="0"/>
              <a:t>s</a:t>
            </a:r>
            <a:r>
              <a:rPr lang="de-DE" sz="1200" dirty="0" smtClean="0"/>
              <a:t>iehe Seite 13</a:t>
            </a:r>
            <a:endParaRPr lang="de-DE" sz="1200" dirty="0"/>
          </a:p>
        </p:txBody>
      </p:sp>
      <p:sp>
        <p:nvSpPr>
          <p:cNvPr id="25" name="Rechteck 24">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5" action="ppaction://hlinksldjump"/>
              </a:rPr>
              <a:t>Inhaltsverzeichnis</a:t>
            </a:r>
            <a:endParaRPr lang="de-DE" dirty="0">
              <a:solidFill>
                <a:prstClr val="black"/>
              </a:solidFill>
            </a:endParaRPr>
          </a:p>
        </p:txBody>
      </p:sp>
      <p:sp>
        <p:nvSpPr>
          <p:cNvPr id="27" name="Textfeld 26"/>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1403805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66</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8" name="Textfeld 7"/>
          <p:cNvSpPr txBox="1"/>
          <p:nvPr/>
        </p:nvSpPr>
        <p:spPr>
          <a:xfrm>
            <a:off x="251998" y="540000"/>
            <a:ext cx="8891999" cy="369332"/>
          </a:xfrm>
          <a:prstGeom prst="rect">
            <a:avLst/>
          </a:prstGeom>
          <a:noFill/>
        </p:spPr>
        <p:txBody>
          <a:bodyPr wrap="square" rtlCol="0">
            <a:spAutoFit/>
          </a:bodyPr>
          <a:lstStyle/>
          <a:p>
            <a:r>
              <a:rPr lang="de-DE" b="1" dirty="0" smtClean="0"/>
              <a:t>Testkonfiguration anlegen  T-Code: SECATT - Daten laden - Startoptionen</a:t>
            </a:r>
            <a:endParaRPr lang="de-DE"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0131" y="990000"/>
            <a:ext cx="2191122" cy="118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00" y="990000"/>
            <a:ext cx="5996334" cy="47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372414" y="2060848"/>
            <a:ext cx="6362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5" action="ppaction://hlinksldjump"/>
              </a:rPr>
              <a:t>Inhaltsverzeichnis</a:t>
            </a:r>
            <a:endParaRPr lang="de-DE" dirty="0">
              <a:solidFill>
                <a:prstClr val="black"/>
              </a:solidFill>
            </a:endParaRPr>
          </a:p>
        </p:txBody>
      </p:sp>
      <p:sp>
        <p:nvSpPr>
          <p:cNvPr id="19" name="Textfeld 18"/>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21267093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67</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8" name="Textfeld 7"/>
          <p:cNvSpPr txBox="1"/>
          <p:nvPr/>
        </p:nvSpPr>
        <p:spPr>
          <a:xfrm>
            <a:off x="251998" y="540000"/>
            <a:ext cx="8891999" cy="369332"/>
          </a:xfrm>
          <a:prstGeom prst="rect">
            <a:avLst/>
          </a:prstGeom>
          <a:noFill/>
        </p:spPr>
        <p:txBody>
          <a:bodyPr wrap="square" rtlCol="0">
            <a:spAutoFit/>
          </a:bodyPr>
          <a:lstStyle/>
          <a:p>
            <a:r>
              <a:rPr lang="de-DE" b="1" dirty="0" smtClean="0"/>
              <a:t>Testkonfiguration anlegen  T-Code: SECATT - Daten laden - Startoptionen</a:t>
            </a:r>
            <a:endParaRPr lang="de-DE" b="1" dirty="0"/>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1" y="990000"/>
            <a:ext cx="4171325" cy="301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1546638" y="990000"/>
            <a:ext cx="824027" cy="206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01" y="4077072"/>
            <a:ext cx="6647054" cy="238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252001" y="4365104"/>
            <a:ext cx="287551"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7092280" y="4077072"/>
            <a:ext cx="1872208" cy="461665"/>
          </a:xfrm>
          <a:prstGeom prst="rect">
            <a:avLst/>
          </a:prstGeom>
          <a:solidFill>
            <a:srgbClr val="E1DAB5"/>
          </a:solidFill>
        </p:spPr>
        <p:txBody>
          <a:bodyPr wrap="square" rtlCol="0">
            <a:spAutoFit/>
          </a:bodyPr>
          <a:lstStyle/>
          <a:p>
            <a:pPr algn="ctr"/>
            <a:r>
              <a:rPr lang="de-DE" sz="1200" dirty="0" smtClean="0"/>
              <a:t>Ausführen -&gt; Start der Datenmigration</a:t>
            </a:r>
            <a:endParaRPr lang="de-DE" sz="1200" dirty="0"/>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5" action="ppaction://hlinksldjump"/>
              </a:rPr>
              <a:t>Inhaltsverzeichnis</a:t>
            </a:r>
            <a:endParaRPr lang="de-DE" dirty="0">
              <a:solidFill>
                <a:prstClr val="black"/>
              </a:solidFill>
            </a:endParaRPr>
          </a:p>
        </p:txBody>
      </p:sp>
      <p:sp>
        <p:nvSpPr>
          <p:cNvPr id="20" name="Textfeld 19"/>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
        <p:nvSpPr>
          <p:cNvPr id="2" name="Rechteck 1"/>
          <p:cNvSpPr/>
          <p:nvPr/>
        </p:nvSpPr>
        <p:spPr>
          <a:xfrm>
            <a:off x="1008686" y="5157192"/>
            <a:ext cx="53795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145027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68</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90000"/>
            <a:ext cx="8659667" cy="517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feld 9"/>
          <p:cNvSpPr txBox="1"/>
          <p:nvPr/>
        </p:nvSpPr>
        <p:spPr>
          <a:xfrm>
            <a:off x="251998" y="540000"/>
            <a:ext cx="8891999" cy="369332"/>
          </a:xfrm>
          <a:prstGeom prst="rect">
            <a:avLst/>
          </a:prstGeom>
          <a:noFill/>
        </p:spPr>
        <p:txBody>
          <a:bodyPr wrap="square" rtlCol="0">
            <a:spAutoFit/>
          </a:bodyPr>
          <a:lstStyle/>
          <a:p>
            <a:r>
              <a:rPr lang="de-DE" b="1" dirty="0" smtClean="0"/>
              <a:t>Testkonfiguration anlegen  T-Code: SECATT - Daten laden - Protokoll</a:t>
            </a:r>
            <a:endParaRPr lang="de-DE" b="1"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4365104"/>
            <a:ext cx="2796630" cy="12269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5" action="ppaction://hlinksldjump"/>
              </a:rPr>
              <a:t>Inhaltsverzeichnis</a:t>
            </a:r>
            <a:endParaRPr lang="de-DE" dirty="0">
              <a:solidFill>
                <a:prstClr val="black"/>
              </a:solidFill>
            </a:endParaRPr>
          </a:p>
        </p:txBody>
      </p:sp>
      <p:sp>
        <p:nvSpPr>
          <p:cNvPr id="19" name="Textfeld 18"/>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28573869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69</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9" name="Textfeld 8"/>
          <p:cNvSpPr txBox="1"/>
          <p:nvPr/>
        </p:nvSpPr>
        <p:spPr>
          <a:xfrm>
            <a:off x="251998" y="540000"/>
            <a:ext cx="8891999" cy="369332"/>
          </a:xfrm>
          <a:prstGeom prst="rect">
            <a:avLst/>
          </a:prstGeom>
          <a:noFill/>
        </p:spPr>
        <p:txBody>
          <a:bodyPr wrap="square" rtlCol="0">
            <a:spAutoFit/>
          </a:bodyPr>
          <a:lstStyle/>
          <a:p>
            <a:r>
              <a:rPr lang="de-DE" b="1" dirty="0" smtClean="0"/>
              <a:t>Testkonfiguration anlegen  T-Code: SECATT - Daten laden - Protokoll - Startoptionen</a:t>
            </a:r>
            <a:endParaRPr lang="de-DE"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990000"/>
            <a:ext cx="7962900"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eck 9">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4" action="ppaction://hlinksldjump"/>
              </a:rPr>
              <a:t>Inhaltsverzeichnis</a:t>
            </a:r>
            <a:endParaRPr lang="de-DE" dirty="0">
              <a:solidFill>
                <a:prstClr val="black"/>
              </a:solidFill>
            </a:endParaRPr>
          </a:p>
        </p:txBody>
      </p:sp>
      <p:sp>
        <p:nvSpPr>
          <p:cNvPr id="11" name="Textfeld 10"/>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2114623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a:solidFill>
                  <a:prstClr val="black"/>
                </a:solidFill>
              </a:rPr>
              <a:t>Kapitel 1 </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7</a:t>
            </a:r>
            <a:endParaRPr lang="de-DE" sz="1200" dirty="0">
              <a:solidFill>
                <a:prstClr val="black"/>
              </a:solidFill>
            </a:endParaRPr>
          </a:p>
        </p:txBody>
      </p:sp>
      <p:sp>
        <p:nvSpPr>
          <p:cNvPr id="11" name="Textfeld 10"/>
          <p:cNvSpPr txBox="1"/>
          <p:nvPr/>
        </p:nvSpPr>
        <p:spPr>
          <a:xfrm>
            <a:off x="251521" y="540000"/>
            <a:ext cx="8640960" cy="369332"/>
          </a:xfrm>
          <a:prstGeom prst="rect">
            <a:avLst/>
          </a:prstGeom>
          <a:noFill/>
        </p:spPr>
        <p:txBody>
          <a:bodyPr wrap="square" rtlCol="0">
            <a:spAutoFit/>
          </a:bodyPr>
          <a:lstStyle/>
          <a:p>
            <a:r>
              <a:rPr lang="de-DE" b="1" dirty="0" smtClean="0">
                <a:solidFill>
                  <a:prstClr val="black"/>
                </a:solidFill>
              </a:rPr>
              <a:t>Transaktionsrecorder Aufzeichnung T-Code:  SHDB / Material anlegen T-Code: MM01</a:t>
            </a:r>
            <a:endParaRPr lang="de-DE" b="1" dirty="0">
              <a:solidFill>
                <a:prstClr val="black"/>
              </a:solidFill>
            </a:endParaRPr>
          </a:p>
        </p:txBody>
      </p:sp>
      <p:sp>
        <p:nvSpPr>
          <p:cNvPr id="20" name="Textfeld 19"/>
          <p:cNvSpPr txBox="1"/>
          <p:nvPr/>
        </p:nvSpPr>
        <p:spPr>
          <a:xfrm>
            <a:off x="1403648" y="5196702"/>
            <a:ext cx="1332149" cy="276999"/>
          </a:xfrm>
          <a:prstGeom prst="rect">
            <a:avLst/>
          </a:prstGeom>
          <a:solidFill>
            <a:srgbClr val="E4DCBA"/>
          </a:solidFill>
        </p:spPr>
        <p:txBody>
          <a:bodyPr wrap="square" rtlCol="0">
            <a:spAutoFit/>
          </a:bodyPr>
          <a:lstStyle/>
          <a:p>
            <a:r>
              <a:rPr lang="de-DE" sz="1200" dirty="0" smtClean="0"/>
              <a:t>Daten eingeben</a:t>
            </a:r>
            <a:endParaRPr lang="de-DE" sz="1200" dirty="0"/>
          </a:p>
        </p:txBody>
      </p:sp>
      <p:sp>
        <p:nvSpPr>
          <p:cNvPr id="3" name="Textfeld 2"/>
          <p:cNvSpPr txBox="1"/>
          <p:nvPr/>
        </p:nvSpPr>
        <p:spPr>
          <a:xfrm>
            <a:off x="5045399" y="2060848"/>
            <a:ext cx="3815898" cy="492443"/>
          </a:xfrm>
          <a:prstGeom prst="rect">
            <a:avLst/>
          </a:prstGeom>
          <a:solidFill>
            <a:srgbClr val="E4DCBA"/>
          </a:solidFill>
        </p:spPr>
        <p:txBody>
          <a:bodyPr wrap="square" rtlCol="0">
            <a:spAutoFit/>
          </a:bodyPr>
          <a:lstStyle/>
          <a:p>
            <a:r>
              <a:rPr lang="de-DE" sz="1200" dirty="0" smtClean="0"/>
              <a:t>Pflege der Mussfelder, sowie die Felder, welche für die Datenmigration benötigt werden</a:t>
            </a:r>
            <a:r>
              <a:rPr lang="de-DE" sz="1400" dirty="0" smtClean="0"/>
              <a:t>.</a:t>
            </a:r>
            <a:endParaRPr lang="de-DE" sz="1400" dirty="0"/>
          </a:p>
        </p:txBody>
      </p:sp>
      <p:sp>
        <p:nvSpPr>
          <p:cNvPr id="18" name="Textfeld 17"/>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sp>
        <p:nvSpPr>
          <p:cNvPr id="19" name="Rechteck 18">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3" action="ppaction://hlinksldjump"/>
              </a:rPr>
              <a:t>Inhaltsverzeichnis</a:t>
            </a:r>
            <a:endParaRPr lang="de-DE" dirty="0">
              <a:solidFill>
                <a:prstClr val="black"/>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990000"/>
            <a:ext cx="4207776" cy="3285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467544" y="987908"/>
            <a:ext cx="936104" cy="2358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3522" y="3933056"/>
            <a:ext cx="4207775" cy="237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5652120" y="3933056"/>
            <a:ext cx="576064" cy="2414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mit Pfeil 7"/>
          <p:cNvCxnSpPr>
            <a:stCxn id="20" idx="0"/>
          </p:cNvCxnSpPr>
          <p:nvPr/>
        </p:nvCxnSpPr>
        <p:spPr>
          <a:xfrm flipH="1" flipV="1">
            <a:off x="2069722" y="4251220"/>
            <a:ext cx="1" cy="94548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V="1">
            <a:off x="2724755" y="5335201"/>
            <a:ext cx="1928767" cy="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602218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70</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8" name="Textfeld 7"/>
          <p:cNvSpPr txBox="1"/>
          <p:nvPr/>
        </p:nvSpPr>
        <p:spPr>
          <a:xfrm>
            <a:off x="251998" y="540000"/>
            <a:ext cx="8891999" cy="369332"/>
          </a:xfrm>
          <a:prstGeom prst="rect">
            <a:avLst/>
          </a:prstGeom>
          <a:noFill/>
        </p:spPr>
        <p:txBody>
          <a:bodyPr wrap="square" rtlCol="0">
            <a:spAutoFit/>
          </a:bodyPr>
          <a:lstStyle/>
          <a:p>
            <a:r>
              <a:rPr lang="de-DE" b="1" dirty="0" smtClean="0"/>
              <a:t>Testkonfiguration anlegen  T-Code: SECATT - Daten laden – Protokoll - Import (Auszug)</a:t>
            </a:r>
            <a:endParaRPr lang="de-DE"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990000"/>
            <a:ext cx="7963880" cy="524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eck 9">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4" action="ppaction://hlinksldjump"/>
              </a:rPr>
              <a:t>Inhaltsverzeichnis</a:t>
            </a:r>
            <a:endParaRPr lang="de-DE" dirty="0">
              <a:solidFill>
                <a:prstClr val="black"/>
              </a:solidFill>
            </a:endParaRPr>
          </a:p>
        </p:txBody>
      </p:sp>
      <p:sp>
        <p:nvSpPr>
          <p:cNvPr id="11" name="Textfeld 10"/>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25849104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71</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8" name="Textfeld 7"/>
          <p:cNvSpPr txBox="1"/>
          <p:nvPr/>
        </p:nvSpPr>
        <p:spPr>
          <a:xfrm>
            <a:off x="251998" y="540000"/>
            <a:ext cx="8891999" cy="369332"/>
          </a:xfrm>
          <a:prstGeom prst="rect">
            <a:avLst/>
          </a:prstGeom>
          <a:noFill/>
        </p:spPr>
        <p:txBody>
          <a:bodyPr wrap="square" rtlCol="0">
            <a:spAutoFit/>
          </a:bodyPr>
          <a:lstStyle/>
          <a:p>
            <a:r>
              <a:rPr lang="de-DE" b="1" dirty="0" smtClean="0"/>
              <a:t>Datenmigration überprüfen - wurden die Lieferanten angelegt? T-Code: MKVZ </a:t>
            </a:r>
            <a:endParaRPr lang="de-DE"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98" y="990000"/>
            <a:ext cx="4407768" cy="129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00" y="2348880"/>
            <a:ext cx="7425210"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hteck 10">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5" action="ppaction://hlinksldjump"/>
              </a:rPr>
              <a:t>Inhaltsverzeichnis</a:t>
            </a:r>
            <a:endParaRPr lang="de-DE" dirty="0">
              <a:solidFill>
                <a:prstClr val="black"/>
              </a:solidFill>
            </a:endParaRPr>
          </a:p>
        </p:txBody>
      </p:sp>
      <p:sp>
        <p:nvSpPr>
          <p:cNvPr id="17" name="Textfeld 16"/>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17781080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72</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8" name="Textfeld 7"/>
          <p:cNvSpPr txBox="1"/>
          <p:nvPr/>
        </p:nvSpPr>
        <p:spPr>
          <a:xfrm>
            <a:off x="251998" y="540000"/>
            <a:ext cx="8891999" cy="369332"/>
          </a:xfrm>
          <a:prstGeom prst="rect">
            <a:avLst/>
          </a:prstGeom>
          <a:noFill/>
        </p:spPr>
        <p:txBody>
          <a:bodyPr wrap="square" rtlCol="0">
            <a:spAutoFit/>
          </a:bodyPr>
          <a:lstStyle/>
          <a:p>
            <a:r>
              <a:rPr lang="de-DE" b="1" dirty="0" smtClean="0"/>
              <a:t>Alternative für Parametrisierung -&gt; siehe Vergleich ab Seite 19</a:t>
            </a:r>
            <a:endParaRPr lang="de-DE" b="1" dirty="0"/>
          </a:p>
        </p:txBody>
      </p:sp>
      <p:sp>
        <p:nvSpPr>
          <p:cNvPr id="2" name="Textfeld 1"/>
          <p:cNvSpPr txBox="1"/>
          <p:nvPr/>
        </p:nvSpPr>
        <p:spPr>
          <a:xfrm>
            <a:off x="251998" y="990000"/>
            <a:ext cx="8784498" cy="954107"/>
          </a:xfrm>
          <a:prstGeom prst="rect">
            <a:avLst/>
          </a:prstGeom>
          <a:noFill/>
        </p:spPr>
        <p:txBody>
          <a:bodyPr wrap="square" rtlCol="0">
            <a:spAutoFit/>
          </a:bodyPr>
          <a:lstStyle/>
          <a:p>
            <a:r>
              <a:rPr lang="de-DE" sz="1400" dirty="0" smtClean="0"/>
              <a:t>Die Parameter wurden auf Seite 19 im oberen Bereich gepflegt und anschließend im unterem Bereich eingetragen.</a:t>
            </a:r>
          </a:p>
          <a:p>
            <a:r>
              <a:rPr lang="de-DE" sz="1400" dirty="0" smtClean="0"/>
              <a:t>Jetzt werden die Parameter im </a:t>
            </a:r>
            <a:r>
              <a:rPr lang="de-DE" sz="1400" dirty="0" err="1" smtClean="0"/>
              <a:t>Testsript</a:t>
            </a:r>
            <a:r>
              <a:rPr lang="de-DE" sz="1400" dirty="0" smtClean="0"/>
              <a:t> Z2_XK01 im unteren Bereich eingetragen - dabei werden die konstanten Werte überschrieben und automatisch in den oberen Bereich übernommen. Die weiteren Arbeitsschritte analog wie ab Seite 21 beschrieben.</a:t>
            </a:r>
            <a:endParaRPr lang="de-DE" sz="14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98" y="1917343"/>
            <a:ext cx="7283832" cy="4386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a:xfrm>
            <a:off x="5966217" y="5301208"/>
            <a:ext cx="648072"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7812360" y="5517232"/>
            <a:ext cx="1080120" cy="276999"/>
          </a:xfrm>
          <a:prstGeom prst="rect">
            <a:avLst/>
          </a:prstGeom>
          <a:solidFill>
            <a:srgbClr val="E1DAB5"/>
          </a:solidFill>
        </p:spPr>
        <p:txBody>
          <a:bodyPr wrap="square" rtlCol="0">
            <a:spAutoFit/>
          </a:bodyPr>
          <a:lstStyle/>
          <a:p>
            <a:r>
              <a:rPr lang="de-DE" sz="1200" dirty="0" smtClean="0"/>
              <a:t>überschreiben</a:t>
            </a:r>
            <a:endParaRPr lang="de-DE" sz="1200" dirty="0"/>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4" action="ppaction://hlinksldjump"/>
              </a:rPr>
              <a:t>Inhaltsverzeichnis</a:t>
            </a:r>
            <a:endParaRPr lang="de-DE" dirty="0">
              <a:solidFill>
                <a:prstClr val="black"/>
              </a:solidFill>
            </a:endParaRPr>
          </a:p>
        </p:txBody>
      </p:sp>
      <p:sp>
        <p:nvSpPr>
          <p:cNvPr id="19" name="Textfeld 18"/>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20571615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73</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9" name="Textfeld 8"/>
          <p:cNvSpPr txBox="1"/>
          <p:nvPr/>
        </p:nvSpPr>
        <p:spPr>
          <a:xfrm>
            <a:off x="251998" y="540000"/>
            <a:ext cx="8891999" cy="369332"/>
          </a:xfrm>
          <a:prstGeom prst="rect">
            <a:avLst/>
          </a:prstGeom>
          <a:noFill/>
        </p:spPr>
        <p:txBody>
          <a:bodyPr wrap="square" rtlCol="0">
            <a:spAutoFit/>
          </a:bodyPr>
          <a:lstStyle/>
          <a:p>
            <a:r>
              <a:rPr lang="de-DE" b="1" dirty="0" smtClean="0"/>
              <a:t>Alternative für Parametrisierung -&gt; siehe Vergleich ab Seite 19</a:t>
            </a:r>
            <a:endParaRPr lang="de-DE" b="1" dirty="0"/>
          </a:p>
        </p:txBody>
      </p:sp>
      <p:sp>
        <p:nvSpPr>
          <p:cNvPr id="20" name="Textfeld 19"/>
          <p:cNvSpPr txBox="1"/>
          <p:nvPr/>
        </p:nvSpPr>
        <p:spPr>
          <a:xfrm>
            <a:off x="251998" y="990000"/>
            <a:ext cx="8784498" cy="738664"/>
          </a:xfrm>
          <a:prstGeom prst="rect">
            <a:avLst/>
          </a:prstGeom>
          <a:noFill/>
        </p:spPr>
        <p:txBody>
          <a:bodyPr wrap="square" rtlCol="0">
            <a:spAutoFit/>
          </a:bodyPr>
          <a:lstStyle/>
          <a:p>
            <a:r>
              <a:rPr lang="de-DE" sz="1400" b="1" dirty="0" smtClean="0"/>
              <a:t>Vorteil: </a:t>
            </a:r>
            <a:r>
              <a:rPr lang="de-DE" sz="1400" dirty="0" smtClean="0"/>
              <a:t>	geht wesentlich schneller</a:t>
            </a:r>
          </a:p>
          <a:p>
            <a:r>
              <a:rPr lang="de-DE" sz="1400" b="1" dirty="0" smtClean="0"/>
              <a:t>Nachteil:</a:t>
            </a:r>
            <a:r>
              <a:rPr lang="de-DE" sz="1400" dirty="0" smtClean="0"/>
              <a:t> 	nicht so übersichtlich (s. Beschreibung), keinen Einfluss auf Feldlänge -&gt; Standardlänge 132 wird vom 	System eingetragen  </a:t>
            </a:r>
            <a:endParaRPr lang="de-DE" sz="1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1728834"/>
            <a:ext cx="7794358" cy="466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4077072"/>
            <a:ext cx="2467542" cy="871204"/>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6156176" y="5661248"/>
            <a:ext cx="1296144" cy="7309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504630" y="3284984"/>
            <a:ext cx="1008112" cy="12276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 Verbindung mit Pfeil 6"/>
          <p:cNvCxnSpPr/>
          <p:nvPr/>
        </p:nvCxnSpPr>
        <p:spPr>
          <a:xfrm flipV="1">
            <a:off x="7020272" y="5013176"/>
            <a:ext cx="0" cy="64807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flipH="1">
            <a:off x="1512742" y="4437112"/>
            <a:ext cx="4859458"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195975" y="4198449"/>
            <a:ext cx="2448272" cy="276999"/>
          </a:xfrm>
          <a:prstGeom prst="rect">
            <a:avLst/>
          </a:prstGeom>
          <a:noFill/>
        </p:spPr>
        <p:txBody>
          <a:bodyPr wrap="square" rtlCol="0">
            <a:spAutoFit/>
          </a:bodyPr>
          <a:lstStyle/>
          <a:p>
            <a:r>
              <a:rPr lang="de-DE" sz="1200" dirty="0" smtClean="0">
                <a:solidFill>
                  <a:srgbClr val="FF0000"/>
                </a:solidFill>
              </a:rPr>
              <a:t>automatische Datenübernahme</a:t>
            </a:r>
            <a:endParaRPr lang="de-DE" sz="1200" dirty="0">
              <a:solidFill>
                <a:srgbClr val="FF0000"/>
              </a:solidFill>
            </a:endParaRPr>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5" action="ppaction://hlinksldjump"/>
              </a:rPr>
              <a:t>Inhaltsverzeichnis</a:t>
            </a:r>
            <a:endParaRPr lang="de-DE" dirty="0">
              <a:solidFill>
                <a:prstClr val="black"/>
              </a:solidFill>
            </a:endParaRPr>
          </a:p>
        </p:txBody>
      </p:sp>
      <p:sp>
        <p:nvSpPr>
          <p:cNvPr id="21" name="Textfeld 20"/>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37801012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74</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9" name="Textfeld 8"/>
          <p:cNvSpPr txBox="1"/>
          <p:nvPr/>
        </p:nvSpPr>
        <p:spPr>
          <a:xfrm>
            <a:off x="251998" y="540000"/>
            <a:ext cx="8891999" cy="369332"/>
          </a:xfrm>
          <a:prstGeom prst="rect">
            <a:avLst/>
          </a:prstGeom>
          <a:noFill/>
        </p:spPr>
        <p:txBody>
          <a:bodyPr wrap="square" rtlCol="0">
            <a:spAutoFit/>
          </a:bodyPr>
          <a:lstStyle/>
          <a:p>
            <a:r>
              <a:rPr lang="de-DE" b="1" dirty="0" smtClean="0"/>
              <a:t>Alternative für Parametrisierung -&gt; siehe Vergleich ab Seite 19 - Protokoll - Import (Auszug)</a:t>
            </a:r>
            <a:endParaRPr lang="de-DE"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98" y="990000"/>
            <a:ext cx="7467088" cy="533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eck 9">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4" action="ppaction://hlinksldjump"/>
              </a:rPr>
              <a:t>Inhaltsverzeichnis</a:t>
            </a:r>
            <a:endParaRPr lang="de-DE" dirty="0">
              <a:solidFill>
                <a:prstClr val="black"/>
              </a:solidFill>
            </a:endParaRPr>
          </a:p>
        </p:txBody>
      </p:sp>
      <p:sp>
        <p:nvSpPr>
          <p:cNvPr id="11" name="Textfeld 10"/>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39162627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75</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eCATT - Testscript</a:t>
            </a:r>
            <a:endParaRPr lang="de-DE" sz="2400" b="1" dirty="0">
              <a:solidFill>
                <a:prstClr val="black"/>
              </a:solidFill>
            </a:endParaRPr>
          </a:p>
        </p:txBody>
      </p:sp>
      <p:sp>
        <p:nvSpPr>
          <p:cNvPr id="9" name="Textfeld 8"/>
          <p:cNvSpPr txBox="1"/>
          <p:nvPr/>
        </p:nvSpPr>
        <p:spPr>
          <a:xfrm>
            <a:off x="251998" y="540000"/>
            <a:ext cx="8891999" cy="369332"/>
          </a:xfrm>
          <a:prstGeom prst="rect">
            <a:avLst/>
          </a:prstGeom>
          <a:noFill/>
        </p:spPr>
        <p:txBody>
          <a:bodyPr wrap="square" rtlCol="0">
            <a:spAutoFit/>
          </a:bodyPr>
          <a:lstStyle/>
          <a:p>
            <a:r>
              <a:rPr lang="de-DE" b="1" dirty="0" smtClean="0"/>
              <a:t>Alternative für Parametrisierung -&gt; siehe Vergleich ab Seite 19 - Lieferanten importiert ?</a:t>
            </a:r>
            <a:endParaRPr lang="de-DE"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990000"/>
            <a:ext cx="8531914" cy="4923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eck 9">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4" action="ppaction://hlinksldjump"/>
              </a:rPr>
              <a:t>Inhaltsverzeichnis</a:t>
            </a:r>
            <a:endParaRPr lang="de-DE" dirty="0">
              <a:solidFill>
                <a:prstClr val="black"/>
              </a:solidFill>
            </a:endParaRPr>
          </a:p>
        </p:txBody>
      </p:sp>
      <p:sp>
        <p:nvSpPr>
          <p:cNvPr id="11" name="Textfeld 10"/>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41646551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smtClean="0">
                <a:solidFill>
                  <a:prstClr val="black"/>
                </a:solidFill>
              </a:rPr>
              <a:t>Kapitel 2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76</a:t>
            </a:r>
            <a:endParaRPr lang="de-DE" sz="1200" dirty="0">
              <a:solidFill>
                <a:prstClr val="black"/>
              </a:solidFill>
            </a:endParaRPr>
          </a:p>
        </p:txBody>
      </p:sp>
      <p:sp>
        <p:nvSpPr>
          <p:cNvPr id="18" name="Textfeld 17"/>
          <p:cNvSpPr txBox="1"/>
          <p:nvPr/>
        </p:nvSpPr>
        <p:spPr>
          <a:xfrm>
            <a:off x="-780" y="0"/>
            <a:ext cx="9144779" cy="461665"/>
          </a:xfrm>
          <a:prstGeom prst="rect">
            <a:avLst/>
          </a:prstGeom>
          <a:solidFill>
            <a:srgbClr val="00B0F0"/>
          </a:solidFill>
        </p:spPr>
        <p:txBody>
          <a:bodyPr wrap="square" rtlCol="0">
            <a:spAutoFit/>
          </a:bodyPr>
          <a:lstStyle/>
          <a:p>
            <a:pPr algn="ctr"/>
            <a:r>
              <a:rPr lang="de-DE" sz="2400" b="1" dirty="0" smtClean="0">
                <a:solidFill>
                  <a:prstClr val="black"/>
                </a:solidFill>
              </a:rPr>
              <a:t>LSMW</a:t>
            </a:r>
            <a:endParaRPr lang="de-DE" sz="2400" b="1" dirty="0">
              <a:solidFill>
                <a:prstClr val="black"/>
              </a:solidFill>
            </a:endParaRPr>
          </a:p>
        </p:txBody>
      </p:sp>
      <p:sp>
        <p:nvSpPr>
          <p:cNvPr id="9" name="Textfeld 8"/>
          <p:cNvSpPr txBox="1"/>
          <p:nvPr/>
        </p:nvSpPr>
        <p:spPr>
          <a:xfrm>
            <a:off x="251998" y="540000"/>
            <a:ext cx="8891999" cy="369332"/>
          </a:xfrm>
          <a:prstGeom prst="rect">
            <a:avLst/>
          </a:prstGeom>
          <a:noFill/>
        </p:spPr>
        <p:txBody>
          <a:bodyPr wrap="square" rtlCol="0">
            <a:spAutoFit/>
          </a:bodyPr>
          <a:lstStyle/>
          <a:p>
            <a:r>
              <a:rPr lang="de-DE" b="1" dirty="0" smtClean="0"/>
              <a:t>LSMW - Einsatzgebiete </a:t>
            </a:r>
            <a:endParaRPr lang="de-DE" b="1" dirty="0"/>
          </a:p>
        </p:txBody>
      </p:sp>
      <p:sp>
        <p:nvSpPr>
          <p:cNvPr id="10" name="Rechteck 9">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3" action="ppaction://hlinksldjump"/>
              </a:rPr>
              <a:t>Inhaltsverzeichnis</a:t>
            </a:r>
            <a:endParaRPr lang="de-DE" dirty="0">
              <a:solidFill>
                <a:prstClr val="black"/>
              </a:solidFill>
            </a:endParaRPr>
          </a:p>
        </p:txBody>
      </p:sp>
      <p:sp>
        <p:nvSpPr>
          <p:cNvPr id="11" name="Textfeld 10"/>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1929760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a:solidFill>
                  <a:prstClr val="black"/>
                </a:solidFill>
              </a:rPr>
              <a:t>Kapitel 1 </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8</a:t>
            </a:r>
            <a:endParaRPr lang="de-DE" sz="1200" dirty="0">
              <a:solidFill>
                <a:prstClr val="black"/>
              </a:solidFill>
            </a:endParaRPr>
          </a:p>
        </p:txBody>
      </p:sp>
      <p:sp>
        <p:nvSpPr>
          <p:cNvPr id="11" name="Textfeld 10"/>
          <p:cNvSpPr txBox="1"/>
          <p:nvPr/>
        </p:nvSpPr>
        <p:spPr>
          <a:xfrm>
            <a:off x="251521" y="540000"/>
            <a:ext cx="8640960" cy="369332"/>
          </a:xfrm>
          <a:prstGeom prst="rect">
            <a:avLst/>
          </a:prstGeom>
          <a:noFill/>
        </p:spPr>
        <p:txBody>
          <a:bodyPr wrap="square" rtlCol="0">
            <a:spAutoFit/>
          </a:bodyPr>
          <a:lstStyle/>
          <a:p>
            <a:r>
              <a:rPr lang="de-DE" b="1" dirty="0" smtClean="0">
                <a:solidFill>
                  <a:prstClr val="black"/>
                </a:solidFill>
              </a:rPr>
              <a:t>Transaktionsrecorder Aufzeichnung T-Code:  SHDB / Material anlegen T-Code: MM01</a:t>
            </a:r>
            <a:endParaRPr lang="de-DE" b="1" dirty="0">
              <a:solidFill>
                <a:prstClr val="black"/>
              </a:solidFill>
            </a:endParaRPr>
          </a:p>
        </p:txBody>
      </p:sp>
      <p:sp>
        <p:nvSpPr>
          <p:cNvPr id="19" name="Textfeld 18"/>
          <p:cNvSpPr txBox="1"/>
          <p:nvPr/>
        </p:nvSpPr>
        <p:spPr>
          <a:xfrm>
            <a:off x="3239852" y="4869160"/>
            <a:ext cx="2664297" cy="307777"/>
          </a:xfrm>
          <a:prstGeom prst="rect">
            <a:avLst/>
          </a:prstGeom>
          <a:solidFill>
            <a:srgbClr val="E4DCBA"/>
          </a:solidFill>
        </p:spPr>
        <p:txBody>
          <a:bodyPr wrap="square" rtlCol="0">
            <a:spAutoFit/>
          </a:bodyPr>
          <a:lstStyle/>
          <a:p>
            <a:pPr algn="ctr"/>
            <a:r>
              <a:rPr lang="de-DE" sz="1400" dirty="0" smtClean="0"/>
              <a:t>Daten eingeben</a:t>
            </a:r>
            <a:endParaRPr lang="de-DE" sz="1400" dirty="0"/>
          </a:p>
        </p:txBody>
      </p:sp>
      <p:sp>
        <p:nvSpPr>
          <p:cNvPr id="18" name="Textfeld 17"/>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3" action="ppaction://hlinksldjump"/>
              </a:rPr>
              <a:t>Inhaltsverzeichnis</a:t>
            </a:r>
            <a:endParaRPr lang="de-DE" dirty="0">
              <a:solidFill>
                <a:prstClr val="black"/>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00" y="990000"/>
            <a:ext cx="4309131" cy="3494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1619672" y="952296"/>
            <a:ext cx="797763" cy="3019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990000"/>
            <a:ext cx="4309131" cy="3178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5940152" y="952296"/>
            <a:ext cx="817258" cy="287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 Verbindung 6"/>
          <p:cNvCxnSpPr>
            <a:stCxn id="19" idx="1"/>
          </p:cNvCxnSpPr>
          <p:nvPr/>
        </p:nvCxnSpPr>
        <p:spPr>
          <a:xfrm flipH="1" flipV="1">
            <a:off x="1691680" y="5023048"/>
            <a:ext cx="1548172"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a:stCxn id="19" idx="3"/>
          </p:cNvCxnSpPr>
          <p:nvPr/>
        </p:nvCxnSpPr>
        <p:spPr>
          <a:xfrm flipV="1">
            <a:off x="5904149" y="5023048"/>
            <a:ext cx="180019"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flipV="1">
            <a:off x="6084168" y="4130380"/>
            <a:ext cx="0" cy="89266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flipV="1">
            <a:off x="1691680" y="4490007"/>
            <a:ext cx="0" cy="53304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2050990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3" name="Textfeld 12"/>
          <p:cNvSpPr txBox="1"/>
          <p:nvPr/>
        </p:nvSpPr>
        <p:spPr>
          <a:xfrm>
            <a:off x="696461" y="6527472"/>
            <a:ext cx="8447540" cy="331200"/>
          </a:xfrm>
          <a:prstGeom prst="rect">
            <a:avLst/>
          </a:prstGeom>
          <a:solidFill>
            <a:schemeClr val="bg1">
              <a:lumMod val="75000"/>
            </a:schemeClr>
          </a:solidFill>
        </p:spPr>
        <p:txBody>
          <a:bodyPr wrap="square" rtlCol="0">
            <a:spAutoFit/>
          </a:bodyPr>
          <a:lstStyle/>
          <a:p>
            <a:r>
              <a:rPr lang="de-DE" dirty="0" smtClean="0">
                <a:solidFill>
                  <a:prstClr val="black"/>
                </a:solidFill>
              </a:rPr>
              <a:t>                                                                                   </a:t>
            </a:r>
            <a:endParaRPr lang="de-DE" dirty="0">
              <a:solidFill>
                <a:prstClr val="black"/>
              </a:solidFill>
            </a:endParaRPr>
          </a:p>
        </p:txBody>
      </p:sp>
      <p:sp>
        <p:nvSpPr>
          <p:cNvPr id="14" name="Textfeld 13"/>
          <p:cNvSpPr txBox="1"/>
          <p:nvPr/>
        </p:nvSpPr>
        <p:spPr>
          <a:xfrm flipH="1">
            <a:off x="-780" y="6526799"/>
            <a:ext cx="49151" cy="331200"/>
          </a:xfrm>
          <a:prstGeom prst="rect">
            <a:avLst/>
          </a:prstGeom>
          <a:solidFill>
            <a:schemeClr val="bg1">
              <a:lumMod val="75000"/>
            </a:schemeClr>
          </a:solidFill>
        </p:spPr>
        <p:txBody>
          <a:bodyPr wrap="square" rtlCol="0">
            <a:spAutoFit/>
          </a:bodyPr>
          <a:lstStyle/>
          <a:p>
            <a:endParaRPr lang="de-DE" dirty="0">
              <a:solidFill>
                <a:prstClr val="black"/>
              </a:solidFill>
            </a:endParaRPr>
          </a:p>
        </p:txBody>
      </p:sp>
      <p:sp>
        <p:nvSpPr>
          <p:cNvPr id="15" name="Textfeld 14"/>
          <p:cNvSpPr txBox="1"/>
          <p:nvPr/>
        </p:nvSpPr>
        <p:spPr>
          <a:xfrm>
            <a:off x="1008686" y="6554573"/>
            <a:ext cx="5723615" cy="276999"/>
          </a:xfrm>
          <a:prstGeom prst="rect">
            <a:avLst/>
          </a:prstGeom>
          <a:solidFill>
            <a:schemeClr val="bg1">
              <a:lumMod val="75000"/>
            </a:schemeClr>
          </a:solidFill>
        </p:spPr>
        <p:txBody>
          <a:bodyPr wrap="square" rtlCol="0">
            <a:spAutoFit/>
          </a:bodyPr>
          <a:lstStyle/>
          <a:p>
            <a:r>
              <a:rPr lang="de-DE" sz="1200" dirty="0">
                <a:solidFill>
                  <a:prstClr val="black"/>
                </a:solidFill>
              </a:rPr>
              <a:t>Kapitel 1 </a:t>
            </a:r>
            <a:r>
              <a:rPr lang="de-DE" sz="1200" dirty="0" smtClean="0">
                <a:solidFill>
                  <a:prstClr val="black"/>
                </a:solidFill>
              </a:rPr>
              <a:t>			</a:t>
            </a:r>
            <a:r>
              <a:rPr lang="de-DE" sz="1200" dirty="0">
                <a:solidFill>
                  <a:prstClr val="black"/>
                </a:solidFill>
              </a:rPr>
              <a:t> </a:t>
            </a:r>
            <a:r>
              <a:rPr lang="de-DE" sz="1200" dirty="0" smtClean="0">
                <a:solidFill>
                  <a:prstClr val="black"/>
                </a:solidFill>
              </a:rPr>
              <a:t>             Seite </a:t>
            </a:r>
            <a:r>
              <a:rPr lang="de-DE" sz="1200" dirty="0" smtClean="0">
                <a:solidFill>
                  <a:prstClr val="black"/>
                </a:solidFill>
              </a:rPr>
              <a:t>9</a:t>
            </a:r>
            <a:endParaRPr lang="de-DE" sz="1200" dirty="0">
              <a:solidFill>
                <a:prstClr val="black"/>
              </a:solidFill>
            </a:endParaRPr>
          </a:p>
        </p:txBody>
      </p:sp>
      <p:sp>
        <p:nvSpPr>
          <p:cNvPr id="11" name="Textfeld 10"/>
          <p:cNvSpPr txBox="1"/>
          <p:nvPr/>
        </p:nvSpPr>
        <p:spPr>
          <a:xfrm>
            <a:off x="251521" y="540000"/>
            <a:ext cx="8640960" cy="369332"/>
          </a:xfrm>
          <a:prstGeom prst="rect">
            <a:avLst/>
          </a:prstGeom>
          <a:noFill/>
        </p:spPr>
        <p:txBody>
          <a:bodyPr wrap="square" rtlCol="0">
            <a:spAutoFit/>
          </a:bodyPr>
          <a:lstStyle/>
          <a:p>
            <a:r>
              <a:rPr lang="de-DE" b="1" dirty="0" smtClean="0">
                <a:solidFill>
                  <a:prstClr val="black"/>
                </a:solidFill>
              </a:rPr>
              <a:t>Transaktionsrecorder Aufzeichnung T-Code:  SHDB / Material anlegen T-Code: MM01</a:t>
            </a:r>
            <a:endParaRPr lang="de-DE" b="1" dirty="0">
              <a:solidFill>
                <a:prstClr val="black"/>
              </a:solidFill>
            </a:endParaRPr>
          </a:p>
        </p:txBody>
      </p:sp>
      <p:sp>
        <p:nvSpPr>
          <p:cNvPr id="19" name="Textfeld 18"/>
          <p:cNvSpPr txBox="1"/>
          <p:nvPr/>
        </p:nvSpPr>
        <p:spPr>
          <a:xfrm>
            <a:off x="3239852" y="4869160"/>
            <a:ext cx="2664297" cy="307777"/>
          </a:xfrm>
          <a:prstGeom prst="rect">
            <a:avLst/>
          </a:prstGeom>
          <a:solidFill>
            <a:srgbClr val="E4DCBA"/>
          </a:solidFill>
        </p:spPr>
        <p:txBody>
          <a:bodyPr wrap="square" rtlCol="0">
            <a:spAutoFit/>
          </a:bodyPr>
          <a:lstStyle/>
          <a:p>
            <a:pPr algn="ctr"/>
            <a:r>
              <a:rPr lang="de-DE" sz="1400" dirty="0" smtClean="0"/>
              <a:t>Daten eingeben</a:t>
            </a:r>
            <a:endParaRPr lang="de-DE" sz="1400" dirty="0"/>
          </a:p>
        </p:txBody>
      </p:sp>
      <p:sp>
        <p:nvSpPr>
          <p:cNvPr id="22" name="Textfeld 21"/>
          <p:cNvSpPr txBox="1"/>
          <p:nvPr/>
        </p:nvSpPr>
        <p:spPr>
          <a:xfrm>
            <a:off x="0" y="0"/>
            <a:ext cx="9144000" cy="461665"/>
          </a:xfrm>
          <a:prstGeom prst="rect">
            <a:avLst/>
          </a:prstGeom>
          <a:solidFill>
            <a:schemeClr val="accent1">
              <a:lumMod val="60000"/>
              <a:lumOff val="40000"/>
            </a:schemeClr>
          </a:solidFill>
        </p:spPr>
        <p:txBody>
          <a:bodyPr wrap="square" rtlCol="0">
            <a:spAutoFit/>
          </a:bodyPr>
          <a:lstStyle/>
          <a:p>
            <a:pPr algn="ctr"/>
            <a:r>
              <a:rPr lang="de-DE" sz="2400" b="1" dirty="0" smtClean="0">
                <a:solidFill>
                  <a:prstClr val="black"/>
                </a:solidFill>
              </a:rPr>
              <a:t>Datenmigration mit Batch-Input</a:t>
            </a:r>
            <a:endParaRPr lang="de-DE" sz="2400" b="1" dirty="0">
              <a:solidFill>
                <a:prstClr val="black"/>
              </a:solidFill>
            </a:endParaRPr>
          </a:p>
        </p:txBody>
      </p:sp>
      <p:sp>
        <p:nvSpPr>
          <p:cNvPr id="17" name="Rechteck 16">
            <a:hlinkClick r:id="" action="ppaction://noaction"/>
          </p:cNvPr>
          <p:cNvSpPr/>
          <p:nvPr/>
        </p:nvSpPr>
        <p:spPr>
          <a:xfrm>
            <a:off x="6757410" y="6584399"/>
            <a:ext cx="1162419" cy="2160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prstClr val="black"/>
                </a:solidFill>
                <a:hlinkClick r:id="rId3" action="ppaction://hlinksldjump"/>
              </a:rPr>
              <a:t>Inhaltsverzeichnis</a:t>
            </a:r>
            <a:endParaRPr lang="de-DE" dirty="0">
              <a:solidFill>
                <a:prstClr val="black"/>
              </a:soli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990000"/>
            <a:ext cx="4170213" cy="320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1475656" y="909332"/>
            <a:ext cx="860971" cy="287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508" y="990000"/>
            <a:ext cx="4170213" cy="3217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5868145" y="909332"/>
            <a:ext cx="792088" cy="287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 Verbindung 6"/>
          <p:cNvCxnSpPr>
            <a:stCxn id="19" idx="1"/>
          </p:cNvCxnSpPr>
          <p:nvPr/>
        </p:nvCxnSpPr>
        <p:spPr>
          <a:xfrm flipH="1" flipV="1">
            <a:off x="1547664" y="5023048"/>
            <a:ext cx="1692188"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5904149" y="5023049"/>
            <a:ext cx="1800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flipV="1">
            <a:off x="1547664" y="4207239"/>
            <a:ext cx="0" cy="81580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V="1">
            <a:off x="6084168" y="4207239"/>
            <a:ext cx="0" cy="81580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7919829" y="6526800"/>
            <a:ext cx="1224171" cy="338554"/>
          </a:xfrm>
          <a:prstGeom prst="rect">
            <a:avLst/>
          </a:prstGeom>
          <a:solidFill>
            <a:schemeClr val="bg1">
              <a:lumMod val="75000"/>
            </a:schemeClr>
          </a:solidFill>
        </p:spPr>
        <p:txBody>
          <a:bodyPr wrap="square" rtlCol="0">
            <a:spAutoFit/>
          </a:bodyPr>
          <a:lstStyle/>
          <a:p>
            <a:r>
              <a:rPr lang="de-DE" sz="800" dirty="0" smtClean="0">
                <a:solidFill>
                  <a:prstClr val="black"/>
                </a:solidFill>
              </a:rPr>
              <a:t>Arbeitsprobe Uwe Hauck</a:t>
            </a:r>
          </a:p>
          <a:p>
            <a:r>
              <a:rPr lang="de-DE" sz="800" dirty="0" smtClean="0">
                <a:solidFill>
                  <a:prstClr val="black"/>
                </a:solidFill>
              </a:rPr>
              <a:t>Sept</a:t>
            </a:r>
            <a:r>
              <a:rPr lang="de-DE" sz="800" dirty="0">
                <a:solidFill>
                  <a:prstClr val="black"/>
                </a:solidFill>
              </a:rPr>
              <a:t> </a:t>
            </a:r>
            <a:r>
              <a:rPr lang="de-DE" sz="800" dirty="0" smtClean="0">
                <a:solidFill>
                  <a:prstClr val="black"/>
                </a:solidFill>
              </a:rPr>
              <a:t> - Okt. 2016</a:t>
            </a:r>
            <a:endParaRPr lang="de-DE" sz="800" dirty="0">
              <a:solidFill>
                <a:prstClr val="black"/>
              </a:solidFill>
            </a:endParaRPr>
          </a:p>
        </p:txBody>
      </p:sp>
    </p:spTree>
    <p:extLst>
      <p:ext uri="{BB962C8B-B14F-4D97-AF65-F5344CB8AC3E}">
        <p14:creationId xmlns:p14="http://schemas.microsoft.com/office/powerpoint/2010/main" val="2931486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Benutzerdefiniert 4">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70C0"/>
      </a:hlink>
      <a:folHlink>
        <a:srgbClr val="7030A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3554</Words>
  <Application>Microsoft Office PowerPoint</Application>
  <PresentationFormat>Bildschirmpräsentation (4:3)</PresentationFormat>
  <Paragraphs>739</Paragraphs>
  <Slides>76</Slides>
  <Notes>1</Notes>
  <HiddenSlides>0</HiddenSlides>
  <MMClips>0</MMClips>
  <ScaleCrop>false</ScaleCrop>
  <HeadingPairs>
    <vt:vector size="4" baseType="variant">
      <vt:variant>
        <vt:lpstr>Design</vt:lpstr>
      </vt:variant>
      <vt:variant>
        <vt:i4>1</vt:i4>
      </vt:variant>
      <vt:variant>
        <vt:lpstr>Folientitel</vt:lpstr>
      </vt:variant>
      <vt:variant>
        <vt:i4>76</vt:i4>
      </vt:variant>
    </vt:vector>
  </HeadingPairs>
  <TitlesOfParts>
    <vt:vector size="77"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Uwe Hauck</dc:creator>
  <cp:lastModifiedBy>Uwe Hauck</cp:lastModifiedBy>
  <cp:revision>216</cp:revision>
  <dcterms:created xsi:type="dcterms:W3CDTF">2016-08-20T09:24:01Z</dcterms:created>
  <dcterms:modified xsi:type="dcterms:W3CDTF">2016-10-04T15:41:22Z</dcterms:modified>
</cp:coreProperties>
</file>