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78" r:id="rId2"/>
    <p:sldId id="344" r:id="rId3"/>
    <p:sldId id="281" r:id="rId4"/>
    <p:sldId id="282" r:id="rId5"/>
    <p:sldId id="283" r:id="rId6"/>
    <p:sldId id="284" r:id="rId7"/>
    <p:sldId id="285" r:id="rId8"/>
    <p:sldId id="280" r:id="rId9"/>
    <p:sldId id="309" r:id="rId10"/>
    <p:sldId id="310" r:id="rId11"/>
    <p:sldId id="32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CBA"/>
    <a:srgbClr val="ECEE8A"/>
    <a:srgbClr val="3EE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8173-92EB-4012-A1EC-EB109CEB5AF6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C77FB-D3A4-4F21-B86D-F2593A060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1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0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65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58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1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22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29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98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81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01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60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07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0F04-AFD5-4E1A-AB24-999057F63279}" type="datetimeFigureOut">
              <a:rPr lang="de-DE" smtClean="0"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D505-5763-4F94-8BEB-39D0ADFDE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87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help.sap.com/saphelp_46c/helpdata/de/dc/6b7f5643d711d1893e0000e8323c4f/content.htm?frameset=/de/dc/6b7fa443d711d1893e0000e8323c4f/frameset.htm&amp;current_toc=/de/dc/6b8a4943d711d1893e0000e8323c4f/plain.htm&amp;node_id=22&amp;show_children=fal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0.xml"/><Relationship Id="rId3" Type="http://schemas.openxmlformats.org/officeDocument/2006/relationships/slide" Target="slide16.xml"/><Relationship Id="rId7" Type="http://schemas.openxmlformats.org/officeDocument/2006/relationships/slide" Target="slide23.xml"/><Relationship Id="rId12" Type="http://schemas.openxmlformats.org/officeDocument/2006/relationships/slide" Target="slide29.xml"/><Relationship Id="rId2" Type="http://schemas.openxmlformats.org/officeDocument/2006/relationships/image" Target="../media/image1.png"/><Relationship Id="rId16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8.xml"/><Relationship Id="rId5" Type="http://schemas.openxmlformats.org/officeDocument/2006/relationships/slide" Target="slide21.xml"/><Relationship Id="rId15" Type="http://schemas.openxmlformats.org/officeDocument/2006/relationships/slide" Target="slide26.xml"/><Relationship Id="rId10" Type="http://schemas.openxmlformats.org/officeDocument/2006/relationships/slide" Target="slide27.xml"/><Relationship Id="rId4" Type="http://schemas.openxmlformats.org/officeDocument/2006/relationships/slide" Target="slide20.xml"/><Relationship Id="rId9" Type="http://schemas.openxmlformats.org/officeDocument/2006/relationships/slide" Target="slide25.xml"/><Relationship Id="rId1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52000" y="540000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Szenario:</a:t>
            </a:r>
            <a:r>
              <a:rPr lang="de-DE" dirty="0" smtClean="0"/>
              <a:t> </a:t>
            </a:r>
          </a:p>
          <a:p>
            <a:r>
              <a:rPr lang="de-DE" sz="1400" dirty="0" smtClean="0"/>
              <a:t>Um eine schnellere, fehlerfreie Bearbeitung der Geschäftsvorfälle im Logistikbereich zu gewährleisten, vereinbaren die ROBOT AG und die Schlücker Stahl GmbH den Nachrichtenaustausch via EDI zu tätigen. 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6" name="Textfeld 15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08686" y="6554573"/>
            <a:ext cx="572361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8849" y="1915002"/>
            <a:ext cx="234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Grundvoraussetzung: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10301" y="2204864"/>
            <a:ext cx="8570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Grundvoraussetzungen sind Ports, welche den Kanal widerspiegeln über den das SAP System auf elektronischen Weg Daten mit einem anderen System austauscht. Zur Kommunikationsrealisierung stehen unterschiedliche Porttypen zur Verfügung.</a:t>
            </a: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5" y="3565109"/>
            <a:ext cx="241409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895725" y="5939053"/>
            <a:ext cx="76149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4"/>
              </a:rPr>
              <a:t>http://help.sap.com/saphelp_46c/helpdata/de/dc/6b7f5643d711d1893e0000e8323c4f/content.htm?frameset=/de/dc/6b7fa443d711d1893e0000e8323c4f/frameset.htm&amp;current_toc=/</a:t>
            </a:r>
            <a:r>
              <a:rPr lang="de-DE" sz="1000" dirty="0" smtClean="0">
                <a:hlinkClick r:id="rId4"/>
              </a:rPr>
              <a:t>de/dc/6b8a4943d711d1893e0000e8323c4f/plain.htm&amp;node_id=22&amp;show_children=false</a:t>
            </a:r>
            <a:endParaRPr lang="de-DE" sz="1000" dirty="0" smtClean="0"/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49084"/>
            <a:ext cx="5874221" cy="25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08851" y="5939053"/>
            <a:ext cx="1001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Quelle: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69995" y="3226555"/>
            <a:ext cx="2414093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T- Code: WE21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5151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23" y="1670554"/>
            <a:ext cx="4986301" cy="42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015724" y="1332000"/>
            <a:ext cx="4986301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Destination von Robot AG zu Schlücker Stahl GmbH</a:t>
            </a:r>
            <a:endParaRPr lang="de-DE" sz="1600" b="1" dirty="0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2987824" y="1484768"/>
            <a:ext cx="0" cy="6716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99968" y="4280468"/>
            <a:ext cx="2880657" cy="461665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Info s. Transaktion SMMS -&gt; Details</a:t>
            </a:r>
          </a:p>
          <a:p>
            <a:r>
              <a:rPr lang="de-DE" sz="1200" dirty="0" smtClean="0"/>
              <a:t>oder Startmenü -&gt; </a:t>
            </a:r>
            <a:r>
              <a:rPr lang="de-DE" sz="1200" dirty="0" err="1" smtClean="0"/>
              <a:t>SAPlogon</a:t>
            </a:r>
            <a:r>
              <a:rPr lang="de-DE" sz="1200" dirty="0" smtClean="0"/>
              <a:t>/Server</a:t>
            </a:r>
            <a:endParaRPr lang="de-DE" sz="1200" dirty="0"/>
          </a:p>
        </p:txBody>
      </p:sp>
      <p:cxnSp>
        <p:nvCxnSpPr>
          <p:cNvPr id="31" name="Gerade Verbindung 30"/>
          <p:cNvCxnSpPr/>
          <p:nvPr/>
        </p:nvCxnSpPr>
        <p:spPr>
          <a:xfrm>
            <a:off x="2029764" y="2156400"/>
            <a:ext cx="9580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Gerade Verbindung mit Pfeil 1026"/>
          <p:cNvCxnSpPr/>
          <p:nvPr/>
        </p:nvCxnSpPr>
        <p:spPr>
          <a:xfrm flipV="1">
            <a:off x="3091337" y="4511300"/>
            <a:ext cx="1030626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hteck 1027"/>
          <p:cNvSpPr/>
          <p:nvPr/>
        </p:nvSpPr>
        <p:spPr>
          <a:xfrm>
            <a:off x="5652119" y="3315045"/>
            <a:ext cx="136815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7" y="4944291"/>
            <a:ext cx="3837995" cy="134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Rechteck 1030"/>
          <p:cNvSpPr/>
          <p:nvPr/>
        </p:nvSpPr>
        <p:spPr>
          <a:xfrm>
            <a:off x="2676942" y="4944291"/>
            <a:ext cx="1102970" cy="2129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10		</a:t>
            </a:r>
            <a:r>
              <a:rPr lang="de-DE" sz="1000" dirty="0" smtClean="0">
                <a:solidFill>
                  <a:prstClr val="black"/>
                </a:solidFill>
                <a:hlinkClick r:id="rId6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987824" y="1484768"/>
            <a:ext cx="10279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149240" y="1332000"/>
            <a:ext cx="4813824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Destination von Schlücker Stahl GmbH zu Robot AG</a:t>
            </a:r>
            <a:endParaRPr lang="de-DE" sz="1600" b="1" dirty="0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2987824" y="1494004"/>
            <a:ext cx="6285" cy="6623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86218" y="4215813"/>
            <a:ext cx="2880657" cy="461665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Info s. Transaktion </a:t>
            </a:r>
            <a:r>
              <a:rPr lang="de-DE" sz="1200" dirty="0" smtClean="0"/>
              <a:t>SM51 </a:t>
            </a:r>
            <a:r>
              <a:rPr lang="de-DE" sz="1200" dirty="0" smtClean="0"/>
              <a:t>-&gt; Details</a:t>
            </a:r>
          </a:p>
          <a:p>
            <a:r>
              <a:rPr lang="de-DE" sz="1200" dirty="0" smtClean="0"/>
              <a:t>oder </a:t>
            </a:r>
            <a:r>
              <a:rPr lang="de-DE" sz="1200" dirty="0" err="1" smtClean="0"/>
              <a:t>sapmmc</a:t>
            </a:r>
            <a:r>
              <a:rPr lang="de-DE" sz="1200" dirty="0" smtClean="0"/>
              <a:t> </a:t>
            </a:r>
            <a:r>
              <a:rPr lang="de-DE" sz="1200" dirty="0" smtClean="0"/>
              <a:t>-&gt; </a:t>
            </a:r>
            <a:r>
              <a:rPr lang="de-DE" sz="1200" dirty="0" err="1" smtClean="0"/>
              <a:t>Serverconfiguration</a:t>
            </a:r>
            <a:endParaRPr lang="de-DE" sz="1200" dirty="0"/>
          </a:p>
        </p:txBody>
      </p:sp>
      <p:cxnSp>
        <p:nvCxnSpPr>
          <p:cNvPr id="31" name="Gerade Verbindung 30"/>
          <p:cNvCxnSpPr/>
          <p:nvPr/>
        </p:nvCxnSpPr>
        <p:spPr>
          <a:xfrm>
            <a:off x="1979712" y="2156400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65" y="1670554"/>
            <a:ext cx="4813824" cy="406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 flipV="1">
            <a:off x="3066875" y="4386774"/>
            <a:ext cx="1041339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" y="4869160"/>
            <a:ext cx="4002955" cy="13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5730413" y="3144553"/>
            <a:ext cx="12961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915816" y="4869160"/>
            <a:ext cx="1008112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11		</a:t>
            </a:r>
            <a:r>
              <a:rPr lang="de-DE" sz="1000" dirty="0" smtClean="0">
                <a:solidFill>
                  <a:prstClr val="black"/>
                </a:solidFill>
                <a:hlinkClick r:id="rId6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2987824" y="1494004"/>
            <a:ext cx="120077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2950629" y="3796145"/>
            <a:ext cx="5943761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Schlücker Stahl GmbH legt tRFC zu Robot AG an</a:t>
            </a:r>
            <a:endParaRPr lang="de-DE" sz="1600" b="1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2051720" y="2156400"/>
            <a:ext cx="5478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950629" y="926726"/>
            <a:ext cx="6008311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Robot AG legt tRFC zu Schlücker Stahl GmbH an</a:t>
            </a:r>
            <a:endParaRPr lang="de-DE" sz="1600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28" y="4143393"/>
            <a:ext cx="2748357" cy="229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29" y="1271466"/>
            <a:ext cx="2748357" cy="229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90" y="1268698"/>
            <a:ext cx="2920050" cy="226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90" y="4134699"/>
            <a:ext cx="2855501" cy="23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2599603" y="1304764"/>
            <a:ext cx="0" cy="29163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2599603" y="1304764"/>
            <a:ext cx="35102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2599603" y="4221088"/>
            <a:ext cx="35102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12		</a:t>
            </a:r>
            <a:r>
              <a:rPr lang="de-DE" sz="1000" dirty="0" smtClean="0">
                <a:solidFill>
                  <a:prstClr val="black"/>
                </a:solidFill>
                <a:hlinkClick r:id="rId7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3143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21" y="1951094"/>
            <a:ext cx="4847386" cy="21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21" y="4653136"/>
            <a:ext cx="3312368" cy="9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2232220" y="1844824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5490177" y="3013206"/>
            <a:ext cx="1728192" cy="306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7362385" y="3013206"/>
            <a:ext cx="658377" cy="306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>
            <a:stCxn id="6" idx="4"/>
          </p:cNvCxnSpPr>
          <p:nvPr/>
        </p:nvCxnSpPr>
        <p:spPr>
          <a:xfrm flipH="1">
            <a:off x="7691573" y="3319246"/>
            <a:ext cx="1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5202145" y="4255350"/>
            <a:ext cx="24894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202145" y="4255350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192193" y="1351719"/>
            <a:ext cx="4834841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Robot AG legt Partnervereinbarung mit Schlücker Stahl GmbH an</a:t>
            </a:r>
            <a:endParaRPr lang="de-DE" sz="1600" b="1" dirty="0"/>
          </a:p>
        </p:txBody>
      </p:sp>
      <p:sp>
        <p:nvSpPr>
          <p:cNvPr id="2" name="Rechteck 1"/>
          <p:cNvSpPr/>
          <p:nvPr/>
        </p:nvSpPr>
        <p:spPr>
          <a:xfrm>
            <a:off x="5281964" y="2455150"/>
            <a:ext cx="252028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13		</a:t>
            </a:r>
            <a:r>
              <a:rPr lang="de-DE" sz="1000" dirty="0" smtClean="0">
                <a:solidFill>
                  <a:prstClr val="black"/>
                </a:solidFill>
                <a:hlinkClick r:id="rId6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0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" y="4149080"/>
            <a:ext cx="3502893" cy="150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91" y="1264296"/>
            <a:ext cx="5112568" cy="524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107504" y="1844824"/>
            <a:ext cx="0" cy="2304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01982" y="5373216"/>
            <a:ext cx="209578" cy="2842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>
            <a:stCxn id="8" idx="2"/>
          </p:cNvCxnSpPr>
          <p:nvPr/>
        </p:nvCxnSpPr>
        <p:spPr>
          <a:xfrm>
            <a:off x="506771" y="5657503"/>
            <a:ext cx="0" cy="3552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06771" y="6012770"/>
            <a:ext cx="32011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3707904" y="1412776"/>
            <a:ext cx="0" cy="45999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707904" y="1412776"/>
            <a:ext cx="24468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4211960" y="3496750"/>
            <a:ext cx="108012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3952591" y="681722"/>
            <a:ext cx="5112567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Robot AG legt Partnervereinbarung mit Schlücker Stahl GmbH an</a:t>
            </a:r>
            <a:endParaRPr lang="de-DE" sz="16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14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flipH="1">
            <a:off x="107504" y="184482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29962"/>
            <a:ext cx="4536505" cy="361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59749"/>
            <a:ext cx="4267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122979" y="947866"/>
            <a:ext cx="4545365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Robot AG legt Partnervereinbarung mit Schlücker Stahl GmbH an</a:t>
            </a:r>
            <a:endParaRPr lang="de-DE" sz="1600" b="1" dirty="0"/>
          </a:p>
        </p:txBody>
      </p:sp>
      <p:sp>
        <p:nvSpPr>
          <p:cNvPr id="2" name="Rechteck 1"/>
          <p:cNvSpPr/>
          <p:nvPr/>
        </p:nvSpPr>
        <p:spPr>
          <a:xfrm>
            <a:off x="4427984" y="3582269"/>
            <a:ext cx="1147698" cy="2787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705984" y="3505634"/>
            <a:ext cx="194864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>
            <a:stCxn id="4" idx="5"/>
          </p:cNvCxnSpPr>
          <p:nvPr/>
        </p:nvCxnSpPr>
        <p:spPr>
          <a:xfrm>
            <a:off x="7369257" y="3874410"/>
            <a:ext cx="11055" cy="14853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15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2195736" y="1844824"/>
            <a:ext cx="92724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91075" y="1040607"/>
            <a:ext cx="462512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Robot AG legt Partnervereinbarung mit Schlücker Stahl GmbH an</a:t>
            </a:r>
            <a:endParaRPr lang="de-DE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2" y="4221088"/>
            <a:ext cx="3502893" cy="14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75" y="1628800"/>
            <a:ext cx="4635599" cy="36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86" y="5445224"/>
            <a:ext cx="3589188" cy="100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594895" y="5445224"/>
            <a:ext cx="203132" cy="2591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13"/>
          <p:cNvCxnSpPr>
            <a:stCxn id="7" idx="2"/>
          </p:cNvCxnSpPr>
          <p:nvPr/>
        </p:nvCxnSpPr>
        <p:spPr>
          <a:xfrm flipH="1">
            <a:off x="696460" y="5704370"/>
            <a:ext cx="1" cy="2438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96461" y="5948222"/>
            <a:ext cx="3174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3870493" y="1700808"/>
            <a:ext cx="0" cy="42474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3870493" y="1700808"/>
            <a:ext cx="32058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4355976" y="3717032"/>
            <a:ext cx="93610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436096" y="3582269"/>
            <a:ext cx="1854794" cy="4227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6876256" y="4005064"/>
            <a:ext cx="0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16		</a:t>
            </a:r>
            <a:r>
              <a:rPr lang="de-DE" sz="1000" dirty="0" smtClean="0">
                <a:solidFill>
                  <a:prstClr val="black"/>
                </a:solidFill>
                <a:hlinkClick r:id="rId6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/>
          <p:cNvCxnSpPr/>
          <p:nvPr/>
        </p:nvCxnSpPr>
        <p:spPr>
          <a:xfrm flipH="1">
            <a:off x="372414" y="1844824"/>
            <a:ext cx="2224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372414" y="1844824"/>
            <a:ext cx="0" cy="23762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3809" y="1332000"/>
            <a:ext cx="5819774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Schlücker Stahl GmbH legt Partnervereinbarung mit Robot AG an</a:t>
            </a:r>
            <a:endParaRPr lang="de-DE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58197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08" y="4869160"/>
            <a:ext cx="395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8172400" y="3140968"/>
            <a:ext cx="0" cy="1224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5292080" y="4365104"/>
            <a:ext cx="28803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292080" y="4365104"/>
            <a:ext cx="0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5292080" y="2276872"/>
            <a:ext cx="2664296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17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/>
          <p:cNvCxnSpPr/>
          <p:nvPr/>
        </p:nvCxnSpPr>
        <p:spPr>
          <a:xfrm>
            <a:off x="2195736" y="1844824"/>
            <a:ext cx="64807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83968" y="840144"/>
            <a:ext cx="4670416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Schlücker Stahl GmbH legt Partnervereinbarung mit Robot AG an</a:t>
            </a:r>
            <a:endParaRPr lang="de-DE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3" y="4271963"/>
            <a:ext cx="3152909" cy="132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29342"/>
            <a:ext cx="4670417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1560" y="5373216"/>
            <a:ext cx="216024" cy="221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719572" y="5594392"/>
            <a:ext cx="0" cy="4268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719572" y="6021288"/>
            <a:ext cx="29883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3707904" y="1556792"/>
            <a:ext cx="0" cy="44644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707904" y="1556792"/>
            <a:ext cx="57606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18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 flipH="1">
            <a:off x="372414" y="1844824"/>
            <a:ext cx="239146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372414" y="1844824"/>
            <a:ext cx="0" cy="24271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965832" y="1044025"/>
            <a:ext cx="52197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Schlücker Stahl GmbH legt Partnervereinbarung mit Robot AG an</a:t>
            </a:r>
            <a:endParaRPr lang="de-DE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32" y="1637928"/>
            <a:ext cx="52197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65" y="5301208"/>
            <a:ext cx="38290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4554239" y="3582269"/>
            <a:ext cx="29658" cy="17189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19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/>
          <p:cNvCxnSpPr/>
          <p:nvPr/>
        </p:nvCxnSpPr>
        <p:spPr>
          <a:xfrm>
            <a:off x="2195736" y="1844824"/>
            <a:ext cx="770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6" name="Textfeld 15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</a:t>
            </a:r>
            <a:r>
              <a:rPr lang="de-DE" sz="1200" dirty="0">
                <a:solidFill>
                  <a:prstClr val="black"/>
                </a:solidFill>
              </a:rPr>
              <a:t>2</a:t>
            </a:r>
            <a:r>
              <a:rPr lang="de-DE" sz="1200" dirty="0" smtClean="0">
                <a:solidFill>
                  <a:prstClr val="black"/>
                </a:solidFill>
              </a:rPr>
              <a:t>			</a:t>
            </a:r>
            <a:r>
              <a:rPr lang="de-DE" sz="1000" dirty="0" smtClean="0">
                <a:solidFill>
                  <a:prstClr val="black"/>
                </a:solidFill>
                <a:hlinkClick r:id="rId3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2000" y="54000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Beispiel:</a:t>
            </a:r>
          </a:p>
          <a:p>
            <a:r>
              <a:rPr lang="de-DE" sz="1400" dirty="0"/>
              <a:t>Im folgendem Beispiel verwenden beide Unternehmen SAP R3. </a:t>
            </a:r>
            <a:r>
              <a:rPr lang="de-DE" sz="1400" dirty="0" smtClean="0"/>
              <a:t>Es wird der transaktionale RFC verwendet.</a:t>
            </a:r>
          </a:p>
          <a:p>
            <a:endParaRPr lang="de-DE" sz="1600" b="1" dirty="0" smtClean="0"/>
          </a:p>
          <a:p>
            <a:r>
              <a:rPr lang="de-DE" sz="1400" dirty="0" smtClean="0">
                <a:hlinkClick r:id="rId4" action="ppaction://hlinksldjump"/>
              </a:rPr>
              <a:t>Die Robot AG bestellt 1 Stück des Rohlings UH-RD 30 bei der Schlücker Stahl GmbH.</a:t>
            </a:r>
            <a:endParaRPr lang="de-DE" sz="14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252000" y="2060848"/>
            <a:ext cx="66967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Welche Stammdaten / Einstellungen werden benötigt?</a:t>
            </a:r>
          </a:p>
          <a:p>
            <a:endParaRPr lang="de-DE" sz="1000" b="1" dirty="0" smtClean="0"/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Materialstammdaten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Einkaufsinfosatz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Lieferantenstammdaten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Kundenstammdaten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Absprachen (optional)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tRFC Destination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Portnummer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Partnervereinbarung</a:t>
            </a:r>
          </a:p>
          <a:p>
            <a:pPr marL="285750" indent="-285750">
              <a:buFontTx/>
              <a:buChar char="-"/>
            </a:pPr>
            <a:r>
              <a:rPr lang="de-DE" sz="1400" b="1" dirty="0" smtClean="0"/>
              <a:t>ALE (Verteilungsschlüssel) -&gt; siehe Projekt </a:t>
            </a:r>
            <a:r>
              <a:rPr lang="de-DE" sz="1400" b="1" dirty="0"/>
              <a:t>ALE, BAPI, EDI, IDOC</a:t>
            </a:r>
            <a:endParaRPr lang="de-DE" sz="1400" b="1" dirty="0" smtClean="0"/>
          </a:p>
          <a:p>
            <a:pPr marL="285750" indent="-285750">
              <a:buFontTx/>
              <a:buChar char="-"/>
            </a:pPr>
            <a:r>
              <a:rPr lang="de-DE" sz="1400" b="1" dirty="0"/>
              <a:t>Nachrichtensteuerung</a:t>
            </a:r>
          </a:p>
          <a:p>
            <a:pPr marL="285750" indent="-285750">
              <a:buFontTx/>
              <a:buChar char="-"/>
            </a:pPr>
            <a:endParaRPr lang="de-DE" sz="1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52000" y="5426646"/>
            <a:ext cx="7938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Die nachfolgende Tabelle Seite 3 und 4 dient als Inhaltsverzeichnis und ist mit den erfolgten Arbeitsschritten verlinkt. Zurück auf die Tabellenseite / Inhaltsverzeichnis kommen Sie mit dem jeweiligen Link in der Fußzeile.</a:t>
            </a:r>
            <a:endParaRPr lang="de-DE" sz="1600" b="1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3491880" y="6093296"/>
            <a:ext cx="28083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6282711" y="6088684"/>
            <a:ext cx="0" cy="43350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427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68615" y="938907"/>
            <a:ext cx="4680521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Schlücker Stahl GmbH legt Partnervereinbarung mit Robot AG an</a:t>
            </a:r>
            <a:endParaRPr lang="de-DE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1" y="4437112"/>
            <a:ext cx="3263210" cy="13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15" y="1523682"/>
            <a:ext cx="4680520" cy="363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66" y="5373216"/>
            <a:ext cx="3058269" cy="90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6876256" y="3861048"/>
            <a:ext cx="0" cy="15121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611560" y="5589240"/>
            <a:ext cx="144016" cy="238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>
            <a:stCxn id="13" idx="2"/>
          </p:cNvCxnSpPr>
          <p:nvPr/>
        </p:nvCxnSpPr>
        <p:spPr>
          <a:xfrm>
            <a:off x="683568" y="5827823"/>
            <a:ext cx="0" cy="2654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83568" y="6093296"/>
            <a:ext cx="29523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3635896" y="1628800"/>
            <a:ext cx="0" cy="44644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3635896" y="1628800"/>
            <a:ext cx="53271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20		</a:t>
            </a:r>
            <a:r>
              <a:rPr lang="de-DE" sz="1000" dirty="0" smtClean="0">
                <a:solidFill>
                  <a:prstClr val="black"/>
                </a:solidFill>
                <a:hlinkClick r:id="rId6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101210" cy="19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WEDI</a:t>
            </a:r>
            <a:endParaRPr lang="de-DE" b="1" dirty="0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1302605" y="836712"/>
            <a:ext cx="0" cy="518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/>
          <p:cNvCxnSpPr/>
          <p:nvPr/>
        </p:nvCxnSpPr>
        <p:spPr>
          <a:xfrm flipH="1">
            <a:off x="372414" y="1844824"/>
            <a:ext cx="239146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72414" y="1844824"/>
            <a:ext cx="0" cy="25202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2000" y="540000"/>
            <a:ext cx="852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Materialwirtschaft/ Einkauf/ Nachrichten/</a:t>
            </a:r>
          </a:p>
          <a:p>
            <a:r>
              <a:rPr lang="de-DE" b="1" dirty="0" smtClean="0"/>
              <a:t>Ausgabesteuerung/ Konditionstabelle Bestellung </a:t>
            </a:r>
            <a:endParaRPr lang="de-DE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3659514" cy="365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12" y="3616730"/>
            <a:ext cx="3905855" cy="286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33" y="1332000"/>
            <a:ext cx="4335760" cy="165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>
            <a:off x="5724128" y="2159217"/>
            <a:ext cx="0" cy="14391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6084168" y="2600032"/>
            <a:ext cx="2763625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21		</a:t>
            </a:r>
            <a:r>
              <a:rPr lang="de-DE" sz="1000" dirty="0" smtClean="0">
                <a:solidFill>
                  <a:prstClr val="black"/>
                </a:solidFill>
                <a:hlinkClick r:id="rId6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3275856" y="2600032"/>
            <a:ext cx="123617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000" y="540000"/>
            <a:ext cx="852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Materialwirtschaft/ Einkauf/ Nachrichten/</a:t>
            </a:r>
          </a:p>
          <a:p>
            <a:r>
              <a:rPr lang="de-DE" b="1" dirty="0" smtClean="0"/>
              <a:t>Ausgabesteuerung/ Zugriffsfolge Bestellung 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32000"/>
            <a:ext cx="33757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22" y="1332000"/>
            <a:ext cx="4199359" cy="139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93" y="3429001"/>
            <a:ext cx="5020420" cy="12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30749"/>
            <a:ext cx="2602408" cy="207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93" y="5085184"/>
            <a:ext cx="5045432" cy="11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2982062" y="2608824"/>
            <a:ext cx="8826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V="1">
            <a:off x="3864731" y="1519563"/>
            <a:ext cx="0" cy="10859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3870493" y="1519563"/>
            <a:ext cx="78913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/>
          <p:cNvCxnSpPr/>
          <p:nvPr/>
        </p:nvCxnSpPr>
        <p:spPr>
          <a:xfrm rot="5400000">
            <a:off x="3779912" y="2132856"/>
            <a:ext cx="1656184" cy="936104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220072" y="1844824"/>
            <a:ext cx="0" cy="1152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3720712" y="2996952"/>
            <a:ext cx="14993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720712" y="2996952"/>
            <a:ext cx="0" cy="1368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2881000" y="4365104"/>
            <a:ext cx="83971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1008686" y="6093296"/>
            <a:ext cx="106930" cy="212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28"/>
          <p:cNvCxnSpPr/>
          <p:nvPr/>
        </p:nvCxnSpPr>
        <p:spPr>
          <a:xfrm>
            <a:off x="1062151" y="6305546"/>
            <a:ext cx="0" cy="110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Gerade Verbindung 2047"/>
          <p:cNvCxnSpPr/>
          <p:nvPr/>
        </p:nvCxnSpPr>
        <p:spPr>
          <a:xfrm>
            <a:off x="1062151" y="6416172"/>
            <a:ext cx="22387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Gerade Verbindung 2054"/>
          <p:cNvCxnSpPr/>
          <p:nvPr/>
        </p:nvCxnSpPr>
        <p:spPr>
          <a:xfrm flipV="1">
            <a:off x="3300856" y="5157192"/>
            <a:ext cx="0" cy="12589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Gerade Verbindung mit Pfeil 2057"/>
          <p:cNvCxnSpPr/>
          <p:nvPr/>
        </p:nvCxnSpPr>
        <p:spPr>
          <a:xfrm>
            <a:off x="3300856" y="5157192"/>
            <a:ext cx="56963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feld 2058"/>
          <p:cNvSpPr txBox="1"/>
          <p:nvPr/>
        </p:nvSpPr>
        <p:spPr>
          <a:xfrm>
            <a:off x="4139952" y="115023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338215" y="223622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338215" y="270046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477662" y="487807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60" name="Rechteck 2059"/>
          <p:cNvSpPr/>
          <p:nvPr/>
        </p:nvSpPr>
        <p:spPr>
          <a:xfrm>
            <a:off x="3870493" y="4122000"/>
            <a:ext cx="3293795" cy="2061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870492" y="5095367"/>
            <a:ext cx="3869860" cy="4218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22		</a:t>
            </a:r>
            <a:r>
              <a:rPr lang="de-DE" sz="1000" dirty="0" smtClean="0">
                <a:solidFill>
                  <a:prstClr val="black"/>
                </a:solidFill>
                <a:hlinkClick r:id="rId8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84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000" y="540000"/>
            <a:ext cx="852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Materialwirtschaft/ Einkauf/ Nachrichten/</a:t>
            </a:r>
          </a:p>
          <a:p>
            <a:r>
              <a:rPr lang="de-DE" b="1" dirty="0" smtClean="0"/>
              <a:t>Ausgabesteuerung/ Nachrichtenarten Bestellung  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3134340" cy="22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64" y="1331999"/>
            <a:ext cx="3626718" cy="25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4" y="3640872"/>
            <a:ext cx="3771365" cy="286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69" y="3936067"/>
            <a:ext cx="3979713" cy="10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08" y="5246820"/>
            <a:ext cx="3759497" cy="12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76089" y="4470124"/>
            <a:ext cx="1482893" cy="400110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Sofort versenden erspart die Transaktion ME9F</a:t>
            </a:r>
            <a:endParaRPr lang="de-DE" sz="1000" dirty="0"/>
          </a:p>
        </p:txBody>
      </p:sp>
      <p:sp>
        <p:nvSpPr>
          <p:cNvPr id="6" name="Rechteck 5"/>
          <p:cNvSpPr/>
          <p:nvPr/>
        </p:nvSpPr>
        <p:spPr>
          <a:xfrm>
            <a:off x="3446451" y="1331999"/>
            <a:ext cx="1668376" cy="475447"/>
          </a:xfrm>
          <a:prstGeom prst="rect">
            <a:avLst/>
          </a:prstGeom>
          <a:solidFill>
            <a:srgbClr val="E4D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Einstellungen in den Sichten vornehmen -&gt; Speichern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771800" y="2685600"/>
            <a:ext cx="246046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6" idx="2"/>
          </p:cNvCxnSpPr>
          <p:nvPr/>
        </p:nvCxnSpPr>
        <p:spPr>
          <a:xfrm>
            <a:off x="4280639" y="1807446"/>
            <a:ext cx="0" cy="41418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280639" y="5949280"/>
            <a:ext cx="82306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3563889" y="3455753"/>
            <a:ext cx="13563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563888" y="3455753"/>
            <a:ext cx="0" cy="1851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519343" y="2239351"/>
            <a:ext cx="32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554239" y="3161589"/>
            <a:ext cx="32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554239" y="5672011"/>
            <a:ext cx="32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echteck 24"/>
          <p:cNvSpPr/>
          <p:nvPr/>
        </p:nvSpPr>
        <p:spPr>
          <a:xfrm>
            <a:off x="467544" y="3640872"/>
            <a:ext cx="792088" cy="2374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6084168" y="3936067"/>
            <a:ext cx="720080" cy="213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869125" y="3466304"/>
            <a:ext cx="1447291" cy="2020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732301" y="1927496"/>
            <a:ext cx="1152067" cy="1813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920230" y="4281582"/>
            <a:ext cx="2316065" cy="5155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33"/>
          <p:cNvCxnSpPr/>
          <p:nvPr/>
        </p:nvCxnSpPr>
        <p:spPr>
          <a:xfrm flipV="1">
            <a:off x="4920231" y="1988840"/>
            <a:ext cx="0" cy="14669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920231" y="1988840"/>
            <a:ext cx="5158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feil nach rechts 1"/>
          <p:cNvSpPr/>
          <p:nvPr/>
        </p:nvSpPr>
        <p:spPr>
          <a:xfrm>
            <a:off x="4086488" y="4339312"/>
            <a:ext cx="792782" cy="400110"/>
          </a:xfrm>
          <a:prstGeom prst="rightArrow">
            <a:avLst>
              <a:gd name="adj1" fmla="val 59234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086487" y="4405225"/>
            <a:ext cx="694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Seite 25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" name="Pfeil nach links 6"/>
          <p:cNvSpPr/>
          <p:nvPr/>
        </p:nvSpPr>
        <p:spPr>
          <a:xfrm>
            <a:off x="7941915" y="1772888"/>
            <a:ext cx="734541" cy="43190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7992092" y="1846800"/>
            <a:ext cx="779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 Seite 25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23		</a:t>
            </a:r>
            <a:r>
              <a:rPr lang="de-DE" sz="1000" dirty="0" smtClean="0">
                <a:solidFill>
                  <a:prstClr val="black"/>
                </a:solidFill>
                <a:hlinkClick r:id="rId8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566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27410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52000" y="540000"/>
            <a:ext cx="852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Materialwirtschaft/ Einkauf/ Nachrichten/</a:t>
            </a:r>
          </a:p>
          <a:p>
            <a:r>
              <a:rPr lang="de-DE" b="1" dirty="0" smtClean="0"/>
              <a:t>Ausgabesteuerung/ Nachrichtenarten Bestellung/ Verarbeitungsroutine </a:t>
            </a:r>
            <a:endParaRPr lang="de-DE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34" y="1332000"/>
            <a:ext cx="5616624" cy="131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68" y="4149080"/>
            <a:ext cx="4204692" cy="190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7" y="4116534"/>
            <a:ext cx="2741084" cy="161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52000" y="3356992"/>
            <a:ext cx="852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Materialwirtschaft/ Einkauf/ Nachrichten/</a:t>
            </a:r>
          </a:p>
          <a:p>
            <a:r>
              <a:rPr lang="de-DE" b="1" dirty="0" smtClean="0"/>
              <a:t>Ausgabesteuerung/ Nachrichtenarten Bestellung/ Partnerrolle</a:t>
            </a:r>
            <a:endParaRPr lang="de-DE" b="1" dirty="0"/>
          </a:p>
        </p:txBody>
      </p:sp>
      <p:sp>
        <p:nvSpPr>
          <p:cNvPr id="2" name="Rechteck 1"/>
          <p:cNvSpPr/>
          <p:nvPr/>
        </p:nvSpPr>
        <p:spPr>
          <a:xfrm>
            <a:off x="4633133" y="2124088"/>
            <a:ext cx="3251235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222385" y="5369287"/>
            <a:ext cx="2489714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24		</a:t>
            </a:r>
            <a:r>
              <a:rPr lang="de-DE" sz="1000" dirty="0" smtClean="0">
                <a:solidFill>
                  <a:prstClr val="black"/>
                </a:solidFill>
                <a:hlinkClick r:id="rId7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2120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000" y="540000"/>
            <a:ext cx="852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Materialwirtschaft/ Einkauf/ Nachrichten/</a:t>
            </a:r>
          </a:p>
          <a:p>
            <a:r>
              <a:rPr lang="de-DE" b="1" dirty="0" smtClean="0"/>
              <a:t>Ausgabesteuerung/ Nachrichtenschema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2000"/>
            <a:ext cx="3722538" cy="27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8" y="1332000"/>
            <a:ext cx="3096344" cy="11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90" y="3093646"/>
            <a:ext cx="3811692" cy="9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winkelte Verbindung 3"/>
          <p:cNvCxnSpPr/>
          <p:nvPr/>
        </p:nvCxnSpPr>
        <p:spPr>
          <a:xfrm flipV="1">
            <a:off x="3291578" y="1519200"/>
            <a:ext cx="2376264" cy="1656184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6444208" y="1844824"/>
            <a:ext cx="0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1" y="4653137"/>
            <a:ext cx="4792539" cy="106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4479710" y="3175384"/>
            <a:ext cx="0" cy="14777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32376" y="5773080"/>
            <a:ext cx="1656184" cy="707886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B… ..Nachricht</a:t>
            </a:r>
          </a:p>
          <a:p>
            <a:r>
              <a:rPr lang="de-DE" sz="1000" dirty="0" smtClean="0"/>
              <a:t>EF… Einkauf Bestellung</a:t>
            </a:r>
          </a:p>
          <a:p>
            <a:r>
              <a:rPr lang="de-DE" sz="1000" dirty="0" smtClean="0"/>
              <a:t>4….. sofort versenden</a:t>
            </a:r>
          </a:p>
          <a:p>
            <a:r>
              <a:rPr lang="de-DE" sz="1000" dirty="0" smtClean="0"/>
              <a:t>Z…..Versandzeitpunkt</a:t>
            </a:r>
            <a:endParaRPr lang="de-DE" sz="1000" dirty="0"/>
          </a:p>
        </p:txBody>
      </p:sp>
      <p:sp>
        <p:nvSpPr>
          <p:cNvPr id="2" name="Rechteck 1"/>
          <p:cNvSpPr/>
          <p:nvPr/>
        </p:nvSpPr>
        <p:spPr>
          <a:xfrm>
            <a:off x="332376" y="5301208"/>
            <a:ext cx="301548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310810" y="2312082"/>
            <a:ext cx="1437654" cy="217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310809" y="1546600"/>
            <a:ext cx="1095363" cy="1988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25		</a:t>
            </a:r>
            <a:r>
              <a:rPr lang="de-DE" sz="1000" dirty="0" smtClean="0">
                <a:solidFill>
                  <a:prstClr val="black"/>
                </a:solidFill>
                <a:hlinkClick r:id="rId7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4872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8" y="934951"/>
            <a:ext cx="5052582" cy="132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52000" y="540000"/>
            <a:ext cx="852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Tabellen EDPP1, EDP12, EDP13, EDP21 von Robot AG für Lieferanten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2" y="2348880"/>
            <a:ext cx="5041908" cy="125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9" y="3721387"/>
            <a:ext cx="7970093" cy="128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9" y="5100659"/>
            <a:ext cx="6368889" cy="130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80112" y="14117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EDPP1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80112" y="27934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EDP12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174222" y="4176971"/>
            <a:ext cx="93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EDP13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956648" y="557055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EDP21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26		</a:t>
            </a:r>
            <a:r>
              <a:rPr lang="de-DE" sz="1000" dirty="0" smtClean="0">
                <a:solidFill>
                  <a:prstClr val="black"/>
                </a:solidFill>
                <a:hlinkClick r:id="rId7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6904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000" y="540000"/>
            <a:ext cx="869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Vertrieb/ Grundfunktionen/ Nachrichten- </a:t>
            </a:r>
            <a:r>
              <a:rPr lang="de-DE" b="1" dirty="0" err="1" smtClean="0"/>
              <a:t>steuerung</a:t>
            </a:r>
            <a:r>
              <a:rPr lang="de-DE" b="1" dirty="0" smtClean="0"/>
              <a:t>/ Nachrichtenfindung/ Nachrichtenfindung Verkaufsbelege/ Konditionstabellen</a:t>
            </a:r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2000"/>
            <a:ext cx="3751113" cy="359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32000"/>
            <a:ext cx="3084448" cy="227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05" y="3645024"/>
            <a:ext cx="3898279" cy="273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2987824" y="3789040"/>
            <a:ext cx="12961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4283968" y="1412776"/>
            <a:ext cx="0" cy="2376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283968" y="1412776"/>
            <a:ext cx="151216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5"/>
          <p:cNvCxnSpPr/>
          <p:nvPr/>
        </p:nvCxnSpPr>
        <p:spPr>
          <a:xfrm rot="5400000">
            <a:off x="5148064" y="2780928"/>
            <a:ext cx="1512168" cy="216024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27		</a:t>
            </a:r>
            <a:r>
              <a:rPr lang="de-DE" sz="1000" dirty="0" smtClean="0">
                <a:solidFill>
                  <a:prstClr val="black"/>
                </a:solidFill>
                <a:hlinkClick r:id="rId6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229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2000" y="540000"/>
            <a:ext cx="869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Vertrieb/ Grundfunktionen/ Nachrichten- </a:t>
            </a:r>
            <a:r>
              <a:rPr lang="de-DE" b="1" dirty="0" err="1" smtClean="0"/>
              <a:t>steuerung</a:t>
            </a:r>
            <a:r>
              <a:rPr lang="de-DE" b="1" dirty="0" smtClean="0"/>
              <a:t>/ Nachrichtenfindung/ Nachrichtenfindung Verkaufsbelege/ Konditionstabellen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2000"/>
            <a:ext cx="3389134" cy="249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3262271" cy="32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96" y="5536156"/>
            <a:ext cx="5037702" cy="89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59" y="3915976"/>
            <a:ext cx="4856584" cy="14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Gerade Verbindung 16"/>
          <p:cNvCxnSpPr/>
          <p:nvPr/>
        </p:nvCxnSpPr>
        <p:spPr>
          <a:xfrm>
            <a:off x="2671545" y="3915976"/>
            <a:ext cx="10363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3707904" y="1772816"/>
            <a:ext cx="0" cy="2143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3695258" y="1772816"/>
            <a:ext cx="109276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3" y="4611355"/>
            <a:ext cx="2304256" cy="185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Gerade Verbindung 29"/>
          <p:cNvCxnSpPr/>
          <p:nvPr/>
        </p:nvCxnSpPr>
        <p:spPr>
          <a:xfrm>
            <a:off x="5364088" y="2078207"/>
            <a:ext cx="0" cy="11347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2" name="Gerade Verbindung 8191"/>
          <p:cNvCxnSpPr/>
          <p:nvPr/>
        </p:nvCxnSpPr>
        <p:spPr>
          <a:xfrm flipH="1">
            <a:off x="3839196" y="3212976"/>
            <a:ext cx="15248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9" name="Gerade Verbindung 8198"/>
          <p:cNvCxnSpPr/>
          <p:nvPr/>
        </p:nvCxnSpPr>
        <p:spPr>
          <a:xfrm>
            <a:off x="3839196" y="3212976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1" name="Gerade Verbindung mit Pfeil 8200"/>
          <p:cNvCxnSpPr/>
          <p:nvPr/>
        </p:nvCxnSpPr>
        <p:spPr>
          <a:xfrm flipH="1">
            <a:off x="2599603" y="4653136"/>
            <a:ext cx="123959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Rechteck 8201"/>
          <p:cNvSpPr/>
          <p:nvPr/>
        </p:nvSpPr>
        <p:spPr>
          <a:xfrm>
            <a:off x="899592" y="6309320"/>
            <a:ext cx="216024" cy="1569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204" name="Gerade Verbindung 8203"/>
          <p:cNvCxnSpPr/>
          <p:nvPr/>
        </p:nvCxnSpPr>
        <p:spPr>
          <a:xfrm flipV="1">
            <a:off x="1007604" y="5157192"/>
            <a:ext cx="0" cy="1152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6" name="Gerade Verbindung mit Pfeil 8205"/>
          <p:cNvCxnSpPr/>
          <p:nvPr/>
        </p:nvCxnSpPr>
        <p:spPr>
          <a:xfrm>
            <a:off x="1008686" y="5157192"/>
            <a:ext cx="318827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Textfeld 8206"/>
          <p:cNvSpPr txBox="1"/>
          <p:nvPr/>
        </p:nvSpPr>
        <p:spPr>
          <a:xfrm>
            <a:off x="4110894" y="1245683"/>
            <a:ext cx="32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110894" y="2933011"/>
            <a:ext cx="32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920231" y="2211089"/>
            <a:ext cx="32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226100" y="4869160"/>
            <a:ext cx="32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</a:t>
            </a:r>
            <a:r>
              <a:rPr lang="de-DE" sz="1200" dirty="0">
                <a:solidFill>
                  <a:prstClr val="black"/>
                </a:solidFill>
              </a:rPr>
              <a:t>8</a:t>
            </a:r>
            <a:r>
              <a:rPr lang="de-DE" sz="1200" dirty="0" smtClean="0">
                <a:solidFill>
                  <a:prstClr val="black"/>
                </a:solidFill>
              </a:rPr>
              <a:t>		</a:t>
            </a:r>
            <a:r>
              <a:rPr lang="de-DE" sz="1000" dirty="0" smtClean="0">
                <a:solidFill>
                  <a:prstClr val="black"/>
                </a:solidFill>
                <a:hlinkClick r:id="rId8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148064" y="1916832"/>
            <a:ext cx="0" cy="1908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2000" y="540000"/>
            <a:ext cx="869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Vertrieb/ Grundfunktionen/ Nachrichten- </a:t>
            </a:r>
            <a:r>
              <a:rPr lang="de-DE" b="1" dirty="0" err="1" smtClean="0"/>
              <a:t>steuerung</a:t>
            </a:r>
            <a:r>
              <a:rPr lang="de-DE" b="1" dirty="0" smtClean="0"/>
              <a:t>/ Nachrichtenfindung/ Nachrichtenfindung Verkaufsbelege/ Nachrichtenarten</a:t>
            </a:r>
            <a:endParaRPr lang="de-DE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50" y="1332000"/>
            <a:ext cx="3301156" cy="125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2000"/>
            <a:ext cx="3039141" cy="9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2" y="2636912"/>
            <a:ext cx="3708821" cy="377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9" y="3212976"/>
            <a:ext cx="3854747" cy="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9" y="5085184"/>
            <a:ext cx="3817218" cy="124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winkelte Verbindung 3"/>
          <p:cNvCxnSpPr/>
          <p:nvPr/>
        </p:nvCxnSpPr>
        <p:spPr>
          <a:xfrm flipV="1">
            <a:off x="2483768" y="1422847"/>
            <a:ext cx="3073871" cy="792088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5014459" y="4365104"/>
            <a:ext cx="1668376" cy="576064"/>
          </a:xfrm>
          <a:prstGeom prst="rect">
            <a:avLst/>
          </a:prstGeom>
          <a:solidFill>
            <a:srgbClr val="E4D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Einstellungen in den Sichten vornehmen -&gt; Speichern</a:t>
            </a:r>
            <a:endParaRPr lang="de-DE" sz="1000" dirty="0">
              <a:solidFill>
                <a:schemeClr val="tx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5014459" y="1527219"/>
            <a:ext cx="7096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014459" y="1527219"/>
            <a:ext cx="0" cy="1397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3976063" y="2924944"/>
            <a:ext cx="10383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stCxn id="24" idx="3"/>
          </p:cNvCxnSpPr>
          <p:nvPr/>
        </p:nvCxnSpPr>
        <p:spPr>
          <a:xfrm>
            <a:off x="6682835" y="4653136"/>
            <a:ext cx="5253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208217" y="4653136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267242" y="2739380"/>
            <a:ext cx="2720582" cy="3295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72414" y="3212976"/>
            <a:ext cx="110324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084168" y="3212976"/>
            <a:ext cx="79208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5014459" y="3573016"/>
            <a:ext cx="3445973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4283968" y="1147334"/>
            <a:ext cx="27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283967" y="2636912"/>
            <a:ext cx="27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787932" y="4365104"/>
            <a:ext cx="27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29		</a:t>
            </a:r>
            <a:r>
              <a:rPr lang="de-DE" sz="1000" dirty="0" smtClean="0">
                <a:solidFill>
                  <a:prstClr val="black"/>
                </a:solidFill>
                <a:hlinkClick r:id="rId8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5030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2" name="Textfeld 11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7647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7647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69110"/>
              </p:ext>
            </p:extLst>
          </p:nvPr>
        </p:nvGraphicFramePr>
        <p:xfrm>
          <a:off x="144002" y="488457"/>
          <a:ext cx="8820474" cy="59944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40158"/>
                <a:gridCol w="2940158"/>
                <a:gridCol w="2940158"/>
              </a:tblGrid>
              <a:tr h="454707">
                <a:tc>
                  <a:txBody>
                    <a:bodyPr/>
                    <a:lstStyle/>
                    <a:p>
                      <a:r>
                        <a:rPr lang="de-DE" dirty="0" smtClean="0"/>
                        <a:t>Stammdaten / Parameter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Robot 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Schlücker Stahl</a:t>
                      </a:r>
                      <a:r>
                        <a:rPr lang="de-DE" baseline="0" dirty="0" smtClean="0"/>
                        <a:t> GmbH</a:t>
                      </a:r>
                      <a:endParaRPr lang="de-DE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Material - Rohling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UH-RD30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S-R100</a:t>
                      </a:r>
                      <a:endParaRPr lang="de-DE" sz="1200" b="1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Kreditor-</a:t>
                      </a:r>
                      <a:r>
                        <a:rPr lang="de-DE" sz="1200" baseline="0" dirty="0" smtClean="0"/>
                        <a:t> / Lieferantenstammdaten</a:t>
                      </a:r>
                    </a:p>
                    <a:p>
                      <a:r>
                        <a:rPr lang="de-DE" sz="1200" baseline="0" dirty="0" smtClean="0"/>
                        <a:t>    Buchungskreisdaten/ Korrespondenz</a:t>
                      </a:r>
                    </a:p>
                    <a:p>
                      <a:r>
                        <a:rPr lang="de-DE" sz="1200" baseline="0" dirty="0" smtClean="0"/>
                        <a:t>    Buchungskreisdaten/ Zahlungsverkehr</a:t>
                      </a:r>
                    </a:p>
                    <a:p>
                      <a:r>
                        <a:rPr lang="de-DE" sz="1200" baseline="0" dirty="0" smtClean="0"/>
                        <a:t>    Einkaufsorganistionsdaten/ Partnerrollen</a:t>
                      </a:r>
                      <a:endParaRPr lang="de-DE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hlinkClick r:id="rId3" action="ppaction://hlinksldjump"/>
                        </a:rPr>
                        <a:t>UH-KLR1000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3" action="ppaction://hlinksldjump"/>
                        </a:rPr>
                        <a:t>9113 -&gt; mein Konto bei Kreditor eintragen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4" action="ppaction://hlinksldjump"/>
                        </a:rPr>
                        <a:t>Haken setzen</a:t>
                      </a:r>
                      <a:r>
                        <a:rPr lang="de-DE" sz="1200" baseline="0" dirty="0" smtClean="0">
                          <a:hlinkClick r:id="rId4" action="ppaction://hlinksldjump"/>
                        </a:rPr>
                        <a:t> -&gt; Avis per EDI</a:t>
                      </a:r>
                      <a:endParaRPr lang="de-DE" sz="1200" baseline="0" dirty="0" smtClean="0"/>
                    </a:p>
                    <a:p>
                      <a:r>
                        <a:rPr lang="de-DE" sz="1200" dirty="0" smtClean="0">
                          <a:hlinkClick r:id="rId4" action="ppaction://hlinksldjump"/>
                        </a:rPr>
                        <a:t>LF, RS, SP, WL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</a:t>
                      </a:r>
                    </a:p>
                    <a:p>
                      <a:r>
                        <a:rPr lang="de-DE" sz="1200" dirty="0" smtClean="0"/>
                        <a:t>-</a:t>
                      </a:r>
                    </a:p>
                    <a:p>
                      <a:r>
                        <a:rPr lang="de-DE" sz="1200" dirty="0" smtClean="0"/>
                        <a:t>-</a:t>
                      </a:r>
                    </a:p>
                    <a:p>
                      <a:r>
                        <a:rPr lang="de-DE" sz="1200" dirty="0" smtClean="0"/>
                        <a:t>-</a:t>
                      </a:r>
                      <a:endParaRPr lang="de-DE" sz="1200" b="1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Debitor- / Kundenstammdaten</a:t>
                      </a:r>
                    </a:p>
                    <a:p>
                      <a:r>
                        <a:rPr lang="de-DE" sz="1200" dirty="0" smtClean="0"/>
                        <a:t>    Buchungskreisdaten/ Korrespondenz</a:t>
                      </a:r>
                    </a:p>
                    <a:p>
                      <a:r>
                        <a:rPr lang="de-DE" sz="1200" dirty="0" smtClean="0"/>
                        <a:t>    Vertriebsbereichsdaten/ Verkauf</a:t>
                      </a:r>
                    </a:p>
                    <a:p>
                      <a:r>
                        <a:rPr lang="de-DE" sz="1200" dirty="0" smtClean="0"/>
                        <a:t>    Vertriebsbereichsdaten/ Partnerrollen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-</a:t>
                      </a:r>
                    </a:p>
                    <a:p>
                      <a:r>
                        <a:rPr lang="de-DE" sz="1200" dirty="0" smtClean="0"/>
                        <a:t>-</a:t>
                      </a:r>
                    </a:p>
                    <a:p>
                      <a:r>
                        <a:rPr lang="de-DE" sz="1200" dirty="0" smtClean="0"/>
                        <a:t>-</a:t>
                      </a:r>
                    </a:p>
                    <a:p>
                      <a:r>
                        <a:rPr lang="de-DE" sz="1200" dirty="0" smtClean="0"/>
                        <a:t>-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hlinkClick r:id="rId5" action="ppaction://hlinksldjump"/>
                        </a:rPr>
                        <a:t>9113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5" action="ppaction://hlinksldjump"/>
                        </a:rPr>
                        <a:t>UH-KLR1000 -&gt; Konto bei Debitor eintragen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6" action="ppaction://hlinksldjump"/>
                        </a:rPr>
                        <a:t>UH-KLR1000 -&gt; Konto bei Debitor eintragen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6" action="ppaction://hlinksldjump"/>
                        </a:rPr>
                        <a:t>AE, RG, RS, WE</a:t>
                      </a:r>
                      <a:endParaRPr lang="de-DE" sz="1200" b="1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hlinkClick r:id="rId7" action="ppaction://hlinksldjump"/>
                        </a:rPr>
                        <a:t>Einkaufsinfosatz ( Materialname beim Lieferanten)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hlinkClick r:id="rId7" action="ppaction://hlinksldjump"/>
                        </a:rPr>
                        <a:t>Absprache/</a:t>
                      </a:r>
                      <a:r>
                        <a:rPr lang="de-DE" sz="1200" baseline="0" dirty="0" smtClean="0">
                          <a:hlinkClick r:id="rId7" action="ppaction://hlinksldjump"/>
                        </a:rPr>
                        <a:t> Material-Kunden-Info (</a:t>
                      </a:r>
                      <a:r>
                        <a:rPr lang="de-DE" sz="1200" baseline="0" dirty="0" err="1" smtClean="0">
                          <a:hlinkClick r:id="rId7" action="ppaction://hlinksldjump"/>
                        </a:rPr>
                        <a:t>option</a:t>
                      </a:r>
                      <a:r>
                        <a:rPr lang="de-DE" sz="1200" baseline="0" dirty="0" smtClean="0">
                          <a:hlinkClick r:id="rId7" action="ppaction://hlinksldjump"/>
                        </a:rPr>
                        <a:t>.)</a:t>
                      </a:r>
                    </a:p>
                    <a:p>
                      <a:r>
                        <a:rPr lang="de-DE" sz="1200" baseline="0" dirty="0" smtClean="0">
                          <a:hlinkClick r:id="rId7" action="ppaction://hlinksldjump"/>
                        </a:rPr>
                        <a:t>Materialname beim Kunden</a:t>
                      </a:r>
                      <a:endParaRPr lang="de-DE" sz="1200" b="1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IDOC-Schnittstelle / Partnervereinbarung</a:t>
                      </a:r>
                    </a:p>
                    <a:p>
                      <a:r>
                        <a:rPr lang="de-DE" sz="1200" dirty="0" smtClean="0"/>
                        <a:t>    Destination</a:t>
                      </a:r>
                    </a:p>
                    <a:p>
                      <a:r>
                        <a:rPr lang="de-DE" sz="1200" dirty="0" smtClean="0"/>
                        <a:t>    Port</a:t>
                      </a:r>
                    </a:p>
                    <a:p>
                      <a:r>
                        <a:rPr lang="de-DE" sz="1200" dirty="0" smtClean="0"/>
                        <a:t>    Partnerart</a:t>
                      </a:r>
                    </a:p>
                    <a:p>
                      <a:r>
                        <a:rPr lang="de-DE" sz="1200" dirty="0" smtClean="0"/>
                        <a:t>    Partnernummer</a:t>
                      </a:r>
                    </a:p>
                    <a:p>
                      <a:r>
                        <a:rPr lang="de-DE" sz="1200" dirty="0" smtClean="0"/>
                        <a:t>    erlaubte Bearbeiter</a:t>
                      </a:r>
                    </a:p>
                    <a:p>
                      <a:r>
                        <a:rPr lang="de-DE" sz="1200" dirty="0" smtClean="0"/>
                        <a:t>    Klassifikation    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8" action="ppaction://hlinksldjump"/>
                        </a:rPr>
                        <a:t>Schlücker Stahl GmbH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9" action="ppaction://hlinksldjump"/>
                        </a:rPr>
                        <a:t>A000000065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0" action="ppaction://hlinksldjump"/>
                        </a:rPr>
                        <a:t>LI - Lieferant / Kreditor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0" action="ppaction://hlinksldjump"/>
                        </a:rPr>
                        <a:t>UH-KLR1000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0" action="ppaction://hlinksldjump"/>
                        </a:rPr>
                        <a:t>Benutzername XYZ (US) / EDI-</a:t>
                      </a:r>
                      <a:r>
                        <a:rPr lang="de-DE" sz="1200" dirty="0" err="1" smtClean="0">
                          <a:hlinkClick r:id="rId10" action="ppaction://hlinksldjump"/>
                        </a:rPr>
                        <a:t>Depart</a:t>
                      </a:r>
                      <a:r>
                        <a:rPr lang="de-DE" sz="1200" dirty="0" smtClean="0">
                          <a:hlinkClick r:id="rId10" action="ppaction://hlinksldjump"/>
                        </a:rPr>
                        <a:t>. (O)</a:t>
                      </a:r>
                    </a:p>
                    <a:p>
                      <a:r>
                        <a:rPr lang="de-DE" sz="1200" dirty="0" smtClean="0">
                          <a:hlinkClick r:id="rId10" action="ppaction://hlinksldjump"/>
                        </a:rPr>
                        <a:t>A</a:t>
                      </a:r>
                      <a:endParaRPr lang="de-DE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1" action="ppaction://hlinksldjump"/>
                        </a:rPr>
                        <a:t>Robot AG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9" action="ppaction://hlinksldjump"/>
                        </a:rPr>
                        <a:t>A000000068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2" action="ppaction://hlinksldjump"/>
                        </a:rPr>
                        <a:t>KU - Kunde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2" action="ppaction://hlinksldjump"/>
                        </a:rPr>
                        <a:t>9113</a:t>
                      </a:r>
                      <a:endParaRPr lang="de-DE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hlinkClick r:id="rId12" action="ppaction://hlinksldjump"/>
                        </a:rPr>
                        <a:t>Benutzername XYZ (US) / EDI-</a:t>
                      </a:r>
                      <a:r>
                        <a:rPr lang="de-DE" sz="1200" dirty="0" err="1" smtClean="0">
                          <a:hlinkClick r:id="rId12" action="ppaction://hlinksldjump"/>
                        </a:rPr>
                        <a:t>Depart</a:t>
                      </a:r>
                      <a:r>
                        <a:rPr lang="de-DE" sz="1200" dirty="0" smtClean="0">
                          <a:hlinkClick r:id="rId12" action="ppaction://hlinksldjump"/>
                        </a:rPr>
                        <a:t>. (O)</a:t>
                      </a:r>
                    </a:p>
                    <a:p>
                      <a:r>
                        <a:rPr lang="de-DE" sz="1200" dirty="0" smtClean="0">
                          <a:hlinkClick r:id="rId12" action="ppaction://hlinksldjump"/>
                        </a:rPr>
                        <a:t>A</a:t>
                      </a:r>
                      <a:endParaRPr lang="de-DE" sz="1200" b="1" dirty="0" smtClean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Ausgangsparameter</a:t>
                      </a:r>
                    </a:p>
                    <a:p>
                      <a:r>
                        <a:rPr lang="de-DE" sz="1200" dirty="0" smtClean="0"/>
                        <a:t>    Partnerrolle</a:t>
                      </a:r>
                    </a:p>
                    <a:p>
                      <a:r>
                        <a:rPr lang="de-DE" sz="1200" dirty="0" smtClean="0"/>
                        <a:t>    Nachrichtentyp</a:t>
                      </a:r>
                    </a:p>
                    <a:p>
                      <a:r>
                        <a:rPr lang="de-DE" sz="1200" dirty="0" smtClean="0"/>
                        <a:t>    Empfängerport</a:t>
                      </a:r>
                    </a:p>
                    <a:p>
                      <a:r>
                        <a:rPr lang="de-DE" sz="1200" dirty="0" smtClean="0"/>
                        <a:t>    Basistyp</a:t>
                      </a:r>
                    </a:p>
                    <a:p>
                      <a:r>
                        <a:rPr lang="de-DE" sz="1200" dirty="0" smtClean="0"/>
                        <a:t>    Applikation</a:t>
                      </a:r>
                    </a:p>
                    <a:p>
                      <a:r>
                        <a:rPr lang="de-DE" sz="1200" dirty="0" smtClean="0"/>
                        <a:t>    Nachrichtenart</a:t>
                      </a:r>
                    </a:p>
                    <a:p>
                      <a:r>
                        <a:rPr lang="de-DE" sz="1200" dirty="0" smtClean="0"/>
                        <a:t>    Transaktion</a:t>
                      </a:r>
                    </a:p>
                    <a:p>
                      <a:r>
                        <a:rPr lang="de-DE" sz="1200" dirty="0" smtClean="0"/>
                        <a:t>    erlaubte Nachbearbeiter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3" action="ppaction://hlinksldjump"/>
                        </a:rPr>
                        <a:t>LF - Lieferant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3" action="ppaction://hlinksldjump"/>
                        </a:rPr>
                        <a:t>ORDERS (Auftrag)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3" action="ppaction://hlinksldjump"/>
                        </a:rPr>
                        <a:t>A000000065 (Schlücker Stahl GmbH)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3" action="ppaction://hlinksldjump"/>
                        </a:rPr>
                        <a:t>ORDERS01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4" action="ppaction://hlinksldjump"/>
                        </a:rPr>
                        <a:t>EF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4" action="ppaction://hlinksldjump"/>
                        </a:rPr>
                        <a:t>NEU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4" action="ppaction://hlinksldjump"/>
                        </a:rPr>
                        <a:t>ME10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4" action="ppaction://hlinksldjump"/>
                        </a:rPr>
                        <a:t>Benutzername XYZ (US) 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5" action="ppaction://hlinksldjump"/>
                        </a:rPr>
                        <a:t>AG</a:t>
                      </a:r>
                      <a:r>
                        <a:rPr lang="de-DE" sz="1200" baseline="0" dirty="0" smtClean="0">
                          <a:hlinkClick r:id="rId15" action="ppaction://hlinksldjump"/>
                        </a:rPr>
                        <a:t> - Auftraggeber</a:t>
                      </a:r>
                      <a:endParaRPr lang="de-DE" sz="1200" baseline="0" dirty="0" smtClean="0"/>
                    </a:p>
                    <a:p>
                      <a:r>
                        <a:rPr lang="de-DE" sz="1200" dirty="0" smtClean="0">
                          <a:hlinkClick r:id="rId15" action="ppaction://hlinksldjump"/>
                        </a:rPr>
                        <a:t>ORDRSP (Auftragsbestätigung)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5" action="ppaction://hlinksldjump"/>
                        </a:rPr>
                        <a:t>A000000068 (Robot AG)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5" action="ppaction://hlinksldjump"/>
                        </a:rPr>
                        <a:t>ORDERS01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6" action="ppaction://hlinksldjump"/>
                        </a:rPr>
                        <a:t>V1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6" action="ppaction://hlinksldjump"/>
                        </a:rPr>
                        <a:t>BA00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6" action="ppaction://hlinksldjump"/>
                        </a:rPr>
                        <a:t>SD10</a:t>
                      </a:r>
                      <a:endParaRPr lang="de-DE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hlinkClick r:id="rId16" action="ppaction://hlinksldjump"/>
                        </a:rPr>
                        <a:t>Benutzername XYZ (US) </a:t>
                      </a:r>
                      <a:endParaRPr lang="de-DE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3			</a:t>
            </a:r>
            <a:r>
              <a:rPr lang="de-DE" sz="1000" dirty="0" smtClean="0">
                <a:solidFill>
                  <a:prstClr val="black"/>
                </a:solidFill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7063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000" y="540000"/>
            <a:ext cx="869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Vertrieb/ Grundfunktionen/ Nachrichten- </a:t>
            </a:r>
            <a:r>
              <a:rPr lang="de-DE" b="1" dirty="0" err="1" smtClean="0"/>
              <a:t>steuerung</a:t>
            </a:r>
            <a:r>
              <a:rPr lang="de-DE" b="1" dirty="0" smtClean="0"/>
              <a:t>/ Nachrichtenfindung/ Nachrichtenfindung Verkaufsbelege/ Nachrichtenarten/ Verarbeitungsroutine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477835" cy="140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93" y="1556792"/>
            <a:ext cx="5132101" cy="13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2000" y="3309532"/>
            <a:ext cx="869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Vertrieb/ Grundfunktionen/ Nachrichten- </a:t>
            </a:r>
            <a:r>
              <a:rPr lang="de-DE" b="1" dirty="0" err="1" smtClean="0"/>
              <a:t>steuerung</a:t>
            </a:r>
            <a:r>
              <a:rPr lang="de-DE" b="1" dirty="0" smtClean="0"/>
              <a:t>/ Nachrichtenfindung/ Nachrichtenfindung Verkaufsbelege/ Nachrichtenarten/ Partnerrollen</a:t>
            </a:r>
            <a:endParaRPr lang="de-DE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5" y="4295295"/>
            <a:ext cx="3481957" cy="121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04" y="4232862"/>
            <a:ext cx="3384376" cy="169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995936" y="2492896"/>
            <a:ext cx="345638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671114" y="5533437"/>
            <a:ext cx="316835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30		</a:t>
            </a:r>
            <a:r>
              <a:rPr lang="de-DE" sz="1000" dirty="0" smtClean="0">
                <a:solidFill>
                  <a:prstClr val="black"/>
                </a:solidFill>
                <a:hlinkClick r:id="rId7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3215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000" y="540000"/>
            <a:ext cx="877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Nachrichtensteuerung -&gt; SAP Referenz IMG/ Vertrieb/ Grundfunktionen/ Nachrichten- </a:t>
            </a:r>
            <a:r>
              <a:rPr lang="de-DE" b="1" dirty="0" err="1" smtClean="0"/>
              <a:t>steuerung</a:t>
            </a:r>
            <a:r>
              <a:rPr lang="de-DE" b="1" dirty="0" smtClean="0"/>
              <a:t>/ Nachrichtenfindung/ Nachrichtenfindung Verkaufsbelege/ Nachrichtenschema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32000"/>
            <a:ext cx="3018305" cy="165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65" y="1332000"/>
            <a:ext cx="3804071" cy="21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3568427" cy="104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8" y="5445224"/>
            <a:ext cx="6829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72414" y="5859561"/>
            <a:ext cx="6713009" cy="233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731409" y="3148440"/>
            <a:ext cx="1390365" cy="2144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5507213" y="1844824"/>
            <a:ext cx="0" cy="21602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7"/>
          <p:cNvCxnSpPr/>
          <p:nvPr/>
        </p:nvCxnSpPr>
        <p:spPr>
          <a:xfrm flipV="1">
            <a:off x="2599603" y="8755200"/>
            <a:ext cx="2404445" cy="12961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699792" y="2780928"/>
            <a:ext cx="11020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801825" y="2780928"/>
            <a:ext cx="0" cy="26642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4427984" y="4725144"/>
            <a:ext cx="3096344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31		</a:t>
            </a:r>
            <a:r>
              <a:rPr lang="de-DE" sz="1000" dirty="0" smtClean="0">
                <a:solidFill>
                  <a:prstClr val="black"/>
                </a:solidFill>
                <a:hlinkClick r:id="rId7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2699792" y="2636912"/>
            <a:ext cx="1542402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242194" y="1556792"/>
            <a:ext cx="79119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242194" y="1556792"/>
            <a:ext cx="0" cy="108012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0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3" y="980728"/>
            <a:ext cx="4025597" cy="117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52000" y="540000"/>
            <a:ext cx="852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Tabellen EDPP1, EDP12, EDP13, EDP21 von Schlücker Stahl GmbH für Kunde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3" y="2276872"/>
            <a:ext cx="5219695" cy="127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3" y="3645024"/>
            <a:ext cx="8008193" cy="129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3" y="5080421"/>
            <a:ext cx="6179795" cy="13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580112" y="14117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EDPP1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80112" y="27934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EDP12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224983" y="4176971"/>
            <a:ext cx="81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EDP13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956648" y="557055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EDP21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32		</a:t>
            </a:r>
            <a:r>
              <a:rPr lang="de-DE" sz="1000" dirty="0" smtClean="0">
                <a:solidFill>
                  <a:prstClr val="black"/>
                </a:solidFill>
                <a:hlinkClick r:id="rId7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169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000" y="540000"/>
            <a:ext cx="852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Auftrag anlegen -&gt; mit EDI versenden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5" y="1844824"/>
            <a:ext cx="8287010" cy="446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24" y="750285"/>
            <a:ext cx="4628372" cy="53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 flipV="1">
            <a:off x="3419872" y="1196752"/>
            <a:ext cx="0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3406866" y="1196752"/>
            <a:ext cx="100125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408124" y="1282590"/>
            <a:ext cx="4628372" cy="461665"/>
          </a:xfrm>
          <a:prstGeom prst="rect">
            <a:avLst/>
          </a:prstGeom>
          <a:solidFill>
            <a:srgbClr val="E4DCBA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Nachricht  wird beim Speichern versendet. (s. </a:t>
            </a:r>
            <a:r>
              <a:rPr lang="de-DE" sz="1200" dirty="0" err="1" smtClean="0"/>
              <a:t>Customizingeinstellung</a:t>
            </a:r>
            <a:r>
              <a:rPr lang="de-DE" sz="1200" dirty="0"/>
              <a:t> </a:t>
            </a:r>
            <a:r>
              <a:rPr lang="de-DE" sz="1200" dirty="0" smtClean="0"/>
              <a:t>Zeitpunkt S. 22 und 24 - kann auch mit T-Code MN04 gepflegt werden)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1008685" y="6554573"/>
            <a:ext cx="665965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33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4727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" y="1268760"/>
            <a:ext cx="8989620" cy="146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" y="4221088"/>
            <a:ext cx="9037991" cy="13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2000" y="540000"/>
            <a:ext cx="499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Check IDOC Ausgang / Eingang -&gt; T-Code WE02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80339" y="3093578"/>
            <a:ext cx="671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Kein Zugriff auf SAP System vom Lieferanten -&gt; Bild unten zeigt simulierten Auftragseingang mit Testwerkzeug T-Code WE19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008685" y="6554573"/>
            <a:ext cx="680367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34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  <p:sp>
        <p:nvSpPr>
          <p:cNvPr id="3" name="Rechteck 2"/>
          <p:cNvSpPr/>
          <p:nvPr/>
        </p:nvSpPr>
        <p:spPr>
          <a:xfrm>
            <a:off x="372414" y="2001718"/>
            <a:ext cx="1175250" cy="347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72414" y="5157192"/>
            <a:ext cx="117525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8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1" name="Textfeld 10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04805"/>
              </p:ext>
            </p:extLst>
          </p:nvPr>
        </p:nvGraphicFramePr>
        <p:xfrm>
          <a:off x="144000" y="489600"/>
          <a:ext cx="8820474" cy="59867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3862"/>
                <a:gridCol w="2676454"/>
                <a:gridCol w="2940158"/>
              </a:tblGrid>
              <a:tr h="489389">
                <a:tc>
                  <a:txBody>
                    <a:bodyPr/>
                    <a:lstStyle/>
                    <a:p>
                      <a:r>
                        <a:rPr lang="de-DE" dirty="0" smtClean="0"/>
                        <a:t>Stammdaten / Parameter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Robot 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Schlücker Stahl</a:t>
                      </a:r>
                      <a:r>
                        <a:rPr lang="de-DE" baseline="0" dirty="0" smtClean="0"/>
                        <a:t> GmbH</a:t>
                      </a:r>
                      <a:endParaRPr lang="de-DE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IDOC-Schnittstelle / Eingangsparameter</a:t>
                      </a:r>
                    </a:p>
                    <a:p>
                      <a:r>
                        <a:rPr lang="de-DE" sz="1200" dirty="0" smtClean="0"/>
                        <a:t>    Partnerrolle</a:t>
                      </a:r>
                    </a:p>
                    <a:p>
                      <a:r>
                        <a:rPr lang="de-DE" sz="1200" dirty="0" smtClean="0"/>
                        <a:t>    Nachrichtentyp</a:t>
                      </a:r>
                    </a:p>
                    <a:p>
                      <a:r>
                        <a:rPr lang="de-DE" sz="1200" baseline="0" dirty="0" smtClean="0"/>
                        <a:t>    Vorgangscode</a:t>
                      </a:r>
                    </a:p>
                    <a:p>
                      <a:r>
                        <a:rPr lang="de-DE" sz="1200" baseline="0" dirty="0" smtClean="0"/>
                        <a:t>    erlaubte Nachbearbeiter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3" action="ppaction://hlinksldjump"/>
                        </a:rPr>
                        <a:t>LF - Lieferant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3" action="ppaction://hlinksldjump"/>
                        </a:rPr>
                        <a:t>ORDRSP (Auftragsbestätigung</a:t>
                      </a:r>
                      <a:r>
                        <a:rPr lang="de-DE" sz="1200" dirty="0" smtClean="0"/>
                        <a:t>)</a:t>
                      </a:r>
                    </a:p>
                    <a:p>
                      <a:r>
                        <a:rPr lang="de-DE" sz="1200" dirty="0" smtClean="0">
                          <a:hlinkClick r:id="rId3" action="ppaction://hlinksldjump"/>
                        </a:rPr>
                        <a:t>ORDR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3" action="ppaction://hlinksldjump"/>
                        </a:rPr>
                        <a:t>Benutzername XYZ (US</a:t>
                      </a:r>
                      <a:r>
                        <a:rPr lang="de-DE" sz="1200" dirty="0" smtClean="0"/>
                        <a:t>)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4" action="ppaction://hlinksldjump"/>
                        </a:rPr>
                        <a:t>AG - Auftraggeber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4" action="ppaction://hlinksldjump"/>
                        </a:rPr>
                        <a:t>ORDERS (Auftrag)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4" action="ppaction://hlinksldjump"/>
                        </a:rPr>
                        <a:t>ORDE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4" action="ppaction://hlinksldjump"/>
                        </a:rPr>
                        <a:t>Benutzername XYZ (US)</a:t>
                      </a:r>
                      <a:endParaRPr lang="de-DE" sz="1200" b="1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de-DE" sz="1200" baseline="0" dirty="0" smtClean="0"/>
                        <a:t>Nachrichtensteuerung</a:t>
                      </a:r>
                    </a:p>
                    <a:p>
                      <a:r>
                        <a:rPr lang="de-DE" sz="1200" baseline="0" dirty="0" smtClean="0"/>
                        <a:t>    Konditionstabelle</a:t>
                      </a:r>
                    </a:p>
                    <a:p>
                      <a:r>
                        <a:rPr lang="de-DE" sz="1200" baseline="0" dirty="0" smtClean="0"/>
                        <a:t>    Zugriffsfolge</a:t>
                      </a:r>
                    </a:p>
                    <a:p>
                      <a:r>
                        <a:rPr lang="de-DE" sz="1200" baseline="0" dirty="0" smtClean="0"/>
                        <a:t>    Nachrichtenart </a:t>
                      </a:r>
                    </a:p>
                    <a:p>
                      <a:r>
                        <a:rPr lang="de-DE" sz="1200" baseline="0" dirty="0" smtClean="0"/>
                        <a:t>    Applikation</a:t>
                      </a:r>
                    </a:p>
                    <a:p>
                      <a:r>
                        <a:rPr lang="de-DE" sz="1200" baseline="0" dirty="0" smtClean="0"/>
                        <a:t>    Zeitpunkt</a:t>
                      </a:r>
                    </a:p>
                    <a:p>
                      <a:r>
                        <a:rPr lang="de-DE" sz="1200" baseline="0" dirty="0" smtClean="0"/>
                        <a:t>    Sendemedium</a:t>
                      </a:r>
                    </a:p>
                    <a:p>
                      <a:r>
                        <a:rPr lang="de-DE" sz="1200" baseline="0" dirty="0" smtClean="0"/>
                        <a:t>    Verarbeitungsroutine</a:t>
                      </a:r>
                    </a:p>
                    <a:p>
                      <a:r>
                        <a:rPr lang="de-DE" sz="1200" baseline="0" dirty="0" smtClean="0"/>
                        <a:t>    Partnerrolle</a:t>
                      </a:r>
                    </a:p>
                    <a:p>
                      <a:r>
                        <a:rPr lang="de-DE" sz="1200" baseline="0" dirty="0" smtClean="0"/>
                        <a:t>    Schema</a:t>
                      </a:r>
                    </a:p>
                    <a:p>
                      <a:r>
                        <a:rPr lang="de-DE" sz="1200" baseline="0" dirty="0" smtClean="0"/>
                        <a:t>    Verkaufsbelegtyp   </a:t>
                      </a:r>
                      <a:endParaRPr lang="de-DE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5" action="ppaction://hlinksldjump"/>
                        </a:rPr>
                        <a:t>27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6" action="ppaction://hlinksldjump"/>
                        </a:rPr>
                        <a:t>0001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7" action="ppaction://hlinksldjump"/>
                        </a:rPr>
                        <a:t>NEU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7" action="ppaction://hlinksldjump"/>
                        </a:rPr>
                        <a:t>EF (Einkauf)</a:t>
                      </a:r>
                      <a:endParaRPr lang="de-DE" sz="1200" dirty="0" smtClean="0"/>
                    </a:p>
                    <a:p>
                      <a:r>
                        <a:rPr lang="de-DE" sz="1200" baseline="0" dirty="0" smtClean="0">
                          <a:hlinkClick r:id="rId7" action="ppaction://hlinksldjump"/>
                        </a:rPr>
                        <a:t>4 (sofort versenden)</a:t>
                      </a:r>
                      <a:endParaRPr lang="de-DE" sz="1200" baseline="0" dirty="0" smtClean="0"/>
                    </a:p>
                    <a:p>
                      <a:r>
                        <a:rPr lang="de-DE" sz="1200" baseline="0" dirty="0" smtClean="0">
                          <a:hlinkClick r:id="rId7" action="ppaction://hlinksldjump"/>
                        </a:rPr>
                        <a:t>6 (EDI)</a:t>
                      </a:r>
                      <a:endParaRPr lang="de-DE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hlinkClick r:id="rId8" action="ppaction://hlinksldjump"/>
                        </a:rPr>
                        <a:t>RSNATED</a:t>
                      </a:r>
                      <a:r>
                        <a:rPr lang="de-DE" sz="1200" baseline="0" dirty="0" smtClean="0">
                          <a:hlinkClick r:id="rId8" action="ppaction://hlinksldjump"/>
                        </a:rPr>
                        <a:t> / EDI - PROCESSING</a:t>
                      </a:r>
                      <a:endParaRPr lang="de-DE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hlinkClick r:id="rId8" action="ppaction://hlinksldjump"/>
                        </a:rPr>
                        <a:t>LF - Lieferant</a:t>
                      </a:r>
                      <a:endParaRPr lang="de-DE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hlinkClick r:id="rId9" action="ppaction://hlinksldjump"/>
                        </a:rPr>
                        <a:t>RMBEF1 (Einkauf, Bestellung,  Kopf)</a:t>
                      </a:r>
                      <a:endParaRPr lang="de-DE" sz="1200" dirty="0" smtClean="0"/>
                    </a:p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0" action="ppaction://hlinksldjump"/>
                        </a:rPr>
                        <a:t>6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1" action="ppaction://hlinksldjump"/>
                        </a:rPr>
                        <a:t>0001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2" action="ppaction://hlinksldjump"/>
                        </a:rPr>
                        <a:t>BA00 / BA01</a:t>
                      </a:r>
                    </a:p>
                    <a:p>
                      <a:r>
                        <a:rPr lang="de-DE" sz="1200" dirty="0" smtClean="0">
                          <a:hlinkClick r:id="rId12" action="ppaction://hlinksldjump"/>
                        </a:rPr>
                        <a:t>V1 (Verkauf)</a:t>
                      </a:r>
                    </a:p>
                    <a:p>
                      <a:r>
                        <a:rPr lang="de-DE" sz="1200" baseline="0" dirty="0" smtClean="0">
                          <a:hlinkClick r:id="rId12" action="ppaction://hlinksldjump"/>
                        </a:rPr>
                        <a:t>4 (sofort versenden)</a:t>
                      </a:r>
                    </a:p>
                    <a:p>
                      <a:r>
                        <a:rPr lang="de-DE" sz="1200" baseline="0" dirty="0" smtClean="0">
                          <a:hlinkClick r:id="rId12" action="ppaction://hlinksldjump"/>
                        </a:rPr>
                        <a:t>6 (EDI)</a:t>
                      </a:r>
                      <a:endParaRPr lang="de-DE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hlinkClick r:id="rId13" action="ppaction://hlinksldjump"/>
                        </a:rPr>
                        <a:t>RSNATED / EDI - PROCESSING</a:t>
                      </a:r>
                      <a:endParaRPr lang="de-DE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hlinkClick r:id="rId13" action="ppaction://hlinksldjump"/>
                        </a:rPr>
                        <a:t>AG - Auftraggeber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4" action="ppaction://hlinksldjump"/>
                        </a:rPr>
                        <a:t>V10000</a:t>
                      </a:r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4" action="ppaction://hlinksldjump"/>
                        </a:rPr>
                        <a:t>TA</a:t>
                      </a:r>
                      <a:endParaRPr lang="de-DE" sz="1200" b="1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Tabellen</a:t>
                      </a:r>
                    </a:p>
                    <a:p>
                      <a:r>
                        <a:rPr lang="de-DE" sz="1200" dirty="0" smtClean="0"/>
                        <a:t>    EDPP1 (EDI Partner allgemein)</a:t>
                      </a:r>
                    </a:p>
                    <a:p>
                      <a:r>
                        <a:rPr lang="de-DE" sz="1200" dirty="0" smtClean="0"/>
                        <a:t>    EDP12 (Partnervereinbarung</a:t>
                      </a:r>
                      <a:r>
                        <a:rPr lang="de-DE" sz="1200" baseline="0" dirty="0" smtClean="0"/>
                        <a:t> Ausgang (NAS)</a:t>
                      </a:r>
                      <a:endParaRPr lang="de-DE" sz="1200" dirty="0" smtClean="0"/>
                    </a:p>
                    <a:p>
                      <a:r>
                        <a:rPr lang="de-DE" sz="1200" dirty="0" smtClean="0"/>
                        <a:t>    EDP13 (Partnervereinbarung Ausgang (TECH)</a:t>
                      </a:r>
                    </a:p>
                    <a:p>
                      <a:r>
                        <a:rPr lang="de-DE" sz="1200" dirty="0" smtClean="0"/>
                        <a:t>    EDP21 (Partnervereinbarung Eingang)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5" action="ppaction://hlinksldjump"/>
                        </a:rPr>
                        <a:t>EDPP1</a:t>
                      </a:r>
                    </a:p>
                    <a:p>
                      <a:r>
                        <a:rPr lang="de-DE" sz="1200" dirty="0" smtClean="0">
                          <a:hlinkClick r:id="rId15" action="ppaction://hlinksldjump"/>
                        </a:rPr>
                        <a:t>EDP12</a:t>
                      </a:r>
                    </a:p>
                    <a:p>
                      <a:r>
                        <a:rPr lang="de-DE" sz="1200" dirty="0" smtClean="0">
                          <a:hlinkClick r:id="rId15" action="ppaction://hlinksldjump"/>
                        </a:rPr>
                        <a:t>EDP13</a:t>
                      </a:r>
                    </a:p>
                    <a:p>
                      <a:r>
                        <a:rPr lang="de-DE" sz="1200" dirty="0" smtClean="0">
                          <a:hlinkClick r:id="rId15" action="ppaction://hlinksldjump"/>
                        </a:rPr>
                        <a:t>EDP21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  <a:p>
                      <a:r>
                        <a:rPr lang="de-DE" sz="1200" dirty="0" smtClean="0">
                          <a:hlinkClick r:id="rId16" action="ppaction://hlinksldjump"/>
                        </a:rPr>
                        <a:t>EDPP1</a:t>
                      </a:r>
                    </a:p>
                    <a:p>
                      <a:r>
                        <a:rPr lang="de-DE" sz="1200" dirty="0" smtClean="0">
                          <a:hlinkClick r:id="rId16" action="ppaction://hlinksldjump"/>
                        </a:rPr>
                        <a:t>EDP12</a:t>
                      </a:r>
                    </a:p>
                    <a:p>
                      <a:r>
                        <a:rPr lang="de-DE" sz="1200" dirty="0" smtClean="0">
                          <a:hlinkClick r:id="rId16" action="ppaction://hlinksldjump"/>
                        </a:rPr>
                        <a:t>EDP13</a:t>
                      </a:r>
                    </a:p>
                    <a:p>
                      <a:r>
                        <a:rPr lang="de-DE" sz="1200" dirty="0" smtClean="0">
                          <a:hlinkClick r:id="rId16" action="ppaction://hlinksldjump"/>
                        </a:rPr>
                        <a:t>EDP21</a:t>
                      </a:r>
                      <a:endParaRPr lang="de-DE" sz="1200" b="1" dirty="0" smtClean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 smtClean="0"/>
                    </a:p>
                  </a:txBody>
                  <a:tcPr/>
                </a:tc>
              </a:tr>
              <a:tr h="460850"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4			</a:t>
            </a:r>
            <a:r>
              <a:rPr lang="de-DE" sz="1000" dirty="0" smtClean="0">
                <a:solidFill>
                  <a:prstClr val="black"/>
                </a:solidFill>
              </a:rPr>
              <a:t>Inhalt Tabelle Seite 4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6411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5" name="Textfeld 4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" y="1670554"/>
            <a:ext cx="363922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12" y="1670554"/>
            <a:ext cx="4318125" cy="426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52000" y="1332000"/>
            <a:ext cx="3639226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Kreditor- / Lieferantenstammdaten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4350982" y="1332000"/>
            <a:ext cx="4316955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Buchungskreisdaten/ Korrespondenz</a:t>
            </a:r>
            <a:endParaRPr lang="de-DE" sz="1600" dirty="0"/>
          </a:p>
        </p:txBody>
      </p:sp>
      <p:sp>
        <p:nvSpPr>
          <p:cNvPr id="15" name="Rechteck 14"/>
          <p:cNvSpPr/>
          <p:nvPr/>
        </p:nvSpPr>
        <p:spPr>
          <a:xfrm>
            <a:off x="4350982" y="4775848"/>
            <a:ext cx="172819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XK01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5	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3475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5" name="Textfeld 4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670554"/>
            <a:ext cx="415050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591"/>
            <a:ext cx="4271118" cy="18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52001" y="1332000"/>
            <a:ext cx="4150508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Buchungskreisdaten/ Zahlungsverkehr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4572000" y="1332000"/>
            <a:ext cx="4271118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Einkaufsorganistionsdaten/ Partnerrollen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6	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XK01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6414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5" name="Textfeld 4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554"/>
            <a:ext cx="4032448" cy="213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71158"/>
            <a:ext cx="4489603" cy="354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572000" y="3861048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52000" y="1332000"/>
            <a:ext cx="4032447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Debitor- / Kundenstammdaten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4499992" y="1332604"/>
            <a:ext cx="4489603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Buchungskreisdaten/ Korrespondenz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7	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XD01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1376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0" y="1670554"/>
            <a:ext cx="4857449" cy="425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7" y="1670554"/>
            <a:ext cx="34774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52000" y="1332000"/>
            <a:ext cx="4850629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Vertriebsbereichsdaten/ Verkauf</a:t>
            </a:r>
            <a:endParaRPr lang="de-DE" sz="1600" dirty="0"/>
          </a:p>
        </p:txBody>
      </p:sp>
      <p:sp>
        <p:nvSpPr>
          <p:cNvPr id="4" name="Rechteck 3"/>
          <p:cNvSpPr/>
          <p:nvPr/>
        </p:nvSpPr>
        <p:spPr>
          <a:xfrm>
            <a:off x="5326609" y="1332000"/>
            <a:ext cx="3477460" cy="3385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Vertriebsbereichsdaten/ Partnerrollen</a:t>
            </a:r>
            <a:endParaRPr lang="de-DE" sz="16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8	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XD01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5480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" y="6527474"/>
            <a:ext cx="648091" cy="3305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Textfeld 18"/>
          <p:cNvSpPr txBox="1"/>
          <p:nvPr/>
        </p:nvSpPr>
        <p:spPr>
          <a:xfrm>
            <a:off x="696461" y="6527472"/>
            <a:ext cx="8447540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 smtClean="0">
                <a:solidFill>
                  <a:prstClr val="black"/>
                </a:solidFill>
              </a:rPr>
              <a:t>                                                                                   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>
            <a:off x="-780" y="6526799"/>
            <a:ext cx="49151" cy="3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8345" y="6526800"/>
            <a:ext cx="147565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Arbeitsprobe Uwe Hauck</a:t>
            </a:r>
          </a:p>
          <a:p>
            <a:pPr defTabSz="685800"/>
            <a:r>
              <a:rPr lang="de-DE" sz="800" dirty="0" smtClean="0">
                <a:solidFill>
                  <a:prstClr val="black"/>
                </a:solidFill>
              </a:rPr>
              <a:t>Jan. - Feb.. 2016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16775"/>
            <a:ext cx="4526300" cy="44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39" y="1916775"/>
            <a:ext cx="3532188" cy="41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52000" y="1332000"/>
            <a:ext cx="45263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smtClean="0"/>
              <a:t>Einkaufsinfosatz -</a:t>
            </a:r>
          </a:p>
          <a:p>
            <a:r>
              <a:rPr lang="de-DE" sz="1600" b="1" dirty="0" smtClean="0"/>
              <a:t>Materialname </a:t>
            </a:r>
            <a:r>
              <a:rPr lang="de-DE" sz="1600" b="1" dirty="0"/>
              <a:t>beim Lieferanten</a:t>
            </a:r>
            <a:endParaRPr 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5283627" y="1331999"/>
            <a:ext cx="3528392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/>
              <a:t>Absprache/ </a:t>
            </a:r>
            <a:r>
              <a:rPr lang="de-DE" sz="1600" b="1" dirty="0" smtClean="0"/>
              <a:t>Material-Kunden-Info</a:t>
            </a:r>
            <a:endParaRPr lang="de-DE" sz="1600" b="1" dirty="0"/>
          </a:p>
          <a:p>
            <a:r>
              <a:rPr lang="de-DE" sz="1600" b="1" dirty="0"/>
              <a:t>Materialname beim Kunden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2000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ME11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284739" y="540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Transaktion: VD51</a:t>
            </a:r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008686" y="6554573"/>
            <a:ext cx="615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de-DE" sz="1200" dirty="0" smtClean="0">
                <a:solidFill>
                  <a:prstClr val="black"/>
                </a:solidFill>
              </a:rPr>
              <a:t>				       Seite 9			</a:t>
            </a:r>
            <a:r>
              <a:rPr lang="de-DE" sz="1000" dirty="0" smtClean="0">
                <a:solidFill>
                  <a:prstClr val="black"/>
                </a:solidFill>
                <a:hlinkClick r:id="rId5" action="ppaction://hlinksldjump"/>
              </a:rPr>
              <a:t>Inhalt Tabelle Seite 3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EDI - Nachrichtenaustausch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6258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1587</Words>
  <Application>Microsoft Office PowerPoint</Application>
  <PresentationFormat>Bildschirmpräsentation (4:3)</PresentationFormat>
  <Paragraphs>440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Hauck</dc:creator>
  <cp:lastModifiedBy>Uwe Hauck</cp:lastModifiedBy>
  <cp:revision>191</cp:revision>
  <dcterms:created xsi:type="dcterms:W3CDTF">2016-01-10T11:08:14Z</dcterms:created>
  <dcterms:modified xsi:type="dcterms:W3CDTF">2017-02-08T06:56:03Z</dcterms:modified>
</cp:coreProperties>
</file>