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78" r:id="rId2"/>
    <p:sldId id="316" r:id="rId3"/>
    <p:sldId id="314" r:id="rId4"/>
    <p:sldId id="260" r:id="rId5"/>
    <p:sldId id="263" r:id="rId6"/>
    <p:sldId id="277" r:id="rId7"/>
    <p:sldId id="276" r:id="rId8"/>
    <p:sldId id="262" r:id="rId9"/>
    <p:sldId id="279" r:id="rId10"/>
    <p:sldId id="280" r:id="rId11"/>
    <p:sldId id="261" r:id="rId12"/>
    <p:sldId id="264" r:id="rId13"/>
    <p:sldId id="265" r:id="rId14"/>
    <p:sldId id="290" r:id="rId15"/>
    <p:sldId id="291" r:id="rId16"/>
    <p:sldId id="266" r:id="rId17"/>
    <p:sldId id="267" r:id="rId18"/>
    <p:sldId id="268" r:id="rId19"/>
    <p:sldId id="269" r:id="rId20"/>
    <p:sldId id="270" r:id="rId21"/>
    <p:sldId id="271" r:id="rId22"/>
    <p:sldId id="272" r:id="rId23"/>
    <p:sldId id="273" r:id="rId24"/>
    <p:sldId id="274" r:id="rId25"/>
    <p:sldId id="275" r:id="rId26"/>
    <p:sldId id="281" r:id="rId27"/>
    <p:sldId id="282" r:id="rId28"/>
    <p:sldId id="283" r:id="rId29"/>
    <p:sldId id="285" r:id="rId30"/>
    <p:sldId id="292" r:id="rId31"/>
    <p:sldId id="284" r:id="rId32"/>
    <p:sldId id="293" r:id="rId33"/>
    <p:sldId id="294" r:id="rId34"/>
    <p:sldId id="287" r:id="rId35"/>
    <p:sldId id="286" r:id="rId36"/>
    <p:sldId id="288" r:id="rId37"/>
    <p:sldId id="289"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A4F7"/>
    <a:srgbClr val="E4DCBA"/>
    <a:srgbClr val="BEC4FA"/>
    <a:srgbClr val="CBB4EE"/>
    <a:srgbClr val="F3EADE"/>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A232F-A771-4548-AB6C-87579E02E21C}" type="datetimeFigureOut">
              <a:rPr lang="de-DE" smtClean="0"/>
              <a:t>20.09.2016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D67B06-B101-4D8F-B065-F682F5C3BB48}" type="slidenum">
              <a:rPr lang="de-DE" smtClean="0"/>
              <a:t>‹Nr.›</a:t>
            </a:fld>
            <a:endParaRPr lang="de-DE"/>
          </a:p>
        </p:txBody>
      </p:sp>
    </p:spTree>
    <p:extLst>
      <p:ext uri="{BB962C8B-B14F-4D97-AF65-F5344CB8AC3E}">
        <p14:creationId xmlns:p14="http://schemas.microsoft.com/office/powerpoint/2010/main" val="361970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1</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10</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11</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12</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13</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14</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15</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16</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17</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18</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19</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2</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20</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21</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22</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23</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24</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25</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26</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27</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28</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29</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3</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30</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31</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32</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33</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34</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35</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36</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37</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38</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39</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4</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40</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41</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42</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43</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44</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45</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46</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47</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48</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49</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5</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50</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6</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7</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8</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32EE944-B75A-428B-8C00-26A004821F14}" type="slidenum">
              <a:rPr lang="de-DE" smtClean="0">
                <a:solidFill>
                  <a:prstClr val="black"/>
                </a:solidFill>
              </a:rPr>
              <a:pPr/>
              <a:t>9</a:t>
            </a:fld>
            <a:endParaRPr lang="de-DE" dirty="0">
              <a:solidFill>
                <a:prstClr val="black"/>
              </a:solidFill>
            </a:endParaRPr>
          </a:p>
        </p:txBody>
      </p:sp>
    </p:spTree>
    <p:extLst>
      <p:ext uri="{BB962C8B-B14F-4D97-AF65-F5344CB8AC3E}">
        <p14:creationId xmlns:p14="http://schemas.microsoft.com/office/powerpoint/2010/main" val="1137767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4"/>
            <a:ext cx="6858000" cy="2387600"/>
          </a:xfrm>
        </p:spPr>
        <p:txBody>
          <a:bodyPr anchor="b"/>
          <a:lstStyle>
            <a:lvl1pPr algn="ctr">
              <a:defRPr sz="45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8D30612-2ABC-4889-8C9B-DD8A38446951}" type="datetime1">
              <a:rPr lang="de-DE" smtClean="0">
                <a:solidFill>
                  <a:prstClr val="black">
                    <a:tint val="75000"/>
                  </a:prstClr>
                </a:solidFill>
              </a:rPr>
              <a:pPr/>
              <a:t>20.09.2016</a:t>
            </a:fld>
            <a:endParaRPr lang="de-DE" dirty="0">
              <a:solidFill>
                <a:prstClr val="black">
                  <a:tint val="75000"/>
                </a:prstClr>
              </a:solidFill>
            </a:endParaRPr>
          </a:p>
        </p:txBody>
      </p:sp>
      <p:sp>
        <p:nvSpPr>
          <p:cNvPr id="5" name="Fußzeilenplatzhalter 4"/>
          <p:cNvSpPr>
            <a:spLocks noGrp="1"/>
          </p:cNvSpPr>
          <p:nvPr>
            <p:ph type="ftr" sz="quarter" idx="11"/>
          </p:nvPr>
        </p:nvSpPr>
        <p:spPr/>
        <p:txBody>
          <a:bodyPr/>
          <a:lstStyle/>
          <a:p>
            <a:r>
              <a:rPr lang="de-DE" dirty="0" smtClean="0">
                <a:solidFill>
                  <a:prstClr val="black">
                    <a:tint val="75000"/>
                  </a:prstClr>
                </a:solidFill>
              </a:rPr>
              <a:t>Arbeitsprobe Uwe Hauck</a:t>
            </a:r>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4839CE92-3A44-4868-A039-71FBD96EE125}"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4265895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5BA8BE8-D4BA-4143-9D81-B27DF8E0E964}" type="datetime1">
              <a:rPr lang="de-DE" smtClean="0">
                <a:solidFill>
                  <a:prstClr val="black">
                    <a:tint val="75000"/>
                  </a:prstClr>
                </a:solidFill>
              </a:rPr>
              <a:pPr/>
              <a:t>20.09.2016</a:t>
            </a:fld>
            <a:endParaRPr lang="de-DE" dirty="0">
              <a:solidFill>
                <a:prstClr val="black">
                  <a:tint val="75000"/>
                </a:prstClr>
              </a:solidFill>
            </a:endParaRPr>
          </a:p>
        </p:txBody>
      </p:sp>
      <p:sp>
        <p:nvSpPr>
          <p:cNvPr id="5" name="Fußzeilenplatzhalter 4"/>
          <p:cNvSpPr>
            <a:spLocks noGrp="1"/>
          </p:cNvSpPr>
          <p:nvPr>
            <p:ph type="ftr" sz="quarter" idx="11"/>
          </p:nvPr>
        </p:nvSpPr>
        <p:spPr/>
        <p:txBody>
          <a:bodyPr/>
          <a:lstStyle/>
          <a:p>
            <a:r>
              <a:rPr lang="de-DE" dirty="0" smtClean="0">
                <a:solidFill>
                  <a:prstClr val="black">
                    <a:tint val="75000"/>
                  </a:prstClr>
                </a:solidFill>
              </a:rPr>
              <a:t>Arbeitsprobe Uwe Hauck</a:t>
            </a:r>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4839CE92-3A44-4868-A039-71FBD96EE125}"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61649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7" y="365127"/>
            <a:ext cx="1971675" cy="5811839"/>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2" y="365127"/>
            <a:ext cx="5800725" cy="5811839"/>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D22D0B5-10E5-4E70-AD36-B72FC78B93B2}" type="datetime1">
              <a:rPr lang="de-DE" smtClean="0">
                <a:solidFill>
                  <a:prstClr val="black">
                    <a:tint val="75000"/>
                  </a:prstClr>
                </a:solidFill>
              </a:rPr>
              <a:pPr/>
              <a:t>20.09.2016</a:t>
            </a:fld>
            <a:endParaRPr lang="de-DE" dirty="0">
              <a:solidFill>
                <a:prstClr val="black">
                  <a:tint val="75000"/>
                </a:prstClr>
              </a:solidFill>
            </a:endParaRPr>
          </a:p>
        </p:txBody>
      </p:sp>
      <p:sp>
        <p:nvSpPr>
          <p:cNvPr id="5" name="Fußzeilenplatzhalter 4"/>
          <p:cNvSpPr>
            <a:spLocks noGrp="1"/>
          </p:cNvSpPr>
          <p:nvPr>
            <p:ph type="ftr" sz="quarter" idx="11"/>
          </p:nvPr>
        </p:nvSpPr>
        <p:spPr/>
        <p:txBody>
          <a:bodyPr/>
          <a:lstStyle/>
          <a:p>
            <a:r>
              <a:rPr lang="de-DE" dirty="0" smtClean="0">
                <a:solidFill>
                  <a:prstClr val="black">
                    <a:tint val="75000"/>
                  </a:prstClr>
                </a:solidFill>
              </a:rPr>
              <a:t>Arbeitsprobe Uwe Hauck</a:t>
            </a:r>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4839CE92-3A44-4868-A039-71FBD96EE125}"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96380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6290279-EC3F-47EE-8586-7095F5CE2139}" type="datetime1">
              <a:rPr lang="de-DE" smtClean="0">
                <a:solidFill>
                  <a:prstClr val="black">
                    <a:tint val="75000"/>
                  </a:prstClr>
                </a:solidFill>
              </a:rPr>
              <a:pPr/>
              <a:t>20.09.2016</a:t>
            </a:fld>
            <a:endParaRPr lang="de-DE" dirty="0">
              <a:solidFill>
                <a:prstClr val="black">
                  <a:tint val="75000"/>
                </a:prstClr>
              </a:solidFill>
            </a:endParaRPr>
          </a:p>
        </p:txBody>
      </p:sp>
      <p:sp>
        <p:nvSpPr>
          <p:cNvPr id="5" name="Fußzeilenplatzhalter 4"/>
          <p:cNvSpPr>
            <a:spLocks noGrp="1"/>
          </p:cNvSpPr>
          <p:nvPr>
            <p:ph type="ftr" sz="quarter" idx="11"/>
          </p:nvPr>
        </p:nvSpPr>
        <p:spPr/>
        <p:txBody>
          <a:bodyPr/>
          <a:lstStyle/>
          <a:p>
            <a:r>
              <a:rPr lang="de-DE" dirty="0" smtClean="0">
                <a:solidFill>
                  <a:prstClr val="black">
                    <a:tint val="75000"/>
                  </a:prstClr>
                </a:solidFill>
              </a:rPr>
              <a:t>Arbeitsprobe Uwe Hauck</a:t>
            </a:r>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4839CE92-3A44-4868-A039-71FBD96EE125}"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0019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9" y="1709741"/>
            <a:ext cx="7886700" cy="2852737"/>
          </a:xfrm>
        </p:spPr>
        <p:txBody>
          <a:bodyPr anchor="b"/>
          <a:lstStyle>
            <a:lvl1pPr>
              <a:defRPr sz="4500"/>
            </a:lvl1pPr>
          </a:lstStyle>
          <a:p>
            <a:r>
              <a:rPr lang="de-DE" smtClean="0"/>
              <a:t>Titelmasterformat durch Klicken bearbeiten</a:t>
            </a:r>
            <a:endParaRPr lang="de-DE"/>
          </a:p>
        </p:txBody>
      </p:sp>
      <p:sp>
        <p:nvSpPr>
          <p:cNvPr id="3" name="Textplatzhalter 2"/>
          <p:cNvSpPr>
            <a:spLocks noGrp="1"/>
          </p:cNvSpPr>
          <p:nvPr>
            <p:ph type="body" idx="1"/>
          </p:nvPr>
        </p:nvSpPr>
        <p:spPr>
          <a:xfrm>
            <a:off x="623889"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912D642-3E86-4596-948C-F24AF9787067}" type="datetime1">
              <a:rPr lang="de-DE" smtClean="0">
                <a:solidFill>
                  <a:prstClr val="black">
                    <a:tint val="75000"/>
                  </a:prstClr>
                </a:solidFill>
              </a:rPr>
              <a:pPr/>
              <a:t>20.09.2016</a:t>
            </a:fld>
            <a:endParaRPr lang="de-DE" dirty="0">
              <a:solidFill>
                <a:prstClr val="black">
                  <a:tint val="75000"/>
                </a:prstClr>
              </a:solidFill>
            </a:endParaRPr>
          </a:p>
        </p:txBody>
      </p:sp>
      <p:sp>
        <p:nvSpPr>
          <p:cNvPr id="5" name="Fußzeilenplatzhalter 4"/>
          <p:cNvSpPr>
            <a:spLocks noGrp="1"/>
          </p:cNvSpPr>
          <p:nvPr>
            <p:ph type="ftr" sz="quarter" idx="11"/>
          </p:nvPr>
        </p:nvSpPr>
        <p:spPr/>
        <p:txBody>
          <a:bodyPr/>
          <a:lstStyle/>
          <a:p>
            <a:r>
              <a:rPr lang="de-DE" dirty="0" smtClean="0">
                <a:solidFill>
                  <a:prstClr val="black">
                    <a:tint val="75000"/>
                  </a:prstClr>
                </a:solidFill>
              </a:rPr>
              <a:t>Arbeitsprobe Uwe Hauck</a:t>
            </a:r>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4839CE92-3A44-4868-A039-71FBD96EE125}"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60481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1" y="1825625"/>
            <a:ext cx="3886200" cy="435133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29151" y="1825625"/>
            <a:ext cx="3886200" cy="435133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6B44EFA-8187-4DB7-9CFC-0BA2BAD1449D}" type="datetime1">
              <a:rPr lang="de-DE" smtClean="0">
                <a:solidFill>
                  <a:prstClr val="black">
                    <a:tint val="75000"/>
                  </a:prstClr>
                </a:solidFill>
              </a:rPr>
              <a:pPr/>
              <a:t>20.09.2016</a:t>
            </a:fld>
            <a:endParaRPr lang="de-DE" dirty="0">
              <a:solidFill>
                <a:prstClr val="black">
                  <a:tint val="75000"/>
                </a:prstClr>
              </a:solidFill>
            </a:endParaRPr>
          </a:p>
        </p:txBody>
      </p:sp>
      <p:sp>
        <p:nvSpPr>
          <p:cNvPr id="6" name="Fußzeilenplatzhalter 5"/>
          <p:cNvSpPr>
            <a:spLocks noGrp="1"/>
          </p:cNvSpPr>
          <p:nvPr>
            <p:ph type="ftr" sz="quarter" idx="11"/>
          </p:nvPr>
        </p:nvSpPr>
        <p:spPr/>
        <p:txBody>
          <a:bodyPr/>
          <a:lstStyle/>
          <a:p>
            <a:r>
              <a:rPr lang="de-DE" dirty="0" smtClean="0">
                <a:solidFill>
                  <a:prstClr val="black">
                    <a:tint val="75000"/>
                  </a:prstClr>
                </a:solidFill>
              </a:rPr>
              <a:t>Arbeitsprobe Uwe Hauck</a:t>
            </a:r>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4839CE92-3A44-4868-A039-71FBD96EE125}"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253782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2" y="365126"/>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29842" y="1681164"/>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3" y="1681164"/>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Inhaltsplatzhalter 5"/>
          <p:cNvSpPr>
            <a:spLocks noGrp="1"/>
          </p:cNvSpPr>
          <p:nvPr>
            <p:ph sz="quarter" idx="4"/>
          </p:nvPr>
        </p:nvSpPr>
        <p:spPr>
          <a:xfrm>
            <a:off x="4629153"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56569D3-A6C9-495C-993E-3429718D0D2B}" type="datetime1">
              <a:rPr lang="de-DE" smtClean="0">
                <a:solidFill>
                  <a:prstClr val="black">
                    <a:tint val="75000"/>
                  </a:prstClr>
                </a:solidFill>
              </a:rPr>
              <a:pPr/>
              <a:t>20.09.2016</a:t>
            </a:fld>
            <a:endParaRPr lang="de-DE" dirty="0">
              <a:solidFill>
                <a:prstClr val="black">
                  <a:tint val="75000"/>
                </a:prstClr>
              </a:solidFill>
            </a:endParaRPr>
          </a:p>
        </p:txBody>
      </p:sp>
      <p:sp>
        <p:nvSpPr>
          <p:cNvPr id="8" name="Fußzeilenplatzhalter 7"/>
          <p:cNvSpPr>
            <a:spLocks noGrp="1"/>
          </p:cNvSpPr>
          <p:nvPr>
            <p:ph type="ftr" sz="quarter" idx="11"/>
          </p:nvPr>
        </p:nvSpPr>
        <p:spPr/>
        <p:txBody>
          <a:bodyPr/>
          <a:lstStyle/>
          <a:p>
            <a:r>
              <a:rPr lang="de-DE" dirty="0" smtClean="0">
                <a:solidFill>
                  <a:prstClr val="black">
                    <a:tint val="75000"/>
                  </a:prstClr>
                </a:solidFill>
              </a:rPr>
              <a:t>Arbeitsprobe Uwe Hauck</a:t>
            </a:r>
            <a:endParaRPr lang="de-DE" dirty="0">
              <a:solidFill>
                <a:prstClr val="black">
                  <a:tint val="75000"/>
                </a:prstClr>
              </a:solidFill>
            </a:endParaRPr>
          </a:p>
        </p:txBody>
      </p:sp>
      <p:sp>
        <p:nvSpPr>
          <p:cNvPr id="9" name="Foliennummernplatzhalter 8"/>
          <p:cNvSpPr>
            <a:spLocks noGrp="1"/>
          </p:cNvSpPr>
          <p:nvPr>
            <p:ph type="sldNum" sz="quarter" idx="12"/>
          </p:nvPr>
        </p:nvSpPr>
        <p:spPr/>
        <p:txBody>
          <a:bodyPr/>
          <a:lstStyle/>
          <a:p>
            <a:fld id="{4839CE92-3A44-4868-A039-71FBD96EE125}"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94171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01C2E14-F463-4E5C-8F0E-CCA506DEE40C}" type="datetime1">
              <a:rPr lang="de-DE" smtClean="0">
                <a:solidFill>
                  <a:prstClr val="black">
                    <a:tint val="75000"/>
                  </a:prstClr>
                </a:solidFill>
              </a:rPr>
              <a:pPr/>
              <a:t>20.09.2016</a:t>
            </a:fld>
            <a:endParaRPr lang="de-DE" dirty="0">
              <a:solidFill>
                <a:prstClr val="black">
                  <a:tint val="75000"/>
                </a:prstClr>
              </a:solidFill>
            </a:endParaRPr>
          </a:p>
        </p:txBody>
      </p:sp>
      <p:sp>
        <p:nvSpPr>
          <p:cNvPr id="4" name="Fußzeilenplatzhalter 3"/>
          <p:cNvSpPr>
            <a:spLocks noGrp="1"/>
          </p:cNvSpPr>
          <p:nvPr>
            <p:ph type="ftr" sz="quarter" idx="11"/>
          </p:nvPr>
        </p:nvSpPr>
        <p:spPr/>
        <p:txBody>
          <a:bodyPr/>
          <a:lstStyle/>
          <a:p>
            <a:r>
              <a:rPr lang="de-DE" dirty="0" smtClean="0">
                <a:solidFill>
                  <a:prstClr val="black">
                    <a:tint val="75000"/>
                  </a:prstClr>
                </a:solidFill>
              </a:rPr>
              <a:t>Arbeitsprobe Uwe Hauck</a:t>
            </a:r>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4839CE92-3A44-4868-A039-71FBD96EE125}"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68640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434C7DF-256B-44C8-91C9-AB47CF246263}" type="datetime1">
              <a:rPr lang="de-DE" smtClean="0">
                <a:solidFill>
                  <a:prstClr val="black">
                    <a:tint val="75000"/>
                  </a:prstClr>
                </a:solidFill>
              </a:rPr>
              <a:pPr/>
              <a:t>20.09.2016</a:t>
            </a:fld>
            <a:endParaRPr lang="de-DE" dirty="0">
              <a:solidFill>
                <a:prstClr val="black">
                  <a:tint val="75000"/>
                </a:prstClr>
              </a:solidFill>
            </a:endParaRPr>
          </a:p>
        </p:txBody>
      </p:sp>
      <p:sp>
        <p:nvSpPr>
          <p:cNvPr id="3" name="Fußzeilenplatzhalter 2"/>
          <p:cNvSpPr>
            <a:spLocks noGrp="1"/>
          </p:cNvSpPr>
          <p:nvPr>
            <p:ph type="ftr" sz="quarter" idx="11"/>
          </p:nvPr>
        </p:nvSpPr>
        <p:spPr/>
        <p:txBody>
          <a:bodyPr/>
          <a:lstStyle/>
          <a:p>
            <a:r>
              <a:rPr lang="de-DE" dirty="0" smtClean="0">
                <a:solidFill>
                  <a:prstClr val="black">
                    <a:tint val="75000"/>
                  </a:prstClr>
                </a:solidFill>
              </a:rPr>
              <a:t>Arbeitsprobe Uwe Hauck</a:t>
            </a:r>
            <a:endParaRPr lang="de-DE" dirty="0">
              <a:solidFill>
                <a:prstClr val="black">
                  <a:tint val="75000"/>
                </a:prstClr>
              </a:solidFill>
            </a:endParaRPr>
          </a:p>
        </p:txBody>
      </p:sp>
      <p:sp>
        <p:nvSpPr>
          <p:cNvPr id="4" name="Foliennummernplatzhalter 3"/>
          <p:cNvSpPr>
            <a:spLocks noGrp="1"/>
          </p:cNvSpPr>
          <p:nvPr>
            <p:ph type="sldNum" sz="quarter" idx="12"/>
          </p:nvPr>
        </p:nvSpPr>
        <p:spPr/>
        <p:txBody>
          <a:bodyPr/>
          <a:lstStyle/>
          <a:p>
            <a:fld id="{4839CE92-3A44-4868-A039-71FBD96EE125}"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1786549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9" cy="1600200"/>
          </a:xfrm>
        </p:spPr>
        <p:txBody>
          <a:bodyPr anchor="b"/>
          <a:lstStyle>
            <a:lvl1pPr>
              <a:defRPr sz="2400"/>
            </a:lvl1pPr>
          </a:lstStyle>
          <a:p>
            <a:r>
              <a:rPr lang="de-DE" smtClean="0"/>
              <a:t>Titelmasterformat durch Klicken bearbeiten</a:t>
            </a:r>
            <a:endParaRPr lang="de-DE"/>
          </a:p>
        </p:txBody>
      </p:sp>
      <p:sp>
        <p:nvSpPr>
          <p:cNvPr id="3" name="Inhaltsplatzhalter 2"/>
          <p:cNvSpPr>
            <a:spLocks noGrp="1"/>
          </p:cNvSpPr>
          <p:nvPr>
            <p:ph idx="1"/>
          </p:nvPr>
        </p:nvSpPr>
        <p:spPr>
          <a:xfrm>
            <a:off x="3887391" y="987427"/>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29841" y="2057402"/>
            <a:ext cx="2949179"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AC65F3E-00C7-496F-9B9F-02A1B7A54C21}" type="datetime1">
              <a:rPr lang="de-DE" smtClean="0">
                <a:solidFill>
                  <a:prstClr val="black">
                    <a:tint val="75000"/>
                  </a:prstClr>
                </a:solidFill>
              </a:rPr>
              <a:pPr/>
              <a:t>20.09.2016</a:t>
            </a:fld>
            <a:endParaRPr lang="de-DE" dirty="0">
              <a:solidFill>
                <a:prstClr val="black">
                  <a:tint val="75000"/>
                </a:prstClr>
              </a:solidFill>
            </a:endParaRPr>
          </a:p>
        </p:txBody>
      </p:sp>
      <p:sp>
        <p:nvSpPr>
          <p:cNvPr id="6" name="Fußzeilenplatzhalter 5"/>
          <p:cNvSpPr>
            <a:spLocks noGrp="1"/>
          </p:cNvSpPr>
          <p:nvPr>
            <p:ph type="ftr" sz="quarter" idx="11"/>
          </p:nvPr>
        </p:nvSpPr>
        <p:spPr/>
        <p:txBody>
          <a:bodyPr/>
          <a:lstStyle/>
          <a:p>
            <a:r>
              <a:rPr lang="de-DE" dirty="0" smtClean="0">
                <a:solidFill>
                  <a:prstClr val="black">
                    <a:tint val="75000"/>
                  </a:prstClr>
                </a:solidFill>
              </a:rPr>
              <a:t>Arbeitsprobe Uwe Hauck</a:t>
            </a:r>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4839CE92-3A44-4868-A039-71FBD96EE125}"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29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9" cy="1600200"/>
          </a:xfrm>
        </p:spPr>
        <p:txBody>
          <a:bodyPr anchor="b"/>
          <a:lstStyle>
            <a:lvl1pPr>
              <a:defRPr sz="2400"/>
            </a:lvl1pPr>
          </a:lstStyle>
          <a:p>
            <a:r>
              <a:rPr lang="de-DE" smtClean="0"/>
              <a:t>Titelmasterformat durch Klicken bearbeiten</a:t>
            </a:r>
            <a:endParaRPr lang="de-DE"/>
          </a:p>
        </p:txBody>
      </p:sp>
      <p:sp>
        <p:nvSpPr>
          <p:cNvPr id="3" name="Bildplatzhalter 2"/>
          <p:cNvSpPr>
            <a:spLocks noGrp="1"/>
          </p:cNvSpPr>
          <p:nvPr>
            <p:ph type="pic" idx="1"/>
          </p:nvPr>
        </p:nvSpPr>
        <p:spPr>
          <a:xfrm>
            <a:off x="3887391" y="987427"/>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dirty="0"/>
          </a:p>
        </p:txBody>
      </p:sp>
      <p:sp>
        <p:nvSpPr>
          <p:cNvPr id="4" name="Textplatzhalter 3"/>
          <p:cNvSpPr>
            <a:spLocks noGrp="1"/>
          </p:cNvSpPr>
          <p:nvPr>
            <p:ph type="body" sz="half" idx="2"/>
          </p:nvPr>
        </p:nvSpPr>
        <p:spPr>
          <a:xfrm>
            <a:off x="629841" y="2057402"/>
            <a:ext cx="2949179"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A93D8FC-37D5-4D3A-A2DA-DBE873EDEE2A}" type="datetime1">
              <a:rPr lang="de-DE" smtClean="0">
                <a:solidFill>
                  <a:prstClr val="black">
                    <a:tint val="75000"/>
                  </a:prstClr>
                </a:solidFill>
              </a:rPr>
              <a:pPr/>
              <a:t>20.09.2016</a:t>
            </a:fld>
            <a:endParaRPr lang="de-DE" dirty="0">
              <a:solidFill>
                <a:prstClr val="black">
                  <a:tint val="75000"/>
                </a:prstClr>
              </a:solidFill>
            </a:endParaRPr>
          </a:p>
        </p:txBody>
      </p:sp>
      <p:sp>
        <p:nvSpPr>
          <p:cNvPr id="6" name="Fußzeilenplatzhalter 5"/>
          <p:cNvSpPr>
            <a:spLocks noGrp="1"/>
          </p:cNvSpPr>
          <p:nvPr>
            <p:ph type="ftr" sz="quarter" idx="11"/>
          </p:nvPr>
        </p:nvSpPr>
        <p:spPr/>
        <p:txBody>
          <a:bodyPr/>
          <a:lstStyle/>
          <a:p>
            <a:r>
              <a:rPr lang="de-DE" dirty="0" smtClean="0">
                <a:solidFill>
                  <a:prstClr val="black">
                    <a:tint val="75000"/>
                  </a:prstClr>
                </a:solidFill>
              </a:rPr>
              <a:t>Arbeitsprobe Uwe Hauck</a:t>
            </a:r>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4839CE92-3A44-4868-A039-71FBD96EE125}"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73160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1" y="365126"/>
            <a:ext cx="7886700" cy="1325563"/>
          </a:xfrm>
          <a:prstGeom prst="rect">
            <a:avLst/>
          </a:prstGeom>
        </p:spPr>
        <p:txBody>
          <a:bodyPr vert="horz" lIns="68580" tIns="34290" rIns="68580" bIns="3429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1" y="1825625"/>
            <a:ext cx="7886700" cy="4351339"/>
          </a:xfrm>
          <a:prstGeom prst="rect">
            <a:avLst/>
          </a:prstGeom>
        </p:spPr>
        <p:txBody>
          <a:bodyPr vert="horz" lIns="68580" tIns="34290" rIns="68580" bIns="3429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1" y="6356352"/>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CAB37E48-C8CD-41E9-81E8-4BF76473904D}" type="datetime1">
              <a:rPr lang="de-DE" smtClean="0">
                <a:solidFill>
                  <a:prstClr val="black">
                    <a:tint val="75000"/>
                  </a:prstClr>
                </a:solidFill>
              </a:rPr>
              <a:pPr defTabSz="685800"/>
              <a:t>20.09.2016</a:t>
            </a:fld>
            <a:endParaRPr lang="de-DE" dirty="0">
              <a:solidFill>
                <a:prstClr val="black">
                  <a:tint val="75000"/>
                </a:prstClr>
              </a:solidFill>
            </a:endParaRPr>
          </a:p>
        </p:txBody>
      </p:sp>
      <p:sp>
        <p:nvSpPr>
          <p:cNvPr id="5" name="Fußzeilenplatzhalter 4"/>
          <p:cNvSpPr>
            <a:spLocks noGrp="1"/>
          </p:cNvSpPr>
          <p:nvPr>
            <p:ph type="ftr" sz="quarter" idx="3"/>
          </p:nvPr>
        </p:nvSpPr>
        <p:spPr>
          <a:xfrm>
            <a:off x="3028951" y="6356352"/>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r>
              <a:rPr lang="de-DE" dirty="0" smtClean="0">
                <a:solidFill>
                  <a:prstClr val="black">
                    <a:tint val="75000"/>
                  </a:prstClr>
                </a:solidFill>
              </a:rPr>
              <a:t>Arbeitsprobe Uwe Hauck</a:t>
            </a:r>
            <a:endParaRPr lang="de-DE" dirty="0">
              <a:solidFill>
                <a:prstClr val="black">
                  <a:tint val="75000"/>
                </a:prstClr>
              </a:solidFill>
            </a:endParaRPr>
          </a:p>
        </p:txBody>
      </p:sp>
      <p:sp>
        <p:nvSpPr>
          <p:cNvPr id="6" name="Foliennummernplatzhalter 5"/>
          <p:cNvSpPr>
            <a:spLocks noGrp="1"/>
          </p:cNvSpPr>
          <p:nvPr>
            <p:ph type="sldNum" sz="quarter" idx="4"/>
          </p:nvPr>
        </p:nvSpPr>
        <p:spPr>
          <a:xfrm>
            <a:off x="6457951" y="6356352"/>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4839CE92-3A44-4868-A039-71FBD96EE125}" type="slidenum">
              <a:rPr lang="de-DE" smtClean="0">
                <a:solidFill>
                  <a:prstClr val="black">
                    <a:tint val="75000"/>
                  </a:prstClr>
                </a:solidFill>
              </a:rPr>
              <a:pPr defTabSz="685800"/>
              <a:t>‹Nr.›</a:t>
            </a:fld>
            <a:endParaRPr lang="de-DE" dirty="0">
              <a:solidFill>
                <a:prstClr val="black">
                  <a:tint val="75000"/>
                </a:prstClr>
              </a:solidFill>
            </a:endParaRPr>
          </a:p>
        </p:txBody>
      </p:sp>
    </p:spTree>
    <p:extLst>
      <p:ext uri="{BB962C8B-B14F-4D97-AF65-F5344CB8AC3E}">
        <p14:creationId xmlns:p14="http://schemas.microsoft.com/office/powerpoint/2010/main" val="913127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de-D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4.xml"/><Relationship Id="rId3" Type="http://schemas.openxmlformats.org/officeDocument/2006/relationships/image" Target="../media/image1.png"/><Relationship Id="rId21" Type="http://schemas.openxmlformats.org/officeDocument/2006/relationships/slide" Target="slide25.xml"/><Relationship Id="rId34" Type="http://schemas.openxmlformats.org/officeDocument/2006/relationships/slide" Target="slide47.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20.xml"/><Relationship Id="rId25" Type="http://schemas.openxmlformats.org/officeDocument/2006/relationships/slide" Target="slide32.xml"/><Relationship Id="rId33" Type="http://schemas.openxmlformats.org/officeDocument/2006/relationships/slide" Target="slide46.xml"/><Relationship Id="rId2" Type="http://schemas.openxmlformats.org/officeDocument/2006/relationships/notesSlide" Target="../notesSlides/notesSlide2.xml"/><Relationship Id="rId16" Type="http://schemas.openxmlformats.org/officeDocument/2006/relationships/slide" Target="slide19.xml"/><Relationship Id="rId20" Type="http://schemas.openxmlformats.org/officeDocument/2006/relationships/slide" Target="slide24.xml"/><Relationship Id="rId29" Type="http://schemas.openxmlformats.org/officeDocument/2006/relationships/slide" Target="slide40.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1.xml"/><Relationship Id="rId24" Type="http://schemas.openxmlformats.org/officeDocument/2006/relationships/slide" Target="slide31.xml"/><Relationship Id="rId32" Type="http://schemas.openxmlformats.org/officeDocument/2006/relationships/slide" Target="slide44.xml"/><Relationship Id="rId5" Type="http://schemas.openxmlformats.org/officeDocument/2006/relationships/slide" Target="slide4.xml"/><Relationship Id="rId15" Type="http://schemas.openxmlformats.org/officeDocument/2006/relationships/slide" Target="slide18.xml"/><Relationship Id="rId23" Type="http://schemas.openxmlformats.org/officeDocument/2006/relationships/slide" Target="slide28.xml"/><Relationship Id="rId28" Type="http://schemas.openxmlformats.org/officeDocument/2006/relationships/slide" Target="slide38.xml"/><Relationship Id="rId36" Type="http://schemas.openxmlformats.org/officeDocument/2006/relationships/slide" Target="slide50.xml"/><Relationship Id="rId10" Type="http://schemas.openxmlformats.org/officeDocument/2006/relationships/slide" Target="slide10.xml"/><Relationship Id="rId19" Type="http://schemas.openxmlformats.org/officeDocument/2006/relationships/slide" Target="slide23.xml"/><Relationship Id="rId31" Type="http://schemas.openxmlformats.org/officeDocument/2006/relationships/slide" Target="slide43.xml"/><Relationship Id="rId4" Type="http://schemas.openxmlformats.org/officeDocument/2006/relationships/slide" Target="slide3.xml"/><Relationship Id="rId9" Type="http://schemas.openxmlformats.org/officeDocument/2006/relationships/slide" Target="slide9.xml"/><Relationship Id="rId14" Type="http://schemas.openxmlformats.org/officeDocument/2006/relationships/slide" Target="slide17.xml"/><Relationship Id="rId22" Type="http://schemas.openxmlformats.org/officeDocument/2006/relationships/slide" Target="slide26.xml"/><Relationship Id="rId27" Type="http://schemas.openxmlformats.org/officeDocument/2006/relationships/slide" Target="slide37.xml"/><Relationship Id="rId30" Type="http://schemas.openxmlformats.org/officeDocument/2006/relationships/slide" Target="slide41.xml"/><Relationship Id="rId35" Type="http://schemas.openxmlformats.org/officeDocument/2006/relationships/slide" Target="slide48.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slide" Target="slide13.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pn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png"/><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75.png"/><Relationship Id="rId7"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hyperlink" Target="https://help.sap.com/saphelp_46c/helpdata/de/52/671285439b11d1896f0000e8322d00/content.htm" TargetMode="External"/><Relationship Id="rId4" Type="http://schemas.openxmlformats.org/officeDocument/2006/relationships/hyperlink" Target="http://help.sap-ag.de/saphelp_nw73/helpdata/de/4a/c3f18f8c352470e10000000a42189c/content.ht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png"/><Relationship Id="rId4" Type="http://schemas.openxmlformats.org/officeDocument/2006/relationships/image" Target="../media/image83.png"/></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png"/><Relationship Id="rId4" Type="http://schemas.openxmlformats.org/officeDocument/2006/relationships/image" Target="../media/image85.png"/></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png"/><Relationship Id="rId4" Type="http://schemas.openxmlformats.org/officeDocument/2006/relationships/image" Target="../media/image87.png"/></Relationships>
</file>

<file path=ppt/slides/_rels/slide4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png"/><Relationship Id="rId4" Type="http://schemas.openxmlformats.org/officeDocument/2006/relationships/image" Target="../media/image9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9" name="Textfeld 8"/>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2" name="Textfeld 11"/>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
        <p:nvSpPr>
          <p:cNvPr id="8" name="Textfeld 7"/>
          <p:cNvSpPr txBox="1"/>
          <p:nvPr/>
        </p:nvSpPr>
        <p:spPr>
          <a:xfrm>
            <a:off x="185263" y="620688"/>
            <a:ext cx="8773469" cy="923330"/>
          </a:xfrm>
          <a:prstGeom prst="rect">
            <a:avLst/>
          </a:prstGeom>
          <a:solidFill>
            <a:schemeClr val="bg1"/>
          </a:solidFill>
        </p:spPr>
        <p:txBody>
          <a:bodyPr wrap="square" rtlCol="0">
            <a:spAutoFit/>
          </a:bodyPr>
          <a:lstStyle/>
          <a:p>
            <a:r>
              <a:rPr lang="de-DE" b="1" dirty="0" smtClean="0"/>
              <a:t>Neben einführenden Informationen zur Thematik werden verschiedene Benutzer angelegt um die Einsatzmöglichkeiten und das Handling des Profilgenerators zu erklären.</a:t>
            </a:r>
          </a:p>
          <a:p>
            <a:r>
              <a:rPr lang="de-DE" b="1" dirty="0" smtClean="0"/>
              <a:t>Die Rollenpflege und die Berechtigungen werden betrachtet.</a:t>
            </a:r>
            <a:endParaRPr lang="de-DE" dirty="0"/>
          </a:p>
        </p:txBody>
      </p:sp>
      <p:sp>
        <p:nvSpPr>
          <p:cNvPr id="4" name="Textfeld 3"/>
          <p:cNvSpPr txBox="1"/>
          <p:nvPr/>
        </p:nvSpPr>
        <p:spPr>
          <a:xfrm>
            <a:off x="185265" y="1772816"/>
            <a:ext cx="8773468" cy="4308872"/>
          </a:xfrm>
          <a:prstGeom prst="rect">
            <a:avLst/>
          </a:prstGeom>
          <a:solidFill>
            <a:schemeClr val="bg1"/>
          </a:solidFill>
        </p:spPr>
        <p:txBody>
          <a:bodyPr wrap="square" rtlCol="0">
            <a:spAutoFit/>
          </a:bodyPr>
          <a:lstStyle/>
          <a:p>
            <a:r>
              <a:rPr lang="de-DE" b="1" dirty="0" smtClean="0">
                <a:solidFill>
                  <a:srgbClr val="00B050"/>
                </a:solidFill>
              </a:rPr>
              <a:t>Welche Berechtigungen welcher Benutzer erhält muss von den jeweiligen Fachabteilungen entschieden werden.</a:t>
            </a:r>
          </a:p>
          <a:p>
            <a:r>
              <a:rPr lang="de-DE" sz="1400" dirty="0" smtClean="0"/>
              <a:t> </a:t>
            </a:r>
            <a:endParaRPr lang="de-DE" sz="1400" dirty="0"/>
          </a:p>
          <a:p>
            <a:r>
              <a:rPr lang="de-DE" sz="1400" dirty="0" smtClean="0"/>
              <a:t>1. Benutzeradministrator -&gt; Ulf Beyer -&gt; erhält eine von SAP vordefinierte Rolle (Einzelrolle) </a:t>
            </a:r>
          </a:p>
          <a:p>
            <a:r>
              <a:rPr lang="de-DE" sz="1400" dirty="0"/>
              <a:t> </a:t>
            </a:r>
            <a:r>
              <a:rPr lang="de-DE" sz="1400" dirty="0" smtClean="0"/>
              <a:t>    		-&gt; Sicherheitshinweis: keine Berechtigungsvergabe möglich.</a:t>
            </a:r>
          </a:p>
          <a:p>
            <a:endParaRPr lang="de-DE" sz="1400" dirty="0"/>
          </a:p>
          <a:p>
            <a:r>
              <a:rPr lang="de-DE" sz="1400" dirty="0" smtClean="0"/>
              <a:t>2. Berechtigungsadministrator -&gt; Ina Mai -&gt; erhält Kopie von SAP vordefinierter Rolle (Einzelrolle) mit anschließenden</a:t>
            </a:r>
          </a:p>
          <a:p>
            <a:r>
              <a:rPr lang="de-DE" sz="1400" dirty="0"/>
              <a:t> </a:t>
            </a:r>
            <a:r>
              <a:rPr lang="de-DE" sz="1400" dirty="0" smtClean="0"/>
              <a:t>                                                       -&gt; Änderungen -&gt; Sicherheitshinweis: keine Benutzeranlage möglich.</a:t>
            </a:r>
          </a:p>
          <a:p>
            <a:endParaRPr lang="de-DE" sz="1400" dirty="0" smtClean="0"/>
          </a:p>
          <a:p>
            <a:r>
              <a:rPr lang="de-DE" sz="1400" dirty="0" smtClean="0"/>
              <a:t>3. Einkäufer -&gt; erhalten jeweils selbstdefinierte Einzelrollen                                                                    </a:t>
            </a:r>
            <a:endParaRPr lang="de-DE" sz="1400" dirty="0"/>
          </a:p>
          <a:p>
            <a:r>
              <a:rPr lang="de-DE" sz="1400" dirty="0" smtClean="0"/>
              <a:t>3.1 Einkäufer -&gt; M. Frisch (Werk 1000)-&gt;Gruppe</a:t>
            </a:r>
            <a:r>
              <a:rPr lang="de-DE" sz="1400" dirty="0"/>
              <a:t>: </a:t>
            </a:r>
            <a:r>
              <a:rPr lang="de-DE" sz="1400" dirty="0" smtClean="0"/>
              <a:t>Einkauf-&gt;Menü/SAP-Menü-&gt;</a:t>
            </a:r>
            <a:r>
              <a:rPr lang="de-DE" sz="1400" dirty="0" err="1" smtClean="0"/>
              <a:t>Org.einheit:Werk</a:t>
            </a:r>
            <a:r>
              <a:rPr lang="de-DE" sz="1400" dirty="0" smtClean="0"/>
              <a:t>- Zuteilung:1000  </a:t>
            </a:r>
          </a:p>
          <a:p>
            <a:r>
              <a:rPr lang="de-DE" sz="1400" dirty="0" smtClean="0"/>
              <a:t>3.2 Einkäufer -&gt; L. </a:t>
            </a:r>
            <a:r>
              <a:rPr lang="de-DE" sz="1400" dirty="0" err="1" smtClean="0"/>
              <a:t>Heßmann</a:t>
            </a:r>
            <a:r>
              <a:rPr lang="de-DE" sz="1400" dirty="0" smtClean="0"/>
              <a:t> (Werk 1200)-&gt;</a:t>
            </a:r>
            <a:r>
              <a:rPr lang="de-DE" sz="1400" dirty="0"/>
              <a:t>Gruppe: Einkauf-&gt;</a:t>
            </a:r>
            <a:r>
              <a:rPr lang="de-DE" sz="1400" dirty="0" smtClean="0"/>
              <a:t>Menü/Bereichsmenü-&gt;</a:t>
            </a:r>
            <a:r>
              <a:rPr lang="de-DE" sz="1400" dirty="0" err="1"/>
              <a:t>Org.einheit:Werk</a:t>
            </a:r>
            <a:r>
              <a:rPr lang="de-DE" sz="1400" dirty="0"/>
              <a:t>- </a:t>
            </a:r>
            <a:r>
              <a:rPr lang="de-DE" sz="1400" dirty="0" smtClean="0"/>
              <a:t>Zuteilung:1200 </a:t>
            </a:r>
          </a:p>
          <a:p>
            <a:r>
              <a:rPr lang="de-DE" sz="1400" dirty="0" smtClean="0"/>
              <a:t>3.3 Einkäufer -&gt; Y. </a:t>
            </a:r>
            <a:r>
              <a:rPr lang="de-DE" sz="1400" dirty="0" err="1" smtClean="0"/>
              <a:t>Schwotzer</a:t>
            </a:r>
            <a:r>
              <a:rPr lang="de-DE" sz="1400" dirty="0" smtClean="0"/>
              <a:t> (Werk </a:t>
            </a:r>
            <a:r>
              <a:rPr lang="de-DE" sz="1400" dirty="0"/>
              <a:t>1250</a:t>
            </a:r>
            <a:r>
              <a:rPr lang="de-DE" sz="1400" dirty="0" smtClean="0"/>
              <a:t>)-&gt;</a:t>
            </a:r>
            <a:r>
              <a:rPr lang="de-DE" sz="1400" dirty="0"/>
              <a:t>Gruppe: Einkauf-&gt;</a:t>
            </a:r>
            <a:r>
              <a:rPr lang="de-DE" sz="1400" dirty="0" smtClean="0"/>
              <a:t>Menü/Transaktionen-&gt;</a:t>
            </a:r>
            <a:r>
              <a:rPr lang="de-DE" sz="1400" dirty="0" err="1"/>
              <a:t>Org.einheit:Werk</a:t>
            </a:r>
            <a:r>
              <a:rPr lang="de-DE" sz="1400" dirty="0"/>
              <a:t>- </a:t>
            </a:r>
            <a:r>
              <a:rPr lang="de-DE" sz="1400" dirty="0" smtClean="0"/>
              <a:t>Zuteilung:1250 </a:t>
            </a:r>
          </a:p>
          <a:p>
            <a:endParaRPr lang="de-DE" sz="1400" dirty="0"/>
          </a:p>
          <a:p>
            <a:r>
              <a:rPr lang="de-DE" sz="1400" dirty="0" smtClean="0"/>
              <a:t>4. Disponent -&gt; G. Müller (alle Werke) erhält selbstdefiniertet Einzelrolle</a:t>
            </a:r>
          </a:p>
          <a:p>
            <a:endParaRPr lang="de-DE" sz="1400" dirty="0"/>
          </a:p>
          <a:p>
            <a:r>
              <a:rPr lang="de-DE" sz="1400" dirty="0"/>
              <a:t>5</a:t>
            </a:r>
            <a:r>
              <a:rPr lang="de-DE" sz="1400" dirty="0" smtClean="0"/>
              <a:t>. Einkaufsleiter -&gt; M. Kugel (alle Werke) -&gt; Gruppe Einkauf -&gt; Sammelrolle aus zwei selbstangelegten Einzelrollen </a:t>
            </a:r>
          </a:p>
          <a:p>
            <a:r>
              <a:rPr lang="de-DE" sz="1400" dirty="0" smtClean="0"/>
              <a:t>	       -&gt; anschließende Änderungen ( kein Einfluss auf jeweilige Einzelrollen aber Einfluss auf Sammelrolle)    </a:t>
            </a:r>
          </a:p>
          <a:p>
            <a:endParaRPr lang="de-DE" sz="1400" dirty="0"/>
          </a:p>
        </p:txBody>
      </p:sp>
      <p:sp>
        <p:nvSpPr>
          <p:cNvPr id="13" name="Textfeld 12"/>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a:t>
            </a:r>
            <a:r>
              <a:rPr lang="de-DE" sz="1200" dirty="0">
                <a:solidFill>
                  <a:prstClr val="black"/>
                </a:solidFill>
              </a:rPr>
              <a:t>1</a:t>
            </a:r>
            <a:r>
              <a:rPr lang="de-DE" sz="1200" dirty="0" smtClean="0">
                <a:solidFill>
                  <a:prstClr val="black"/>
                </a:solidFill>
              </a:rPr>
              <a:t>				       </a:t>
            </a:r>
            <a:r>
              <a:rPr lang="de-DE" sz="800" dirty="0" smtClean="0">
                <a:solidFill>
                  <a:prstClr val="black"/>
                </a:solidFill>
              </a:rPr>
              <a:t>Startseite</a:t>
            </a:r>
            <a:endParaRPr lang="de-DE" sz="800" dirty="0">
              <a:solidFill>
                <a:prstClr val="black"/>
              </a:solidFill>
            </a:endParaRPr>
          </a:p>
        </p:txBody>
      </p:sp>
    </p:spTree>
    <p:extLst>
      <p:ext uri="{BB962C8B-B14F-4D97-AF65-F5344CB8AC3E}">
        <p14:creationId xmlns:p14="http://schemas.microsoft.com/office/powerpoint/2010/main" val="4246751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19076"/>
            <a:ext cx="675322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240678" y="619200"/>
            <a:ext cx="8773469" cy="646331"/>
          </a:xfrm>
          <a:prstGeom prst="rect">
            <a:avLst/>
          </a:prstGeom>
          <a:noFill/>
        </p:spPr>
        <p:txBody>
          <a:bodyPr wrap="square" rtlCol="0">
            <a:spAutoFit/>
          </a:bodyPr>
          <a:lstStyle/>
          <a:p>
            <a:r>
              <a:rPr lang="de-DE" b="1" dirty="0" smtClean="0"/>
              <a:t>1. Berechtigungen für Benutzeradministrator </a:t>
            </a:r>
            <a:r>
              <a:rPr lang="de-DE" b="1" dirty="0"/>
              <a:t>Ulf Beyer -&gt; erhält eine von SAP vordefinierte </a:t>
            </a:r>
            <a:r>
              <a:rPr lang="de-DE" b="1" dirty="0" smtClean="0"/>
              <a:t>Rolle </a:t>
            </a:r>
            <a:r>
              <a:rPr lang="de-DE" b="1" dirty="0"/>
              <a:t>-&gt; Sicherheitshinweis: keine Berechtigungsvergabe </a:t>
            </a:r>
            <a:r>
              <a:rPr lang="de-DE" b="1" dirty="0" smtClean="0"/>
              <a:t>möglich -&gt; T-Code: PFCG</a:t>
            </a:r>
            <a:endParaRPr lang="de-DE" dirty="0"/>
          </a:p>
        </p:txBody>
      </p:sp>
      <p:sp>
        <p:nvSpPr>
          <p:cNvPr id="3" name="Rechteck 2"/>
          <p:cNvSpPr/>
          <p:nvPr/>
        </p:nvSpPr>
        <p:spPr>
          <a:xfrm>
            <a:off x="372414" y="3470901"/>
            <a:ext cx="1247258" cy="3600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251519" y="1465391"/>
            <a:ext cx="6753225" cy="338554"/>
          </a:xfrm>
          <a:prstGeom prst="rect">
            <a:avLst/>
          </a:prstGeom>
          <a:solidFill>
            <a:schemeClr val="tx2">
              <a:lumMod val="10000"/>
              <a:lumOff val="90000"/>
            </a:schemeClr>
          </a:solidFill>
          <a:ln>
            <a:noFill/>
          </a:ln>
        </p:spPr>
        <p:txBody>
          <a:bodyPr wrap="square" rtlCol="0">
            <a:spAutoFit/>
          </a:bodyPr>
          <a:lstStyle/>
          <a:p>
            <a:r>
              <a:rPr lang="de-DE" sz="1600" b="1" dirty="0" smtClean="0"/>
              <a:t>Sicht: Beschreibung</a:t>
            </a:r>
            <a:endParaRPr lang="de-DE" sz="1600" b="1" dirty="0"/>
          </a:p>
        </p:txBody>
      </p:sp>
      <p:sp>
        <p:nvSpPr>
          <p:cNvPr id="14" name="Textfeld 13"/>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10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15" name="Textfeld 14"/>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6" name="Textfeld 15"/>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2397497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15" name="Textfeld 14"/>
          <p:cNvSpPr txBox="1"/>
          <p:nvPr/>
        </p:nvSpPr>
        <p:spPr>
          <a:xfrm>
            <a:off x="240678" y="619200"/>
            <a:ext cx="8773469" cy="646331"/>
          </a:xfrm>
          <a:prstGeom prst="rect">
            <a:avLst/>
          </a:prstGeom>
          <a:noFill/>
        </p:spPr>
        <p:txBody>
          <a:bodyPr wrap="square" rtlCol="0">
            <a:spAutoFit/>
          </a:bodyPr>
          <a:lstStyle/>
          <a:p>
            <a:r>
              <a:rPr lang="de-DE" b="1" dirty="0" smtClean="0"/>
              <a:t>1. Berechtigungen für Benutzeradministrator </a:t>
            </a:r>
            <a:r>
              <a:rPr lang="de-DE" b="1" dirty="0"/>
              <a:t>Ulf Beyer -&gt; erhält eine von SAP vordefinierte </a:t>
            </a:r>
            <a:r>
              <a:rPr lang="de-DE" b="1" dirty="0" smtClean="0"/>
              <a:t>Rolle </a:t>
            </a:r>
            <a:r>
              <a:rPr lang="de-DE" b="1" dirty="0"/>
              <a:t>-&gt; Sicherheitshinweis: keine Berechtigungsvergabe </a:t>
            </a:r>
            <a:r>
              <a:rPr lang="de-DE" b="1" dirty="0" smtClean="0"/>
              <a:t>möglich -&gt; T-Code: PFCG</a:t>
            </a:r>
            <a:endParaRPr lang="de-DE" dirty="0"/>
          </a:p>
        </p:txBody>
      </p:sp>
      <p:sp>
        <p:nvSpPr>
          <p:cNvPr id="16" name="Textfeld 15"/>
          <p:cNvSpPr txBox="1"/>
          <p:nvPr/>
        </p:nvSpPr>
        <p:spPr>
          <a:xfrm>
            <a:off x="240678" y="1553017"/>
            <a:ext cx="8460941" cy="338554"/>
          </a:xfrm>
          <a:prstGeom prst="rect">
            <a:avLst/>
          </a:prstGeom>
          <a:solidFill>
            <a:schemeClr val="tx2">
              <a:lumMod val="10000"/>
              <a:lumOff val="90000"/>
            </a:schemeClr>
          </a:solidFill>
        </p:spPr>
        <p:txBody>
          <a:bodyPr wrap="square" rtlCol="0">
            <a:spAutoFit/>
          </a:bodyPr>
          <a:lstStyle/>
          <a:p>
            <a:r>
              <a:rPr lang="de-DE" sz="1600" b="1" dirty="0" smtClean="0"/>
              <a:t>Sicht: Menü -&gt; bereits gepflegt</a:t>
            </a:r>
            <a:endParaRPr lang="de-DE" sz="1600" b="1"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44" y="1891571"/>
            <a:ext cx="844867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1691680" y="3645024"/>
            <a:ext cx="576064" cy="1800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11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14" name="Textfeld 13"/>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7" name="Textfeld 16"/>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1103915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1. Berechtigungen für Benutzeradministrator </a:t>
            </a:r>
            <a:r>
              <a:rPr lang="de-DE" b="1" dirty="0"/>
              <a:t>Ulf Beyer -&gt; erhält eine von SAP vordefinierte </a:t>
            </a:r>
            <a:r>
              <a:rPr lang="de-DE" b="1" dirty="0" smtClean="0"/>
              <a:t>Rolle </a:t>
            </a:r>
            <a:r>
              <a:rPr lang="de-DE" b="1" dirty="0"/>
              <a:t>-&gt; Sicherheitshinweis: keine Berechtigungsvergabe </a:t>
            </a:r>
            <a:r>
              <a:rPr lang="de-DE" b="1" dirty="0" smtClean="0"/>
              <a:t>möglich -&gt; T-Code: PFCG</a:t>
            </a:r>
            <a:endParaRPr lang="de-DE" dirty="0"/>
          </a:p>
        </p:txBody>
      </p:sp>
      <p:sp>
        <p:nvSpPr>
          <p:cNvPr id="13" name="Textfeld 12"/>
          <p:cNvSpPr txBox="1"/>
          <p:nvPr/>
        </p:nvSpPr>
        <p:spPr>
          <a:xfrm>
            <a:off x="240678" y="1506270"/>
            <a:ext cx="4654407" cy="338554"/>
          </a:xfrm>
          <a:prstGeom prst="rect">
            <a:avLst/>
          </a:prstGeom>
          <a:solidFill>
            <a:schemeClr val="tx2">
              <a:lumMod val="10000"/>
              <a:lumOff val="90000"/>
            </a:schemeClr>
          </a:solidFill>
        </p:spPr>
        <p:txBody>
          <a:bodyPr wrap="square" rtlCol="0">
            <a:spAutoFit/>
          </a:bodyPr>
          <a:lstStyle/>
          <a:p>
            <a:r>
              <a:rPr lang="de-DE" sz="1600" b="1" dirty="0" smtClean="0"/>
              <a:t>Sicht: Berechtigungen -&gt; Status gelb</a:t>
            </a:r>
            <a:endParaRPr lang="de-DE" sz="1600"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44824"/>
            <a:ext cx="4651850" cy="2996788"/>
          </a:xfrm>
          <a:prstGeom prst="rect">
            <a:avLst/>
          </a:prstGeom>
          <a:solidFill>
            <a:srgbClr val="FFFF00"/>
          </a:solidFill>
          <a:ln>
            <a:noFill/>
          </a:ln>
          <a:effectLs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61" y="4907320"/>
            <a:ext cx="4198625" cy="140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0012" y="3335577"/>
            <a:ext cx="29432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5" y="1844824"/>
            <a:ext cx="33718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345537" y="5229200"/>
            <a:ext cx="3527700" cy="646331"/>
          </a:xfrm>
          <a:prstGeom prst="rect">
            <a:avLst/>
          </a:prstGeom>
          <a:solidFill>
            <a:srgbClr val="E4DCBA"/>
          </a:solidFill>
        </p:spPr>
        <p:txBody>
          <a:bodyPr wrap="square" rtlCol="0">
            <a:spAutoFit/>
          </a:bodyPr>
          <a:lstStyle/>
          <a:p>
            <a:r>
              <a:rPr lang="de-DE" sz="1200" dirty="0" smtClean="0"/>
              <a:t>Die Meldung es gibt offene </a:t>
            </a:r>
            <a:r>
              <a:rPr lang="de-DE" sz="1200" dirty="0" err="1" smtClean="0"/>
              <a:t>Orgebenen</a:t>
            </a:r>
            <a:r>
              <a:rPr lang="de-DE" sz="1200" dirty="0" smtClean="0"/>
              <a:t> wird ignoriert, Profil wird generiert. Status der Berechtigung schaltet nach speichern auf grün um. S. nächstes Bild</a:t>
            </a:r>
            <a:endParaRPr lang="de-DE" sz="1200" dirty="0"/>
          </a:p>
        </p:txBody>
      </p:sp>
      <p:sp>
        <p:nvSpPr>
          <p:cNvPr id="4" name="Pfeil nach links 3"/>
          <p:cNvSpPr/>
          <p:nvPr/>
        </p:nvSpPr>
        <p:spPr>
          <a:xfrm>
            <a:off x="2609972" y="3615554"/>
            <a:ext cx="371601" cy="288032"/>
          </a:xfrm>
          <a:prstGeom prst="leftArrow">
            <a:avLst/>
          </a:prstGeom>
          <a:solidFill>
            <a:srgbClr val="FF0000"/>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16" name="Rechteck 15"/>
          <p:cNvSpPr/>
          <p:nvPr/>
        </p:nvSpPr>
        <p:spPr>
          <a:xfrm>
            <a:off x="269957" y="4149080"/>
            <a:ext cx="239146"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17"/>
          <p:cNvCxnSpPr>
            <a:stCxn id="16" idx="1"/>
          </p:cNvCxnSpPr>
          <p:nvPr/>
        </p:nvCxnSpPr>
        <p:spPr>
          <a:xfrm flipH="1">
            <a:off x="48370" y="4293096"/>
            <a:ext cx="2215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48370" y="4293096"/>
            <a:ext cx="2" cy="8640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48370" y="5157192"/>
            <a:ext cx="648091"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1187625" y="5121188"/>
            <a:ext cx="216024"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 Verbindung 24"/>
          <p:cNvCxnSpPr/>
          <p:nvPr/>
        </p:nvCxnSpPr>
        <p:spPr>
          <a:xfrm>
            <a:off x="1295637" y="5337212"/>
            <a:ext cx="0" cy="1800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1295637" y="5517232"/>
            <a:ext cx="37084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flipV="1">
            <a:off x="5004049" y="2780928"/>
            <a:ext cx="0" cy="27363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5004049" y="2780928"/>
            <a:ext cx="64807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96" name="Rechteck 4095"/>
          <p:cNvSpPr/>
          <p:nvPr/>
        </p:nvSpPr>
        <p:spPr>
          <a:xfrm>
            <a:off x="5796137" y="2708920"/>
            <a:ext cx="936165" cy="2598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102" name="Gerade Verbindung mit Pfeil 4101"/>
          <p:cNvCxnSpPr/>
          <p:nvPr/>
        </p:nvCxnSpPr>
        <p:spPr>
          <a:xfrm>
            <a:off x="6588225" y="2968774"/>
            <a:ext cx="0" cy="14683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03" name="Textfeld 4102"/>
          <p:cNvSpPr txBox="1"/>
          <p:nvPr/>
        </p:nvSpPr>
        <p:spPr>
          <a:xfrm>
            <a:off x="318599" y="4859868"/>
            <a:ext cx="239146" cy="369332"/>
          </a:xfrm>
          <a:prstGeom prst="rect">
            <a:avLst/>
          </a:prstGeom>
          <a:noFill/>
        </p:spPr>
        <p:txBody>
          <a:bodyPr wrap="square" rtlCol="0">
            <a:spAutoFit/>
          </a:bodyPr>
          <a:lstStyle/>
          <a:p>
            <a:r>
              <a:rPr lang="de-DE" dirty="0" smtClean="0">
                <a:solidFill>
                  <a:srgbClr val="FF0000"/>
                </a:solidFill>
              </a:rPr>
              <a:t>1</a:t>
            </a:r>
            <a:endParaRPr lang="de-DE" dirty="0">
              <a:solidFill>
                <a:srgbClr val="FF0000"/>
              </a:solidFill>
            </a:endParaRPr>
          </a:p>
        </p:txBody>
      </p:sp>
      <p:sp>
        <p:nvSpPr>
          <p:cNvPr id="40" name="Textfeld 39"/>
          <p:cNvSpPr txBox="1"/>
          <p:nvPr/>
        </p:nvSpPr>
        <p:spPr>
          <a:xfrm>
            <a:off x="5208512" y="2469515"/>
            <a:ext cx="239146" cy="369332"/>
          </a:xfrm>
          <a:prstGeom prst="rect">
            <a:avLst/>
          </a:prstGeom>
          <a:noFill/>
        </p:spPr>
        <p:txBody>
          <a:bodyPr wrap="square" rtlCol="0">
            <a:spAutoFit/>
          </a:bodyPr>
          <a:lstStyle/>
          <a:p>
            <a:r>
              <a:rPr lang="de-DE" dirty="0">
                <a:solidFill>
                  <a:srgbClr val="FF0000"/>
                </a:solidFill>
              </a:rPr>
              <a:t>2</a:t>
            </a:r>
          </a:p>
        </p:txBody>
      </p:sp>
      <p:sp>
        <p:nvSpPr>
          <p:cNvPr id="41" name="Textfeld 40"/>
          <p:cNvSpPr txBox="1"/>
          <p:nvPr/>
        </p:nvSpPr>
        <p:spPr>
          <a:xfrm>
            <a:off x="6588225" y="3694907"/>
            <a:ext cx="239146" cy="369332"/>
          </a:xfrm>
          <a:prstGeom prst="rect">
            <a:avLst/>
          </a:prstGeom>
          <a:noFill/>
        </p:spPr>
        <p:txBody>
          <a:bodyPr wrap="square" rtlCol="0">
            <a:spAutoFit/>
          </a:bodyPr>
          <a:lstStyle/>
          <a:p>
            <a:r>
              <a:rPr lang="de-DE" dirty="0" smtClean="0">
                <a:solidFill>
                  <a:srgbClr val="FF0000"/>
                </a:solidFill>
              </a:rPr>
              <a:t>3</a:t>
            </a:r>
            <a:endParaRPr lang="de-DE" dirty="0">
              <a:solidFill>
                <a:srgbClr val="FF0000"/>
              </a:solidFill>
            </a:endParaRPr>
          </a:p>
        </p:txBody>
      </p:sp>
      <p:sp>
        <p:nvSpPr>
          <p:cNvPr id="4104" name="Rechteck 4103"/>
          <p:cNvSpPr/>
          <p:nvPr/>
        </p:nvSpPr>
        <p:spPr>
          <a:xfrm>
            <a:off x="2061007" y="1844824"/>
            <a:ext cx="920566"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12			       </a:t>
            </a:r>
            <a:r>
              <a:rPr lang="de-DE" sz="800" dirty="0" smtClean="0">
                <a:solidFill>
                  <a:prstClr val="black"/>
                </a:solidFill>
                <a:hlinkClick r:id="rId8" action="ppaction://hlinksldjump"/>
              </a:rPr>
              <a:t>Inhaltsverzeichnis</a:t>
            </a:r>
            <a:endParaRPr lang="de-DE" sz="800" dirty="0">
              <a:solidFill>
                <a:prstClr val="black"/>
              </a:solidFill>
            </a:endParaRPr>
          </a:p>
        </p:txBody>
      </p:sp>
      <p:sp>
        <p:nvSpPr>
          <p:cNvPr id="33" name="Textfeld 32"/>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34" name="Textfeld 33"/>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1262457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1. Berechtigungen für Benutzeradministrator </a:t>
            </a:r>
            <a:r>
              <a:rPr lang="de-DE" b="1" dirty="0"/>
              <a:t>Ulf Beyer -&gt; erhält eine von SAP vordefinierte </a:t>
            </a:r>
            <a:r>
              <a:rPr lang="de-DE" b="1" dirty="0" smtClean="0"/>
              <a:t>Rolle </a:t>
            </a:r>
            <a:r>
              <a:rPr lang="de-DE" b="1" dirty="0"/>
              <a:t>-&gt; Sicherheitshinweis: keine Berechtigungsvergabe </a:t>
            </a:r>
            <a:r>
              <a:rPr lang="de-DE" b="1" dirty="0" smtClean="0"/>
              <a:t>möglich -&gt; T-Code: PFCG</a:t>
            </a:r>
            <a:endParaRPr lang="de-DE" dirty="0"/>
          </a:p>
        </p:txBody>
      </p:sp>
      <p:sp>
        <p:nvSpPr>
          <p:cNvPr id="13" name="Textfeld 12"/>
          <p:cNvSpPr txBox="1"/>
          <p:nvPr/>
        </p:nvSpPr>
        <p:spPr>
          <a:xfrm>
            <a:off x="251518" y="1555051"/>
            <a:ext cx="5760641" cy="338554"/>
          </a:xfrm>
          <a:prstGeom prst="rect">
            <a:avLst/>
          </a:prstGeom>
          <a:noFill/>
        </p:spPr>
        <p:txBody>
          <a:bodyPr wrap="square" rtlCol="0">
            <a:spAutoFit/>
          </a:bodyPr>
          <a:lstStyle/>
          <a:p>
            <a:r>
              <a:rPr lang="de-DE" sz="1600" b="1" dirty="0" smtClean="0"/>
              <a:t>Hinweis zu Änderungen der Berechtigungen</a:t>
            </a:r>
            <a:endParaRPr lang="de-DE" sz="1600" b="1" dirty="0"/>
          </a:p>
        </p:txBody>
      </p:sp>
      <p:sp>
        <p:nvSpPr>
          <p:cNvPr id="5" name="Textfeld 4"/>
          <p:cNvSpPr txBox="1"/>
          <p:nvPr/>
        </p:nvSpPr>
        <p:spPr>
          <a:xfrm>
            <a:off x="251519" y="1903980"/>
            <a:ext cx="8762628" cy="738664"/>
          </a:xfrm>
          <a:prstGeom prst="rect">
            <a:avLst/>
          </a:prstGeom>
          <a:solidFill>
            <a:schemeClr val="bg1"/>
          </a:solidFill>
        </p:spPr>
        <p:txBody>
          <a:bodyPr wrap="square" rtlCol="0">
            <a:spAutoFit/>
          </a:bodyPr>
          <a:lstStyle/>
          <a:p>
            <a:r>
              <a:rPr lang="de-DE" sz="1400" dirty="0" smtClean="0"/>
              <a:t>Ich kann Änderungen in von SAP vordefinierten Rollen tätigen -&gt; ist aber nicht empfehlenswert. Zu diesem Zweck kopiere ich die vordefinierte Rolle in den eigenen Namensraum (Rolle Beginnt mit den Buchstaben X,Y oder Z) und nehme dort die Änderungen vor. Existiert keine geeignete vordefinierte Rolle zur Kopie kann ich selbst neue anlegen.</a:t>
            </a:r>
            <a:endParaRPr lang="de-DE" sz="1400" dirty="0"/>
          </a:p>
        </p:txBody>
      </p:sp>
      <p:sp>
        <p:nvSpPr>
          <p:cNvPr id="14" name="Textfeld 13"/>
          <p:cNvSpPr txBox="1"/>
          <p:nvPr/>
        </p:nvSpPr>
        <p:spPr>
          <a:xfrm>
            <a:off x="240678" y="2924944"/>
            <a:ext cx="5760641" cy="338554"/>
          </a:xfrm>
          <a:prstGeom prst="rect">
            <a:avLst/>
          </a:prstGeom>
          <a:noFill/>
        </p:spPr>
        <p:txBody>
          <a:bodyPr wrap="square" rtlCol="0">
            <a:spAutoFit/>
          </a:bodyPr>
          <a:lstStyle/>
          <a:p>
            <a:r>
              <a:rPr lang="de-DE" sz="1600" b="1" dirty="0" smtClean="0"/>
              <a:t>Änderungen durchführen / Beispiel</a:t>
            </a:r>
            <a:endParaRPr lang="de-DE" sz="1600" b="1" dirty="0"/>
          </a:p>
        </p:txBody>
      </p:sp>
      <p:sp>
        <p:nvSpPr>
          <p:cNvPr id="16" name="Textfeld 15"/>
          <p:cNvSpPr txBox="1"/>
          <p:nvPr/>
        </p:nvSpPr>
        <p:spPr>
          <a:xfrm>
            <a:off x="240678" y="3293516"/>
            <a:ext cx="8762628" cy="523220"/>
          </a:xfrm>
          <a:prstGeom prst="rect">
            <a:avLst/>
          </a:prstGeom>
          <a:solidFill>
            <a:schemeClr val="bg1"/>
          </a:solidFill>
        </p:spPr>
        <p:txBody>
          <a:bodyPr wrap="square" rtlCol="0">
            <a:spAutoFit/>
          </a:bodyPr>
          <a:lstStyle/>
          <a:p>
            <a:r>
              <a:rPr lang="de-DE" sz="1400" dirty="0" smtClean="0"/>
              <a:t>Ich befinde mich in einer Kopie der Rolle SAP_BC_USER_ADMIN -&gt; neuer Name Z_SAP:BC_USER_ADMIN.</a:t>
            </a:r>
          </a:p>
          <a:p>
            <a:r>
              <a:rPr lang="de-DE" sz="1400" dirty="0" smtClean="0"/>
              <a:t>Im Standard der Basis – Entwicklungsumgebung ist der ABAP Workbench inaktiv.</a:t>
            </a:r>
            <a:endParaRPr lang="de-DE" sz="1400" dirty="0"/>
          </a:p>
        </p:txBody>
      </p:sp>
      <p:sp>
        <p:nvSpPr>
          <p:cNvPr id="15" name="Textfeld 14"/>
          <p:cNvSpPr txBox="1"/>
          <p:nvPr/>
        </p:nvSpPr>
        <p:spPr>
          <a:xfrm>
            <a:off x="5350195" y="4493522"/>
            <a:ext cx="3167826" cy="276999"/>
          </a:xfrm>
          <a:prstGeom prst="rect">
            <a:avLst/>
          </a:prstGeom>
          <a:solidFill>
            <a:srgbClr val="E4DCBA"/>
          </a:solidFill>
        </p:spPr>
        <p:txBody>
          <a:bodyPr wrap="square" rtlCol="0">
            <a:spAutoFit/>
          </a:bodyPr>
          <a:lstStyle/>
          <a:p>
            <a:r>
              <a:rPr lang="de-DE" sz="1200" dirty="0" smtClean="0"/>
              <a:t>Zum aktivieren dieses Symbol anklicken</a:t>
            </a:r>
            <a:endParaRPr lang="de-DE" sz="12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78" y="4005064"/>
            <a:ext cx="4536505" cy="227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hteck 19"/>
          <p:cNvSpPr/>
          <p:nvPr/>
        </p:nvSpPr>
        <p:spPr>
          <a:xfrm>
            <a:off x="1331640" y="4509120"/>
            <a:ext cx="203615" cy="3160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mit Pfeil 25"/>
          <p:cNvCxnSpPr>
            <a:stCxn id="15" idx="1"/>
          </p:cNvCxnSpPr>
          <p:nvPr/>
        </p:nvCxnSpPr>
        <p:spPr>
          <a:xfrm flipH="1" flipV="1">
            <a:off x="1535255" y="4632021"/>
            <a:ext cx="3814940"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13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18" name="Textfeld 17"/>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9" name="Textfeld 18"/>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3960380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1. Berechtigungen für Benutzeradministrator </a:t>
            </a:r>
            <a:r>
              <a:rPr lang="de-DE" b="1" dirty="0"/>
              <a:t>Ulf Beyer -&gt; erhält eine von SAP vordefinierte </a:t>
            </a:r>
            <a:r>
              <a:rPr lang="de-DE" b="1" dirty="0" smtClean="0"/>
              <a:t>Rolle </a:t>
            </a:r>
            <a:r>
              <a:rPr lang="de-DE" b="1" dirty="0"/>
              <a:t>-&gt; Sicherheitshinweis: keine Berechtigungsvergabe </a:t>
            </a:r>
            <a:r>
              <a:rPr lang="de-DE" b="1" dirty="0" smtClean="0"/>
              <a:t>möglich -&gt; T-Code: PFCG</a:t>
            </a:r>
            <a:endParaRPr lang="de-DE"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2276872"/>
            <a:ext cx="46196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1653" y="1924383"/>
            <a:ext cx="2811933" cy="447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277880" y="5225783"/>
            <a:ext cx="4593264" cy="861774"/>
          </a:xfrm>
          <a:prstGeom prst="rect">
            <a:avLst/>
          </a:prstGeom>
          <a:solidFill>
            <a:srgbClr val="E4DCBA"/>
          </a:solidFill>
        </p:spPr>
        <p:txBody>
          <a:bodyPr wrap="square" rtlCol="0">
            <a:spAutoFit/>
          </a:bodyPr>
          <a:lstStyle/>
          <a:p>
            <a:r>
              <a:rPr lang="de-DE" sz="1200" dirty="0" smtClean="0"/>
              <a:t>Bleistiftsymbol anklicken -&gt;</a:t>
            </a:r>
          </a:p>
          <a:p>
            <a:r>
              <a:rPr lang="de-DE" sz="1200" dirty="0" smtClean="0"/>
              <a:t>Änderungen möglich s. rechte Spalte -&gt;</a:t>
            </a:r>
          </a:p>
          <a:p>
            <a:r>
              <a:rPr lang="de-DE" sz="1200" dirty="0" smtClean="0"/>
              <a:t>für erlaubte Aktivitäten Haken setzen -&gt;</a:t>
            </a:r>
          </a:p>
          <a:p>
            <a:r>
              <a:rPr lang="de-DE" sz="1200" dirty="0" smtClean="0"/>
              <a:t>Profil generieren und speichern</a:t>
            </a:r>
            <a:r>
              <a:rPr lang="de-DE" sz="1400" dirty="0" smtClean="0"/>
              <a:t>. </a:t>
            </a:r>
            <a:endParaRPr lang="de-DE" sz="1400" dirty="0"/>
          </a:p>
        </p:txBody>
      </p:sp>
      <p:sp>
        <p:nvSpPr>
          <p:cNvPr id="14" name="Rechteck 13"/>
          <p:cNvSpPr/>
          <p:nvPr/>
        </p:nvSpPr>
        <p:spPr>
          <a:xfrm>
            <a:off x="1691680" y="3501008"/>
            <a:ext cx="216024" cy="2903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 Verbindung 15"/>
          <p:cNvCxnSpPr/>
          <p:nvPr/>
        </p:nvCxnSpPr>
        <p:spPr>
          <a:xfrm flipV="1">
            <a:off x="696460" y="3548459"/>
            <a:ext cx="1" cy="16773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696460" y="3548459"/>
            <a:ext cx="99522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V="1">
            <a:off x="1907703" y="3548459"/>
            <a:ext cx="4233949" cy="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251519" y="1878474"/>
            <a:ext cx="4619626" cy="338554"/>
          </a:xfrm>
          <a:prstGeom prst="rect">
            <a:avLst/>
          </a:prstGeom>
          <a:solidFill>
            <a:schemeClr val="tx2">
              <a:lumMod val="10000"/>
              <a:lumOff val="90000"/>
            </a:schemeClr>
          </a:solidFill>
        </p:spPr>
        <p:txBody>
          <a:bodyPr wrap="square" rtlCol="0">
            <a:spAutoFit/>
          </a:bodyPr>
          <a:lstStyle/>
          <a:p>
            <a:r>
              <a:rPr lang="de-DE" sz="1600" b="1" dirty="0" smtClean="0"/>
              <a:t>Hinweis zu Änderungen der Berechtigungen</a:t>
            </a:r>
            <a:endParaRPr lang="de-DE" sz="1600" b="1" dirty="0"/>
          </a:p>
        </p:txBody>
      </p:sp>
      <p:sp>
        <p:nvSpPr>
          <p:cNvPr id="17" name="Textfeld 16"/>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14			       </a:t>
            </a:r>
            <a:r>
              <a:rPr lang="de-DE" sz="800" dirty="0" smtClean="0">
                <a:solidFill>
                  <a:prstClr val="black"/>
                </a:solidFill>
                <a:hlinkClick r:id="rId6" action="ppaction://hlinksldjump"/>
              </a:rPr>
              <a:t>Inhaltsverzeichnis</a:t>
            </a:r>
            <a:endParaRPr lang="de-DE" sz="800" dirty="0">
              <a:solidFill>
                <a:prstClr val="black"/>
              </a:solidFill>
            </a:endParaRPr>
          </a:p>
        </p:txBody>
      </p:sp>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1" name="Textfeld 20"/>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2290096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1. Berechtigungen für Benutzeradministrator </a:t>
            </a:r>
            <a:r>
              <a:rPr lang="de-DE" b="1" dirty="0"/>
              <a:t>Ulf Beyer -&gt; erhält eine von SAP vordefinierte </a:t>
            </a:r>
            <a:r>
              <a:rPr lang="de-DE" b="1" dirty="0" smtClean="0"/>
              <a:t>Rolle </a:t>
            </a:r>
            <a:r>
              <a:rPr lang="de-DE" b="1" dirty="0"/>
              <a:t>-&gt; Sicherheitshinweis: keine Berechtigungsvergabe </a:t>
            </a:r>
            <a:r>
              <a:rPr lang="de-DE" b="1" dirty="0" smtClean="0"/>
              <a:t>möglich -&gt; T-Code: PFCG</a:t>
            </a:r>
            <a:endParaRPr lang="de-DE" dirty="0"/>
          </a:p>
        </p:txBody>
      </p:sp>
      <p:sp>
        <p:nvSpPr>
          <p:cNvPr id="13" name="Textfeld 12"/>
          <p:cNvSpPr txBox="1"/>
          <p:nvPr/>
        </p:nvSpPr>
        <p:spPr>
          <a:xfrm>
            <a:off x="251518" y="1656504"/>
            <a:ext cx="4726431" cy="338554"/>
          </a:xfrm>
          <a:prstGeom prst="rect">
            <a:avLst/>
          </a:prstGeom>
          <a:solidFill>
            <a:schemeClr val="tx2">
              <a:lumMod val="10000"/>
              <a:lumOff val="90000"/>
            </a:schemeClr>
          </a:solidFill>
        </p:spPr>
        <p:txBody>
          <a:bodyPr wrap="square" rtlCol="0">
            <a:spAutoFit/>
          </a:bodyPr>
          <a:lstStyle/>
          <a:p>
            <a:r>
              <a:rPr lang="de-DE" sz="1600" b="1" dirty="0" smtClean="0"/>
              <a:t>Sicht: Berechtigungen -&gt; Status grün</a:t>
            </a:r>
            <a:endParaRPr lang="de-DE" sz="1600" b="1"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2019425"/>
            <a:ext cx="4726431" cy="436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feil nach links 2"/>
          <p:cNvSpPr/>
          <p:nvPr/>
        </p:nvSpPr>
        <p:spPr>
          <a:xfrm>
            <a:off x="2614734" y="5193196"/>
            <a:ext cx="360040" cy="2160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2123728" y="3429000"/>
            <a:ext cx="936104"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15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15" name="Textfeld 14"/>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6" name="Textfeld 15"/>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415329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1. Berechtigungen für Benutzeradministrator </a:t>
            </a:r>
            <a:r>
              <a:rPr lang="de-DE" b="1" dirty="0"/>
              <a:t>Ulf Beyer -&gt; erhält eine von SAP vordefinierte </a:t>
            </a:r>
            <a:r>
              <a:rPr lang="de-DE" b="1" dirty="0" smtClean="0"/>
              <a:t>Rolle </a:t>
            </a:r>
            <a:r>
              <a:rPr lang="de-DE" b="1" dirty="0"/>
              <a:t>-&gt; Sicherheitshinweis: keine Berechtigungsvergabe </a:t>
            </a:r>
            <a:r>
              <a:rPr lang="de-DE" b="1" dirty="0" smtClean="0"/>
              <a:t>möglich -&gt; T-Code: PFCG</a:t>
            </a:r>
            <a:endParaRPr lang="de-DE" dirty="0"/>
          </a:p>
        </p:txBody>
      </p:sp>
      <p:sp>
        <p:nvSpPr>
          <p:cNvPr id="13" name="Textfeld 12"/>
          <p:cNvSpPr txBox="1"/>
          <p:nvPr/>
        </p:nvSpPr>
        <p:spPr>
          <a:xfrm>
            <a:off x="240679" y="1664547"/>
            <a:ext cx="4979394" cy="338554"/>
          </a:xfrm>
          <a:prstGeom prst="rect">
            <a:avLst/>
          </a:prstGeom>
          <a:solidFill>
            <a:schemeClr val="tx2">
              <a:lumMod val="10000"/>
              <a:lumOff val="90000"/>
            </a:schemeClr>
          </a:solidFill>
        </p:spPr>
        <p:txBody>
          <a:bodyPr wrap="square" rtlCol="0">
            <a:spAutoFit/>
          </a:bodyPr>
          <a:lstStyle/>
          <a:p>
            <a:r>
              <a:rPr lang="de-DE" sz="1600" b="1" dirty="0" smtClean="0"/>
              <a:t>Sicht: Benutzer </a:t>
            </a:r>
            <a:endParaRPr lang="de-DE" sz="1600"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79" y="2003101"/>
            <a:ext cx="4979394" cy="316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3722" y="2526028"/>
            <a:ext cx="4036863" cy="105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19" y="5218525"/>
            <a:ext cx="4481487" cy="126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Gerade Verbindung mit Pfeil 3"/>
          <p:cNvCxnSpPr/>
          <p:nvPr/>
        </p:nvCxnSpPr>
        <p:spPr>
          <a:xfrm>
            <a:off x="2730376" y="2650556"/>
            <a:ext cx="200263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5364088" y="5218525"/>
            <a:ext cx="3496497" cy="1200329"/>
          </a:xfrm>
          <a:prstGeom prst="rect">
            <a:avLst/>
          </a:prstGeom>
          <a:solidFill>
            <a:srgbClr val="E4DCBA"/>
          </a:solidFill>
        </p:spPr>
        <p:txBody>
          <a:bodyPr wrap="square" rtlCol="0">
            <a:spAutoFit/>
          </a:bodyPr>
          <a:lstStyle/>
          <a:p>
            <a:r>
              <a:rPr lang="de-DE" sz="1200" dirty="0" smtClean="0"/>
              <a:t>Benutzer Ulf Beyer eintragen und Benutzerabgleich durchführen. Nach dem Speichern schaltet der Benutzerstatus von rot auf grün um. Will man sich einen Klick sparen, kann man über Menü-&gt; Hilfsmittel -&gt; Einstellungen -&gt; automatischen Benutzerabgleich beim Speichern einstellen.</a:t>
            </a:r>
            <a:endParaRPr lang="de-DE" sz="1200" dirty="0"/>
          </a:p>
        </p:txBody>
      </p:sp>
      <p:sp>
        <p:nvSpPr>
          <p:cNvPr id="14" name="Rechteck 13"/>
          <p:cNvSpPr/>
          <p:nvPr/>
        </p:nvSpPr>
        <p:spPr>
          <a:xfrm>
            <a:off x="3134446" y="3933056"/>
            <a:ext cx="666645"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3134446" y="5218505"/>
            <a:ext cx="666645" cy="2266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16			       </a:t>
            </a:r>
            <a:r>
              <a:rPr lang="de-DE" sz="800" dirty="0" smtClean="0">
                <a:solidFill>
                  <a:prstClr val="black"/>
                </a:solidFill>
                <a:hlinkClick r:id="rId7" action="ppaction://hlinksldjump"/>
              </a:rPr>
              <a:t>Inhaltsverzeichnis</a:t>
            </a:r>
            <a:endParaRPr lang="de-DE" sz="800" dirty="0">
              <a:solidFill>
                <a:prstClr val="black"/>
              </a:solidFill>
            </a:endParaRPr>
          </a:p>
        </p:txBody>
      </p:sp>
      <p:sp>
        <p:nvSpPr>
          <p:cNvPr id="18" name="Textfeld 17"/>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9" name="Textfeld 18"/>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1857316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13" name="Textfeld 12"/>
          <p:cNvSpPr txBox="1"/>
          <p:nvPr/>
        </p:nvSpPr>
        <p:spPr>
          <a:xfrm>
            <a:off x="240678" y="619200"/>
            <a:ext cx="8773469" cy="646331"/>
          </a:xfrm>
          <a:prstGeom prst="rect">
            <a:avLst/>
          </a:prstGeom>
          <a:noFill/>
        </p:spPr>
        <p:txBody>
          <a:bodyPr wrap="square" rtlCol="0">
            <a:spAutoFit/>
          </a:bodyPr>
          <a:lstStyle/>
          <a:p>
            <a:r>
              <a:rPr lang="de-DE" b="1" dirty="0" smtClean="0"/>
              <a:t>1. Berechtigungen für Benutzeradministrator </a:t>
            </a:r>
            <a:r>
              <a:rPr lang="de-DE" b="1" dirty="0"/>
              <a:t>Ulf Beyer -&gt; erhält eine von SAP vordefinierte </a:t>
            </a:r>
            <a:r>
              <a:rPr lang="de-DE" b="1" dirty="0" smtClean="0"/>
              <a:t>Rolle </a:t>
            </a:r>
            <a:r>
              <a:rPr lang="de-DE" b="1" dirty="0"/>
              <a:t>-&gt; Sicherheitshinweis: keine Berechtigungsvergabe </a:t>
            </a:r>
            <a:r>
              <a:rPr lang="de-DE" b="1" dirty="0" smtClean="0"/>
              <a:t>möglich -&gt; T-Code: PFCG</a:t>
            </a:r>
            <a:endParaRPr lang="de-DE" dirty="0"/>
          </a:p>
        </p:txBody>
      </p:sp>
      <p:sp>
        <p:nvSpPr>
          <p:cNvPr id="14" name="Textfeld 13"/>
          <p:cNvSpPr txBox="1"/>
          <p:nvPr/>
        </p:nvSpPr>
        <p:spPr>
          <a:xfrm>
            <a:off x="251519" y="1697927"/>
            <a:ext cx="8762628" cy="338554"/>
          </a:xfrm>
          <a:prstGeom prst="rect">
            <a:avLst/>
          </a:prstGeom>
          <a:solidFill>
            <a:schemeClr val="tx2">
              <a:lumMod val="10000"/>
              <a:lumOff val="90000"/>
            </a:schemeClr>
          </a:solidFill>
        </p:spPr>
        <p:txBody>
          <a:bodyPr wrap="square" rtlCol="0">
            <a:spAutoFit/>
          </a:bodyPr>
          <a:lstStyle/>
          <a:p>
            <a:r>
              <a:rPr lang="de-DE" sz="1600" b="1" dirty="0" smtClean="0"/>
              <a:t>Sicherheitscheck für Benutzer Ulf Beyer - funktioniert alles wie geplant ?</a:t>
            </a:r>
            <a:endParaRPr lang="de-DE" sz="1600"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2060848"/>
            <a:ext cx="1728193" cy="154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7186" y="2083985"/>
            <a:ext cx="3744416" cy="192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8525" y="2348880"/>
            <a:ext cx="3715494" cy="185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109" y="4365104"/>
            <a:ext cx="4760193" cy="209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Gerade Verbindung 3"/>
          <p:cNvCxnSpPr/>
          <p:nvPr/>
        </p:nvCxnSpPr>
        <p:spPr>
          <a:xfrm>
            <a:off x="3707904" y="3274096"/>
            <a:ext cx="10801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flipV="1">
            <a:off x="4788024" y="2492896"/>
            <a:ext cx="0" cy="781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4788024" y="2492896"/>
            <a:ext cx="520501"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H="1">
            <a:off x="1686927" y="3571200"/>
            <a:ext cx="9005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1686927" y="3571200"/>
            <a:ext cx="0" cy="79390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5508104" y="4653136"/>
            <a:ext cx="3506043" cy="646331"/>
          </a:xfrm>
          <a:prstGeom prst="rect">
            <a:avLst/>
          </a:prstGeom>
          <a:solidFill>
            <a:srgbClr val="E4DCBA"/>
          </a:solidFill>
          <a:ln>
            <a:noFill/>
          </a:ln>
        </p:spPr>
        <p:txBody>
          <a:bodyPr wrap="square" rtlCol="0">
            <a:spAutoFit/>
          </a:bodyPr>
          <a:lstStyle/>
          <a:p>
            <a:r>
              <a:rPr lang="de-DE" sz="1200" dirty="0" smtClean="0"/>
              <a:t>Benutzerpflege möglich</a:t>
            </a:r>
          </a:p>
          <a:p>
            <a:r>
              <a:rPr lang="de-DE" sz="1200" dirty="0" smtClean="0"/>
              <a:t>Pflege Rollen und Berechtigungen nicht möglich</a:t>
            </a:r>
          </a:p>
          <a:p>
            <a:r>
              <a:rPr lang="de-DE" sz="1200" dirty="0" smtClean="0"/>
              <a:t>Ansicht Rollen und Berechtigungen möglich</a:t>
            </a:r>
            <a:endParaRPr lang="de-DE" sz="1200" dirty="0"/>
          </a:p>
        </p:txBody>
      </p:sp>
      <p:sp>
        <p:nvSpPr>
          <p:cNvPr id="22" name="Textfeld 21"/>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17			       </a:t>
            </a:r>
            <a:r>
              <a:rPr lang="de-DE" sz="800" dirty="0" smtClean="0">
                <a:solidFill>
                  <a:prstClr val="black"/>
                </a:solidFill>
                <a:hlinkClick r:id="rId8" action="ppaction://hlinksldjump"/>
              </a:rPr>
              <a:t>Inhaltsverzeichnis</a:t>
            </a:r>
            <a:endParaRPr lang="de-DE" sz="800" dirty="0">
              <a:solidFill>
                <a:prstClr val="black"/>
              </a:solidFill>
            </a:endParaRPr>
          </a:p>
        </p:txBody>
      </p:sp>
      <p:sp>
        <p:nvSpPr>
          <p:cNvPr id="23" name="Textfeld 22"/>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4" name="Textfeld 23"/>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112571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923330"/>
          </a:xfrm>
          <a:prstGeom prst="rect">
            <a:avLst/>
          </a:prstGeom>
          <a:noFill/>
        </p:spPr>
        <p:txBody>
          <a:bodyPr wrap="square" rtlCol="0">
            <a:spAutoFit/>
          </a:bodyPr>
          <a:lstStyle/>
          <a:p>
            <a:r>
              <a:rPr lang="de-DE" b="1" dirty="0" smtClean="0"/>
              <a:t>2. Berechtigungen für Berechtigungsadministrator Ina Mai </a:t>
            </a:r>
            <a:r>
              <a:rPr lang="de-DE" b="1" dirty="0"/>
              <a:t>-&gt; erhält eine von </a:t>
            </a:r>
            <a:r>
              <a:rPr lang="de-DE" b="1" dirty="0" smtClean="0"/>
              <a:t>SAP</a:t>
            </a:r>
          </a:p>
          <a:p>
            <a:r>
              <a:rPr lang="de-DE" b="1" dirty="0"/>
              <a:t> </a:t>
            </a:r>
            <a:r>
              <a:rPr lang="de-DE" b="1" dirty="0" smtClean="0"/>
              <a:t>   vordefinierte Rolle mit anschließenden Änderungen </a:t>
            </a:r>
            <a:r>
              <a:rPr lang="de-DE" b="1" dirty="0"/>
              <a:t>-&gt; Sicherheitshinweis: keine </a:t>
            </a:r>
            <a:endParaRPr lang="de-DE" b="1" dirty="0" smtClean="0"/>
          </a:p>
          <a:p>
            <a:r>
              <a:rPr lang="de-DE" b="1" dirty="0"/>
              <a:t> </a:t>
            </a:r>
            <a:r>
              <a:rPr lang="de-DE" b="1" dirty="0" smtClean="0"/>
              <a:t>   Berechtigungsvergabe möglich -&gt; T-Code: PFCG</a:t>
            </a:r>
            <a:endParaRPr lang="de-DE" dirty="0"/>
          </a:p>
        </p:txBody>
      </p:sp>
      <p:sp>
        <p:nvSpPr>
          <p:cNvPr id="13" name="Textfeld 12"/>
          <p:cNvSpPr txBox="1"/>
          <p:nvPr/>
        </p:nvSpPr>
        <p:spPr>
          <a:xfrm>
            <a:off x="240678" y="1810454"/>
            <a:ext cx="3971283" cy="338554"/>
          </a:xfrm>
          <a:prstGeom prst="rect">
            <a:avLst/>
          </a:prstGeom>
          <a:solidFill>
            <a:schemeClr val="tx2">
              <a:lumMod val="10000"/>
              <a:lumOff val="90000"/>
            </a:schemeClr>
          </a:solidFill>
        </p:spPr>
        <p:txBody>
          <a:bodyPr wrap="square" rtlCol="0">
            <a:spAutoFit/>
          </a:bodyPr>
          <a:lstStyle/>
          <a:p>
            <a:r>
              <a:rPr lang="de-DE" sz="1600" b="1" dirty="0" smtClean="0"/>
              <a:t>Sicht: Beschreibung</a:t>
            </a:r>
            <a:endParaRPr lang="de-DE" sz="1600" b="1"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78" y="2173230"/>
            <a:ext cx="3971282" cy="126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4726" y="1849202"/>
            <a:ext cx="3099420" cy="12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6810" y="3397366"/>
            <a:ext cx="3967336" cy="2665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964" y="3613390"/>
            <a:ext cx="3900189" cy="137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964" y="5185265"/>
            <a:ext cx="4713266" cy="85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feld 14"/>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18			       </a:t>
            </a:r>
            <a:r>
              <a:rPr lang="de-DE" sz="800" dirty="0" smtClean="0">
                <a:solidFill>
                  <a:prstClr val="black"/>
                </a:solidFill>
                <a:hlinkClick r:id="rId9" action="ppaction://hlinksldjump"/>
              </a:rPr>
              <a:t>Inhaltsverzeichnis</a:t>
            </a:r>
            <a:endParaRPr lang="de-DE" sz="800" dirty="0">
              <a:solidFill>
                <a:prstClr val="black"/>
              </a:solidFill>
            </a:endParaRPr>
          </a:p>
        </p:txBody>
      </p:sp>
      <p:sp>
        <p:nvSpPr>
          <p:cNvPr id="16" name="Textfeld 15"/>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7" name="Textfeld 16"/>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3755356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923330"/>
          </a:xfrm>
          <a:prstGeom prst="rect">
            <a:avLst/>
          </a:prstGeom>
          <a:noFill/>
        </p:spPr>
        <p:txBody>
          <a:bodyPr wrap="square" rtlCol="0">
            <a:spAutoFit/>
          </a:bodyPr>
          <a:lstStyle/>
          <a:p>
            <a:r>
              <a:rPr lang="de-DE" b="1" dirty="0" smtClean="0"/>
              <a:t>2. Berechtigungen für Berechtigungsadministrator Ina Mai </a:t>
            </a:r>
            <a:r>
              <a:rPr lang="de-DE" b="1" dirty="0"/>
              <a:t>-&gt; erhält eine von </a:t>
            </a:r>
            <a:r>
              <a:rPr lang="de-DE" b="1" dirty="0" smtClean="0"/>
              <a:t>SAP</a:t>
            </a:r>
          </a:p>
          <a:p>
            <a:r>
              <a:rPr lang="de-DE" b="1" dirty="0"/>
              <a:t> </a:t>
            </a:r>
            <a:r>
              <a:rPr lang="de-DE" b="1" dirty="0" smtClean="0"/>
              <a:t>   vordefinierte Rolle mit anschließenden Änderungen </a:t>
            </a:r>
            <a:r>
              <a:rPr lang="de-DE" b="1" dirty="0"/>
              <a:t>-&gt; Sicherheitshinweis: keine </a:t>
            </a:r>
            <a:endParaRPr lang="de-DE" b="1" dirty="0" smtClean="0"/>
          </a:p>
          <a:p>
            <a:r>
              <a:rPr lang="de-DE" b="1" dirty="0"/>
              <a:t> </a:t>
            </a:r>
            <a:r>
              <a:rPr lang="de-DE" b="1" dirty="0" smtClean="0"/>
              <a:t>   Berechtigungsvergabe möglich -&gt; T-Code: PFCG</a:t>
            </a:r>
            <a:endParaRPr lang="de-DE" dirty="0"/>
          </a:p>
        </p:txBody>
      </p:sp>
      <p:sp>
        <p:nvSpPr>
          <p:cNvPr id="13" name="Textfeld 12"/>
          <p:cNvSpPr txBox="1"/>
          <p:nvPr/>
        </p:nvSpPr>
        <p:spPr>
          <a:xfrm>
            <a:off x="240678" y="1832050"/>
            <a:ext cx="5361948" cy="338554"/>
          </a:xfrm>
          <a:prstGeom prst="rect">
            <a:avLst/>
          </a:prstGeom>
          <a:solidFill>
            <a:schemeClr val="tx2">
              <a:lumMod val="10000"/>
              <a:lumOff val="90000"/>
            </a:schemeClr>
          </a:solidFill>
        </p:spPr>
        <p:txBody>
          <a:bodyPr wrap="square" rtlCol="0">
            <a:spAutoFit/>
          </a:bodyPr>
          <a:lstStyle/>
          <a:p>
            <a:r>
              <a:rPr lang="de-DE" sz="1600" b="1" dirty="0" smtClean="0"/>
              <a:t>Sicht: Beschreibung</a:t>
            </a:r>
            <a:endParaRPr lang="de-DE" sz="1600"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87" y="2201382"/>
            <a:ext cx="5338539" cy="428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372200" y="4149080"/>
            <a:ext cx="2520280" cy="276999"/>
          </a:xfrm>
          <a:prstGeom prst="rect">
            <a:avLst/>
          </a:prstGeom>
          <a:solidFill>
            <a:srgbClr val="E4DCBA"/>
          </a:solidFill>
        </p:spPr>
        <p:txBody>
          <a:bodyPr wrap="square" rtlCol="0">
            <a:spAutoFit/>
          </a:bodyPr>
          <a:lstStyle/>
          <a:p>
            <a:r>
              <a:rPr lang="de-DE" sz="1200" dirty="0" smtClean="0"/>
              <a:t>Beschreibung und </a:t>
            </a:r>
            <a:r>
              <a:rPr lang="de-DE" sz="1200" dirty="0" err="1" smtClean="0"/>
              <a:t>Langtext</a:t>
            </a:r>
            <a:r>
              <a:rPr lang="de-DE" sz="1200" dirty="0" smtClean="0"/>
              <a:t> pflegen</a:t>
            </a:r>
            <a:endParaRPr lang="de-DE" sz="1200" dirty="0"/>
          </a:p>
        </p:txBody>
      </p:sp>
      <p:cxnSp>
        <p:nvCxnSpPr>
          <p:cNvPr id="5" name="Gerade Verbindung mit Pfeil 4"/>
          <p:cNvCxnSpPr/>
          <p:nvPr/>
        </p:nvCxnSpPr>
        <p:spPr>
          <a:xfrm flipH="1">
            <a:off x="2933356" y="3284984"/>
            <a:ext cx="434801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a:off x="2906418" y="5373216"/>
            <a:ext cx="437494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7281366" y="3284984"/>
            <a:ext cx="0" cy="8640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V="1">
            <a:off x="7281366" y="4426079"/>
            <a:ext cx="0" cy="9471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372414" y="3717032"/>
            <a:ext cx="1103242"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19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1" name="Textfeld 20"/>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414208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2" name="Textfeld 1"/>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2				       </a:t>
            </a:r>
            <a:r>
              <a:rPr lang="de-DE" sz="800" dirty="0" smtClean="0">
                <a:solidFill>
                  <a:prstClr val="black"/>
                </a:solidFill>
              </a:rPr>
              <a:t>Inhaltsverzeichnis</a:t>
            </a:r>
            <a:endParaRPr lang="de-DE" sz="800" dirty="0">
              <a:solidFill>
                <a:prstClr val="black"/>
              </a:solidFill>
            </a:endParaRPr>
          </a:p>
        </p:txBody>
      </p:sp>
      <p:sp>
        <p:nvSpPr>
          <p:cNvPr id="9" name="Textfeld 8"/>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5" name="Textfeld 4"/>
          <p:cNvSpPr txBox="1"/>
          <p:nvPr/>
        </p:nvSpPr>
        <p:spPr>
          <a:xfrm>
            <a:off x="227550" y="619200"/>
            <a:ext cx="2184210" cy="369332"/>
          </a:xfrm>
          <a:prstGeom prst="rect">
            <a:avLst/>
          </a:prstGeom>
          <a:solidFill>
            <a:schemeClr val="bg1"/>
          </a:solidFill>
        </p:spPr>
        <p:txBody>
          <a:bodyPr wrap="square" rtlCol="0">
            <a:spAutoFit/>
          </a:bodyPr>
          <a:lstStyle/>
          <a:p>
            <a:r>
              <a:rPr lang="de-DE" b="1" dirty="0" smtClean="0"/>
              <a:t>Inhaltsverzeichnis</a:t>
            </a:r>
            <a:endParaRPr lang="de-DE" b="1" dirty="0"/>
          </a:p>
        </p:txBody>
      </p:sp>
      <p:sp>
        <p:nvSpPr>
          <p:cNvPr id="4" name="Textfeld 3"/>
          <p:cNvSpPr txBox="1"/>
          <p:nvPr/>
        </p:nvSpPr>
        <p:spPr>
          <a:xfrm>
            <a:off x="211495" y="1196752"/>
            <a:ext cx="4360504" cy="4862870"/>
          </a:xfrm>
          <a:prstGeom prst="rect">
            <a:avLst/>
          </a:prstGeom>
          <a:noFill/>
        </p:spPr>
        <p:txBody>
          <a:bodyPr wrap="square" rtlCol="0">
            <a:spAutoFit/>
          </a:bodyPr>
          <a:lstStyle/>
          <a:p>
            <a:r>
              <a:rPr lang="de-DE" sz="1000" dirty="0" smtClean="0">
                <a:hlinkClick r:id="rId4" action="ppaction://hlinksldjump"/>
              </a:rPr>
              <a:t>Benutzer, Rollen und ihre Einsatzmöglichkeiten	</a:t>
            </a:r>
            <a:r>
              <a:rPr lang="de-DE" sz="1000" dirty="0">
                <a:hlinkClick r:id="rId4" action="ppaction://hlinksldjump"/>
              </a:rPr>
              <a:t>	</a:t>
            </a:r>
            <a:r>
              <a:rPr lang="de-DE" sz="1000" dirty="0" smtClean="0">
                <a:hlinkClick r:id="rId4" action="ppaction://hlinksldjump"/>
              </a:rPr>
              <a:t>Seite 3</a:t>
            </a:r>
          </a:p>
          <a:p>
            <a:r>
              <a:rPr lang="de-DE" sz="1000" dirty="0" smtClean="0">
                <a:hlinkClick r:id="rId4" action="ppaction://hlinksldjump"/>
              </a:rPr>
              <a:t>Nützliche Reporte</a:t>
            </a:r>
            <a:endParaRPr lang="de-DE" sz="1000" dirty="0" smtClean="0"/>
          </a:p>
          <a:p>
            <a:r>
              <a:rPr lang="de-DE" sz="1000" dirty="0" smtClean="0">
                <a:hlinkClick r:id="rId5" action="ppaction://hlinksldjump"/>
              </a:rPr>
              <a:t>Profilparameter </a:t>
            </a:r>
            <a:r>
              <a:rPr lang="de-DE" sz="1000" dirty="0">
                <a:hlinkClick r:id="rId5" action="ppaction://hlinksldjump"/>
              </a:rPr>
              <a:t>zur Anmeldung und </a:t>
            </a:r>
            <a:r>
              <a:rPr lang="de-DE" sz="1000" dirty="0" smtClean="0">
                <a:hlinkClick r:id="rId5" action="ppaction://hlinksldjump"/>
              </a:rPr>
              <a:t>Kennwort		Seite 4</a:t>
            </a:r>
            <a:endParaRPr lang="de-DE" sz="1000" dirty="0" smtClean="0"/>
          </a:p>
          <a:p>
            <a:r>
              <a:rPr lang="de-DE" sz="1000" dirty="0" smtClean="0">
                <a:hlinkClick r:id="rId5" action="ppaction://hlinksldjump"/>
              </a:rPr>
              <a:t>Berechtigungskonzept, Rollenpflege</a:t>
            </a:r>
            <a:endParaRPr lang="de-DE" sz="1000" dirty="0" smtClean="0"/>
          </a:p>
          <a:p>
            <a:r>
              <a:rPr lang="de-DE" sz="1000" dirty="0" smtClean="0">
                <a:hlinkClick r:id="rId6" action="ppaction://hlinksldjump"/>
              </a:rPr>
              <a:t>Benutzer, Benutzergruppen anlegen -&gt; T-Code: SU01		Seite 5</a:t>
            </a:r>
            <a:endParaRPr lang="de-DE" sz="1000" dirty="0" smtClean="0"/>
          </a:p>
          <a:p>
            <a:r>
              <a:rPr lang="de-DE" sz="1000" dirty="0" smtClean="0">
                <a:hlinkClick r:id="rId7" action="ppaction://hlinksldjump"/>
              </a:rPr>
              <a:t>Übersicht – verfügbare Berechtigungsobjekte – T-Code: SU21	Seite 7</a:t>
            </a:r>
            <a:endParaRPr lang="de-DE" sz="1000" dirty="0" smtClean="0"/>
          </a:p>
          <a:p>
            <a:r>
              <a:rPr lang="de-DE" sz="1000" dirty="0" smtClean="0">
                <a:hlinkClick r:id="rId8" action="ppaction://hlinksldjump"/>
              </a:rPr>
              <a:t>Installation, Upgrade Profilgenerator T-Code: SU25		Seite 8</a:t>
            </a:r>
            <a:endParaRPr lang="de-DE" sz="1000" dirty="0" smtClean="0"/>
          </a:p>
          <a:p>
            <a:r>
              <a:rPr lang="de-DE" sz="1000" dirty="0" smtClean="0"/>
              <a:t>	</a:t>
            </a:r>
          </a:p>
          <a:p>
            <a:r>
              <a:rPr lang="de-DE" sz="1000" dirty="0" smtClean="0">
                <a:hlinkClick r:id="rId9" action="ppaction://hlinksldjump"/>
              </a:rPr>
              <a:t>Benutzeradministrator anlegen aus vordefinierter Rolle	Seite 9</a:t>
            </a:r>
            <a:r>
              <a:rPr lang="de-DE" sz="1000" dirty="0"/>
              <a:t>	</a:t>
            </a:r>
            <a:r>
              <a:rPr lang="de-DE" sz="1000" dirty="0" smtClean="0">
                <a:hlinkClick r:id="rId10" action="ppaction://hlinksldjump"/>
              </a:rPr>
              <a:t>Sicht Beschreibung		Seite 10</a:t>
            </a:r>
            <a:r>
              <a:rPr lang="de-DE" sz="1000" dirty="0"/>
              <a:t>	</a:t>
            </a:r>
            <a:r>
              <a:rPr lang="de-DE" sz="1000" dirty="0" smtClean="0">
                <a:hlinkClick r:id="rId11" action="ppaction://hlinksldjump"/>
              </a:rPr>
              <a:t>Sicht Menü			Seite 11</a:t>
            </a:r>
            <a:r>
              <a:rPr lang="de-DE" sz="1000" dirty="0" smtClean="0"/>
              <a:t>	</a:t>
            </a:r>
            <a:r>
              <a:rPr lang="de-DE" sz="1000" dirty="0" smtClean="0">
                <a:hlinkClick r:id="rId12" action="ppaction://hlinksldjump"/>
              </a:rPr>
              <a:t>Sicht Berechtigungen		Seite 12</a:t>
            </a:r>
            <a:r>
              <a:rPr lang="de-DE" sz="1000" dirty="0"/>
              <a:t>	</a:t>
            </a:r>
            <a:r>
              <a:rPr lang="de-DE" sz="1000" dirty="0" smtClean="0">
                <a:hlinkClick r:id="rId13" action="ppaction://hlinksldjump"/>
              </a:rPr>
              <a:t>Sicht Benutzer			Seite 16</a:t>
            </a:r>
            <a:r>
              <a:rPr lang="de-DE" sz="1000" dirty="0"/>
              <a:t>	</a:t>
            </a:r>
            <a:r>
              <a:rPr lang="de-DE" sz="1000" dirty="0" smtClean="0">
                <a:hlinkClick r:id="rId14" action="ppaction://hlinksldjump"/>
              </a:rPr>
              <a:t>Sicherheitscheck Benutzeradministrator	Seite 17</a:t>
            </a:r>
            <a:endParaRPr lang="de-DE" sz="1000" dirty="0" smtClean="0"/>
          </a:p>
          <a:p>
            <a:r>
              <a:rPr lang="de-DE" sz="1000" dirty="0" smtClean="0">
                <a:hlinkClick r:id="rId15" action="ppaction://hlinksldjump"/>
              </a:rPr>
              <a:t>Berechtigungsadministrator anlegen	 	Seite 18</a:t>
            </a:r>
          </a:p>
          <a:p>
            <a:r>
              <a:rPr lang="de-DE" sz="1000" dirty="0" smtClean="0">
                <a:hlinkClick r:id="rId15" action="ppaction://hlinksldjump"/>
              </a:rPr>
              <a:t>aus Kopie vordefinierter Rolle + Änderungen</a:t>
            </a:r>
            <a:r>
              <a:rPr lang="de-DE" sz="1000" dirty="0" smtClean="0"/>
              <a:t>			</a:t>
            </a:r>
            <a:r>
              <a:rPr lang="de-DE" sz="1000" dirty="0" smtClean="0">
                <a:hlinkClick r:id="rId16" action="ppaction://hlinksldjump"/>
              </a:rPr>
              <a:t>Sicht Beschreibung		Seite 19</a:t>
            </a:r>
            <a:r>
              <a:rPr lang="de-DE" sz="1000" dirty="0"/>
              <a:t>	</a:t>
            </a:r>
            <a:r>
              <a:rPr lang="de-DE" sz="1000" dirty="0" smtClean="0">
                <a:hlinkClick r:id="rId17" action="ppaction://hlinksldjump"/>
              </a:rPr>
              <a:t>Sicht Menü			Seite 20</a:t>
            </a:r>
            <a:r>
              <a:rPr lang="de-DE" sz="1000" dirty="0"/>
              <a:t>	</a:t>
            </a:r>
            <a:r>
              <a:rPr lang="de-DE" sz="1000" dirty="0" smtClean="0">
                <a:hlinkClick r:id="rId18" action="ppaction://hlinksldjump"/>
              </a:rPr>
              <a:t>Sicht Berechtigung		Seite 22</a:t>
            </a:r>
            <a:r>
              <a:rPr lang="de-DE" sz="1000" dirty="0"/>
              <a:t>	</a:t>
            </a:r>
            <a:r>
              <a:rPr lang="de-DE" sz="1000" dirty="0" smtClean="0">
                <a:hlinkClick r:id="rId19" action="ppaction://hlinksldjump"/>
              </a:rPr>
              <a:t>Sicht Benutzer			Seite 23</a:t>
            </a:r>
            <a:r>
              <a:rPr lang="de-DE" sz="1000" dirty="0" smtClean="0"/>
              <a:t>	</a:t>
            </a:r>
            <a:r>
              <a:rPr lang="de-DE" sz="1000" dirty="0" smtClean="0">
                <a:hlinkClick r:id="rId20" action="ppaction://hlinksldjump"/>
              </a:rPr>
              <a:t>Sicherheitscheck Berechtigungsadministrator	Seite 24</a:t>
            </a:r>
            <a:endParaRPr lang="de-DE" sz="1000" dirty="0" smtClean="0"/>
          </a:p>
          <a:p>
            <a:r>
              <a:rPr lang="de-DE" sz="1000" dirty="0" smtClean="0">
                <a:hlinkClick r:id="rId21" action="ppaction://hlinksldjump"/>
              </a:rPr>
              <a:t>Einkäufer anlegen für Werk 1000			Seite 25</a:t>
            </a:r>
            <a:r>
              <a:rPr lang="de-DE" sz="1000" dirty="0"/>
              <a:t>	</a:t>
            </a:r>
            <a:r>
              <a:rPr lang="de-DE" sz="1000" dirty="0" smtClean="0">
                <a:hlinkClick r:id="rId21" action="ppaction://hlinksldjump"/>
              </a:rPr>
              <a:t>aus eigner Rolle / Menü -&gt; aus SAP Menü</a:t>
            </a:r>
            <a:endParaRPr lang="de-DE" sz="1000" dirty="0" smtClean="0"/>
          </a:p>
          <a:p>
            <a:r>
              <a:rPr lang="de-DE" sz="1000" dirty="0"/>
              <a:t>	</a:t>
            </a:r>
            <a:r>
              <a:rPr lang="de-DE" sz="1000" dirty="0" smtClean="0">
                <a:hlinkClick r:id="rId21" action="ppaction://hlinksldjump"/>
              </a:rPr>
              <a:t>neue Rolle anlegen - Sicht Beschreibung</a:t>
            </a:r>
            <a:endParaRPr lang="de-DE" sz="1000" dirty="0" smtClean="0"/>
          </a:p>
          <a:p>
            <a:r>
              <a:rPr lang="de-DE" sz="1000" dirty="0"/>
              <a:t>	</a:t>
            </a:r>
            <a:r>
              <a:rPr lang="de-DE" sz="1000" dirty="0" smtClean="0">
                <a:hlinkClick r:id="rId22" action="ppaction://hlinksldjump"/>
              </a:rPr>
              <a:t>Sicht Menü			Seite 26</a:t>
            </a:r>
            <a:r>
              <a:rPr lang="de-DE" sz="1000" dirty="0" smtClean="0"/>
              <a:t>	</a:t>
            </a:r>
            <a:r>
              <a:rPr lang="de-DE" sz="1000" dirty="0" smtClean="0">
                <a:hlinkClick r:id="rId23" action="ppaction://hlinksldjump"/>
              </a:rPr>
              <a:t>Sicht Berechtigungen		Seite 28</a:t>
            </a:r>
            <a:endParaRPr lang="de-DE" sz="1000" dirty="0" smtClean="0"/>
          </a:p>
          <a:p>
            <a:r>
              <a:rPr lang="de-DE" sz="1000" dirty="0" smtClean="0"/>
              <a:t>	</a:t>
            </a:r>
            <a:r>
              <a:rPr lang="de-DE" sz="1000" dirty="0" smtClean="0">
                <a:hlinkClick r:id="rId23" action="ppaction://hlinksldjump"/>
              </a:rPr>
              <a:t>Org.einheit / Zuteilung</a:t>
            </a:r>
            <a:endParaRPr lang="de-DE" sz="1000" dirty="0" smtClean="0"/>
          </a:p>
          <a:p>
            <a:r>
              <a:rPr lang="de-DE" sz="1000" dirty="0"/>
              <a:t>	</a:t>
            </a:r>
            <a:r>
              <a:rPr lang="de-DE" sz="1000" dirty="0" smtClean="0">
                <a:hlinkClick r:id="rId24" action="ppaction://hlinksldjump"/>
              </a:rPr>
              <a:t>Sicht Benutzer			Seite 31</a:t>
            </a:r>
            <a:r>
              <a:rPr lang="de-DE" sz="1000" dirty="0"/>
              <a:t>	</a:t>
            </a:r>
            <a:r>
              <a:rPr lang="de-DE" sz="1000" dirty="0" smtClean="0">
                <a:hlinkClick r:id="rId25" action="ppaction://hlinksldjump"/>
              </a:rPr>
              <a:t>Sicht Workflow			Seite 32</a:t>
            </a:r>
            <a:r>
              <a:rPr lang="de-DE" sz="1000" dirty="0"/>
              <a:t>	</a:t>
            </a:r>
            <a:r>
              <a:rPr lang="de-DE" sz="1000" dirty="0" smtClean="0">
                <a:hlinkClick r:id="rId26" action="ppaction://hlinksldjump"/>
              </a:rPr>
              <a:t>Sicherheitscheck Einkäufer		Seite 34</a:t>
            </a:r>
            <a:endParaRPr lang="de-DE" sz="1000" dirty="0"/>
          </a:p>
        </p:txBody>
      </p:sp>
      <p:sp>
        <p:nvSpPr>
          <p:cNvPr id="12" name="Textfeld 11"/>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
        <p:nvSpPr>
          <p:cNvPr id="13" name="Textfeld 12"/>
          <p:cNvSpPr txBox="1"/>
          <p:nvPr/>
        </p:nvSpPr>
        <p:spPr>
          <a:xfrm>
            <a:off x="4716016" y="1196752"/>
            <a:ext cx="4144481" cy="3016210"/>
          </a:xfrm>
          <a:prstGeom prst="rect">
            <a:avLst/>
          </a:prstGeom>
          <a:noFill/>
        </p:spPr>
        <p:txBody>
          <a:bodyPr wrap="square" rtlCol="0">
            <a:spAutoFit/>
          </a:bodyPr>
          <a:lstStyle/>
          <a:p>
            <a:r>
              <a:rPr lang="de-DE" sz="1000" dirty="0" smtClean="0">
                <a:hlinkClick r:id="rId27" action="ppaction://hlinksldjump"/>
              </a:rPr>
              <a:t>Einkäufer anlegen für Werk 1200		                         Seite 37</a:t>
            </a:r>
            <a:endParaRPr lang="de-DE" sz="1000" dirty="0" smtClean="0"/>
          </a:p>
          <a:p>
            <a:r>
              <a:rPr lang="de-DE" sz="1000" dirty="0" smtClean="0">
                <a:hlinkClick r:id="rId27" action="ppaction://hlinksldjump"/>
              </a:rPr>
              <a:t>aus eigner Rolle / Menü -&gt; aus Bereichsmenü</a:t>
            </a:r>
            <a:endParaRPr lang="de-DE" sz="1000" dirty="0" smtClean="0"/>
          </a:p>
          <a:p>
            <a:r>
              <a:rPr lang="de-DE" sz="1000" dirty="0" smtClean="0">
                <a:hlinkClick r:id="rId27" action="ppaction://hlinksldjump"/>
              </a:rPr>
              <a:t>neue Rolle anlegen / Sicht Beschreibung</a:t>
            </a:r>
            <a:endParaRPr lang="de-DE" sz="1000" dirty="0" smtClean="0"/>
          </a:p>
          <a:p>
            <a:r>
              <a:rPr lang="de-DE" sz="1000" dirty="0" smtClean="0">
                <a:hlinkClick r:id="rId28" action="ppaction://hlinksldjump"/>
              </a:rPr>
              <a:t>Sicht Menü			                         Seite 38</a:t>
            </a:r>
            <a:endParaRPr lang="de-DE" sz="1000" dirty="0" smtClean="0"/>
          </a:p>
          <a:p>
            <a:r>
              <a:rPr lang="de-DE" sz="1000" dirty="0" smtClean="0">
                <a:hlinkClick r:id="rId29" action="ppaction://hlinksldjump"/>
              </a:rPr>
              <a:t>Einkäufer anlegen für Werk 1250		                         Seite 40</a:t>
            </a:r>
            <a:endParaRPr lang="de-DE" sz="1000" dirty="0"/>
          </a:p>
          <a:p>
            <a:r>
              <a:rPr lang="de-DE" sz="1000" dirty="0" smtClean="0">
                <a:hlinkClick r:id="rId29" action="ppaction://hlinksldjump"/>
              </a:rPr>
              <a:t>aus eigener Rolle / Menü -&gt; aus Transaktionen</a:t>
            </a:r>
            <a:endParaRPr lang="de-DE" sz="1000" dirty="0" smtClean="0"/>
          </a:p>
          <a:p>
            <a:r>
              <a:rPr lang="de-DE" sz="1000" dirty="0" smtClean="0">
                <a:hlinkClick r:id="rId29" action="ppaction://hlinksldjump"/>
              </a:rPr>
              <a:t>neue Rolle anlegen / Sicht Beschreibung</a:t>
            </a:r>
            <a:endParaRPr lang="de-DE" sz="1000" dirty="0" smtClean="0"/>
          </a:p>
          <a:p>
            <a:r>
              <a:rPr lang="de-DE" sz="1000" dirty="0" smtClean="0">
                <a:hlinkClick r:id="rId30" action="ppaction://hlinksldjump"/>
              </a:rPr>
              <a:t>Sicht Menü			                         Seite 41</a:t>
            </a:r>
            <a:endParaRPr lang="de-DE" sz="1000" dirty="0" smtClean="0"/>
          </a:p>
          <a:p>
            <a:r>
              <a:rPr lang="de-DE" sz="1000" dirty="0" smtClean="0">
                <a:hlinkClick r:id="rId31" action="ppaction://hlinksldjump"/>
              </a:rPr>
              <a:t>Disponent anlegen für alle Werke BUKR 1000	                         Seite 43</a:t>
            </a:r>
            <a:endParaRPr lang="de-DE" sz="1000" dirty="0" smtClean="0"/>
          </a:p>
          <a:p>
            <a:r>
              <a:rPr lang="de-DE" sz="1000" dirty="0" smtClean="0">
                <a:hlinkClick r:id="rId31" action="ppaction://hlinksldjump"/>
              </a:rPr>
              <a:t>aus eigener Rolle / Menü -&gt; aus SP Menü</a:t>
            </a:r>
            <a:endParaRPr lang="de-DE" sz="1000" dirty="0" smtClean="0"/>
          </a:p>
          <a:p>
            <a:r>
              <a:rPr lang="de-DE" sz="1000" dirty="0" smtClean="0">
                <a:hlinkClick r:id="rId31" action="ppaction://hlinksldjump"/>
              </a:rPr>
              <a:t>neue Rolle anlegen / Sicht Beschreibung</a:t>
            </a:r>
            <a:endParaRPr lang="de-DE" sz="1000" dirty="0" smtClean="0"/>
          </a:p>
          <a:p>
            <a:r>
              <a:rPr lang="de-DE" sz="1000" dirty="0" smtClean="0">
                <a:hlinkClick r:id="rId32" action="ppaction://hlinksldjump"/>
              </a:rPr>
              <a:t>Sicht Menü		                         	                         Seite 44</a:t>
            </a:r>
            <a:endParaRPr lang="de-DE" sz="1000" dirty="0" smtClean="0"/>
          </a:p>
          <a:p>
            <a:r>
              <a:rPr lang="de-DE" sz="1000" dirty="0" smtClean="0">
                <a:hlinkClick r:id="rId33" action="ppaction://hlinksldjump"/>
              </a:rPr>
              <a:t>Einkaufsleiter anlegen für alle Werke BUKR 1000	                         Seite 46</a:t>
            </a:r>
            <a:endParaRPr lang="de-DE" sz="1000" dirty="0" smtClean="0"/>
          </a:p>
          <a:p>
            <a:r>
              <a:rPr lang="de-DE" sz="1000" dirty="0" smtClean="0">
                <a:hlinkClick r:id="rId33" action="ppaction://hlinksldjump"/>
              </a:rPr>
              <a:t>Sammelrolle</a:t>
            </a:r>
            <a:endParaRPr lang="de-DE" sz="1000" dirty="0" smtClean="0"/>
          </a:p>
          <a:p>
            <a:r>
              <a:rPr lang="de-DE" sz="1000" dirty="0" smtClean="0">
                <a:hlinkClick r:id="rId33" action="ppaction://hlinksldjump"/>
              </a:rPr>
              <a:t>Sicht Einstiegsbild T-Code: PFCG</a:t>
            </a:r>
            <a:endParaRPr lang="de-DE" sz="1000" dirty="0" smtClean="0"/>
          </a:p>
          <a:p>
            <a:r>
              <a:rPr lang="de-DE" sz="1000" dirty="0" smtClean="0">
                <a:hlinkClick r:id="rId34" action="ppaction://hlinksldjump"/>
              </a:rPr>
              <a:t>Sicht Rollen		                         	                         Seite 47</a:t>
            </a:r>
            <a:endParaRPr lang="de-DE" sz="1000" dirty="0" smtClean="0"/>
          </a:p>
          <a:p>
            <a:r>
              <a:rPr lang="de-DE" sz="1000" dirty="0" smtClean="0">
                <a:hlinkClick r:id="rId35" action="ppaction://hlinksldjump"/>
              </a:rPr>
              <a:t>Sicht Menü		                                                         Seite 48</a:t>
            </a:r>
            <a:endParaRPr lang="de-DE" sz="1000" dirty="0" smtClean="0"/>
          </a:p>
          <a:p>
            <a:r>
              <a:rPr lang="de-DE" sz="1000" dirty="0" smtClean="0">
                <a:hlinkClick r:id="rId36" action="ppaction://hlinksldjump"/>
              </a:rPr>
              <a:t>Funktionscheck Einkaufsleiter	                                                         Seite 50</a:t>
            </a:r>
            <a:endParaRPr lang="de-DE" sz="1000" dirty="0" smtClean="0"/>
          </a:p>
          <a:p>
            <a:r>
              <a:rPr lang="de-DE" sz="1000" dirty="0"/>
              <a:t>	</a:t>
            </a:r>
          </a:p>
        </p:txBody>
      </p:sp>
    </p:spTree>
    <p:extLst>
      <p:ext uri="{BB962C8B-B14F-4D97-AF65-F5344CB8AC3E}">
        <p14:creationId xmlns:p14="http://schemas.microsoft.com/office/powerpoint/2010/main" val="97641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2000"/>
            <a:ext cx="8773469" cy="923330"/>
          </a:xfrm>
          <a:prstGeom prst="rect">
            <a:avLst/>
          </a:prstGeom>
          <a:noFill/>
        </p:spPr>
        <p:txBody>
          <a:bodyPr wrap="square" rtlCol="0">
            <a:spAutoFit/>
          </a:bodyPr>
          <a:lstStyle/>
          <a:p>
            <a:r>
              <a:rPr lang="de-DE" b="1" dirty="0" smtClean="0"/>
              <a:t>2. Berechtigungen für Berechtigungsadministrator Ina Mai </a:t>
            </a:r>
            <a:r>
              <a:rPr lang="de-DE" b="1" dirty="0"/>
              <a:t>-&gt; erhält eine von </a:t>
            </a:r>
            <a:r>
              <a:rPr lang="de-DE" b="1" dirty="0" smtClean="0"/>
              <a:t>SAP</a:t>
            </a:r>
          </a:p>
          <a:p>
            <a:r>
              <a:rPr lang="de-DE" b="1" dirty="0"/>
              <a:t> </a:t>
            </a:r>
            <a:r>
              <a:rPr lang="de-DE" b="1" dirty="0" smtClean="0"/>
              <a:t>   vordefinierte Rolle mit anschließenden Änderungen </a:t>
            </a:r>
            <a:r>
              <a:rPr lang="de-DE" b="1" dirty="0"/>
              <a:t>-&gt; Sicherheitshinweis: keine </a:t>
            </a:r>
            <a:endParaRPr lang="de-DE" b="1" dirty="0" smtClean="0"/>
          </a:p>
          <a:p>
            <a:r>
              <a:rPr lang="de-DE" b="1" dirty="0"/>
              <a:t> </a:t>
            </a:r>
            <a:r>
              <a:rPr lang="de-DE" b="1" dirty="0" smtClean="0"/>
              <a:t>   Berechtigungsvergabe möglich -&gt; T-Code: PFCG</a:t>
            </a:r>
            <a:endParaRPr lang="de-DE" dirty="0"/>
          </a:p>
        </p:txBody>
      </p:sp>
      <p:sp>
        <p:nvSpPr>
          <p:cNvPr id="13" name="Textfeld 12"/>
          <p:cNvSpPr txBox="1"/>
          <p:nvPr/>
        </p:nvSpPr>
        <p:spPr>
          <a:xfrm>
            <a:off x="240677" y="1866310"/>
            <a:ext cx="6347547" cy="338554"/>
          </a:xfrm>
          <a:prstGeom prst="rect">
            <a:avLst/>
          </a:prstGeom>
          <a:solidFill>
            <a:schemeClr val="tx2">
              <a:lumMod val="10000"/>
              <a:lumOff val="90000"/>
            </a:schemeClr>
          </a:solidFill>
        </p:spPr>
        <p:txBody>
          <a:bodyPr wrap="square" rtlCol="0">
            <a:spAutoFit/>
          </a:bodyPr>
          <a:lstStyle/>
          <a:p>
            <a:r>
              <a:rPr lang="de-DE" sz="1600" b="1" dirty="0" smtClean="0"/>
              <a:t>Sicht: Menü -&gt; bereits gepflegt -&gt; Änderungen</a:t>
            </a:r>
            <a:endParaRPr lang="de-DE" sz="1600" b="1"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78" y="2204864"/>
            <a:ext cx="6347546" cy="368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732302" y="3245977"/>
            <a:ext cx="2281846" cy="1569660"/>
          </a:xfrm>
          <a:prstGeom prst="rect">
            <a:avLst/>
          </a:prstGeom>
          <a:solidFill>
            <a:srgbClr val="E4DCBA"/>
          </a:solidFill>
        </p:spPr>
        <p:txBody>
          <a:bodyPr wrap="square" rtlCol="0">
            <a:spAutoFit/>
          </a:bodyPr>
          <a:lstStyle/>
          <a:p>
            <a:r>
              <a:rPr lang="de-DE" sz="1200" dirty="0" smtClean="0"/>
              <a:t>Nach Absprache mit der Fachabteilung werden die Aufgaben des Berechtigungsadministrators festgelegt und Änderungen vorgenommen. Nicht benötigt Funktionen werden gelöscht. (u.a. Benutzerpflege SU01)</a:t>
            </a:r>
            <a:endParaRPr lang="de-DE" sz="1200" dirty="0"/>
          </a:p>
        </p:txBody>
      </p:sp>
      <p:sp>
        <p:nvSpPr>
          <p:cNvPr id="14" name="Textfeld 13"/>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20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15" name="Textfeld 14"/>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6" name="Textfeld 15"/>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3311881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923330"/>
          </a:xfrm>
          <a:prstGeom prst="rect">
            <a:avLst/>
          </a:prstGeom>
          <a:noFill/>
        </p:spPr>
        <p:txBody>
          <a:bodyPr wrap="square" rtlCol="0">
            <a:spAutoFit/>
          </a:bodyPr>
          <a:lstStyle/>
          <a:p>
            <a:r>
              <a:rPr lang="de-DE" b="1" dirty="0" smtClean="0"/>
              <a:t>2. Berechtigungen für Berechtigungsadministrator Ina Mai </a:t>
            </a:r>
            <a:r>
              <a:rPr lang="de-DE" b="1" dirty="0"/>
              <a:t>-&gt; erhält eine von </a:t>
            </a:r>
            <a:r>
              <a:rPr lang="de-DE" b="1" dirty="0" smtClean="0"/>
              <a:t>SAP</a:t>
            </a:r>
          </a:p>
          <a:p>
            <a:r>
              <a:rPr lang="de-DE" b="1" dirty="0"/>
              <a:t> </a:t>
            </a:r>
            <a:r>
              <a:rPr lang="de-DE" b="1" dirty="0" smtClean="0"/>
              <a:t>   vordefinierte Rolle mit anschließenden Änderungen </a:t>
            </a:r>
            <a:r>
              <a:rPr lang="de-DE" b="1" dirty="0"/>
              <a:t>-&gt; Sicherheitshinweis: keine </a:t>
            </a:r>
            <a:endParaRPr lang="de-DE" b="1" dirty="0" smtClean="0"/>
          </a:p>
          <a:p>
            <a:r>
              <a:rPr lang="de-DE" b="1" dirty="0"/>
              <a:t> </a:t>
            </a:r>
            <a:r>
              <a:rPr lang="de-DE" b="1" dirty="0" smtClean="0"/>
              <a:t>   Berechtigungsvergabe möglich -&gt; T-Code: PFCG</a:t>
            </a:r>
            <a:endParaRPr lang="de-DE" dirty="0"/>
          </a:p>
        </p:txBody>
      </p:sp>
      <p:sp>
        <p:nvSpPr>
          <p:cNvPr id="14" name="Textfeld 13"/>
          <p:cNvSpPr txBox="1"/>
          <p:nvPr/>
        </p:nvSpPr>
        <p:spPr>
          <a:xfrm>
            <a:off x="275918" y="1838976"/>
            <a:ext cx="6649228" cy="338554"/>
          </a:xfrm>
          <a:prstGeom prst="rect">
            <a:avLst/>
          </a:prstGeom>
          <a:solidFill>
            <a:schemeClr val="tx2">
              <a:lumMod val="10000"/>
              <a:lumOff val="90000"/>
            </a:schemeClr>
          </a:solidFill>
        </p:spPr>
        <p:txBody>
          <a:bodyPr wrap="square" rtlCol="0">
            <a:spAutoFit/>
          </a:bodyPr>
          <a:lstStyle/>
          <a:p>
            <a:r>
              <a:rPr lang="de-DE" sz="1600" b="1" dirty="0" smtClean="0"/>
              <a:t>Sicht: Menü -&gt; bereits gepflegt -&gt; Änderungen</a:t>
            </a:r>
            <a:endParaRPr lang="de-DE" sz="1600" b="1"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19" y="2198372"/>
            <a:ext cx="6649227" cy="327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386137" y="5615145"/>
            <a:ext cx="2459114" cy="461665"/>
          </a:xfrm>
          <a:prstGeom prst="rect">
            <a:avLst/>
          </a:prstGeom>
          <a:solidFill>
            <a:srgbClr val="E4DCBA"/>
          </a:solidFill>
        </p:spPr>
        <p:txBody>
          <a:bodyPr wrap="square" rtlCol="0">
            <a:spAutoFit/>
          </a:bodyPr>
          <a:lstStyle/>
          <a:p>
            <a:r>
              <a:rPr lang="de-DE" sz="1200" dirty="0" smtClean="0"/>
              <a:t>Geändertes Menü des Berechtigungsadministrators</a:t>
            </a:r>
            <a:endParaRPr lang="de-DE" sz="1200" dirty="0"/>
          </a:p>
        </p:txBody>
      </p:sp>
      <p:cxnSp>
        <p:nvCxnSpPr>
          <p:cNvPr id="5" name="Gerade Verbindung 4"/>
          <p:cNvCxnSpPr>
            <a:stCxn id="3" idx="0"/>
          </p:cNvCxnSpPr>
          <p:nvPr/>
        </p:nvCxnSpPr>
        <p:spPr>
          <a:xfrm flipV="1">
            <a:off x="2615694" y="4535025"/>
            <a:ext cx="0" cy="10801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a:off x="1386137" y="4554681"/>
            <a:ext cx="122955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hteck 15"/>
          <p:cNvSpPr/>
          <p:nvPr/>
        </p:nvSpPr>
        <p:spPr>
          <a:xfrm>
            <a:off x="1386137" y="3669978"/>
            <a:ext cx="562026" cy="2381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2	1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18" name="Textfeld 17"/>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9" name="Textfeld 18"/>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1414056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923330"/>
          </a:xfrm>
          <a:prstGeom prst="rect">
            <a:avLst/>
          </a:prstGeom>
          <a:noFill/>
        </p:spPr>
        <p:txBody>
          <a:bodyPr wrap="square" rtlCol="0">
            <a:spAutoFit/>
          </a:bodyPr>
          <a:lstStyle/>
          <a:p>
            <a:r>
              <a:rPr lang="de-DE" b="1" dirty="0" smtClean="0"/>
              <a:t>2. Berechtigungen für Berechtigungsadministrator Ina Mai </a:t>
            </a:r>
            <a:r>
              <a:rPr lang="de-DE" b="1" dirty="0"/>
              <a:t>-&gt; erhält eine von </a:t>
            </a:r>
            <a:r>
              <a:rPr lang="de-DE" b="1" dirty="0" smtClean="0"/>
              <a:t>SAP</a:t>
            </a:r>
          </a:p>
          <a:p>
            <a:r>
              <a:rPr lang="de-DE" b="1" dirty="0"/>
              <a:t> </a:t>
            </a:r>
            <a:r>
              <a:rPr lang="de-DE" b="1" dirty="0" smtClean="0"/>
              <a:t>   vordefinierte Rolle mit anschließenden Änderungen </a:t>
            </a:r>
            <a:r>
              <a:rPr lang="de-DE" b="1" dirty="0"/>
              <a:t>-&gt; Sicherheitshinweis: keine </a:t>
            </a:r>
            <a:endParaRPr lang="de-DE" b="1" dirty="0" smtClean="0"/>
          </a:p>
          <a:p>
            <a:r>
              <a:rPr lang="de-DE" b="1" dirty="0"/>
              <a:t> </a:t>
            </a:r>
            <a:r>
              <a:rPr lang="de-DE" b="1" dirty="0" smtClean="0"/>
              <a:t>   Berechtigungsvergabe möglich -&gt; T-Code: PFCG</a:t>
            </a:r>
            <a:endParaRPr lang="de-DE"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78" y="2298506"/>
            <a:ext cx="4428764" cy="405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1932912" y="3595855"/>
            <a:ext cx="1126919" cy="2666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5220072" y="5070145"/>
            <a:ext cx="3600400" cy="1200329"/>
          </a:xfrm>
          <a:prstGeom prst="rect">
            <a:avLst/>
          </a:prstGeom>
          <a:solidFill>
            <a:srgbClr val="E4DCBA"/>
          </a:solidFill>
        </p:spPr>
        <p:txBody>
          <a:bodyPr wrap="square" rtlCol="0">
            <a:spAutoFit/>
          </a:bodyPr>
          <a:lstStyle/>
          <a:p>
            <a:r>
              <a:rPr lang="de-DE" sz="1200" dirty="0" smtClean="0"/>
              <a:t>Nach Anklicken wird Profilname und Profiltext vorgeschlagen, anschließend Berechtigungsdaten ändern anklicken -&gt; </a:t>
            </a:r>
          </a:p>
          <a:p>
            <a:r>
              <a:rPr lang="de-DE" sz="1200" dirty="0" smtClean="0">
                <a:hlinkClick r:id="rId5" action="ppaction://hlinksldjump"/>
              </a:rPr>
              <a:t>Berechtigungen pflegen analog Seite 12, 13</a:t>
            </a:r>
            <a:endParaRPr lang="de-DE" sz="1200" dirty="0" smtClean="0"/>
          </a:p>
          <a:p>
            <a:r>
              <a:rPr lang="de-DE" sz="1200" dirty="0" smtClean="0"/>
              <a:t>Berechtigungsprofil generieren -&gt; sichern -&gt; </a:t>
            </a:r>
          </a:p>
          <a:p>
            <a:r>
              <a:rPr lang="de-DE" sz="1200" dirty="0" smtClean="0"/>
              <a:t>Berechtigungsstatus wird grün</a:t>
            </a:r>
            <a:endParaRPr lang="de-DE" sz="1200" dirty="0"/>
          </a:p>
        </p:txBody>
      </p:sp>
      <p:sp>
        <p:nvSpPr>
          <p:cNvPr id="5" name="Pfeil nach links 4"/>
          <p:cNvSpPr/>
          <p:nvPr/>
        </p:nvSpPr>
        <p:spPr>
          <a:xfrm>
            <a:off x="2094795" y="4941168"/>
            <a:ext cx="331332" cy="2160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454549" y="4931645"/>
            <a:ext cx="792088" cy="276999"/>
          </a:xfrm>
          <a:prstGeom prst="rect">
            <a:avLst/>
          </a:prstGeom>
          <a:solidFill>
            <a:srgbClr val="FFFF00"/>
          </a:solidFill>
        </p:spPr>
        <p:txBody>
          <a:bodyPr wrap="square" rtlCol="0">
            <a:spAutoFit/>
          </a:bodyPr>
          <a:lstStyle/>
          <a:p>
            <a:r>
              <a:rPr lang="de-DE" sz="1200" dirty="0" smtClean="0"/>
              <a:t>anklicken</a:t>
            </a:r>
            <a:endParaRPr lang="de-DE" sz="1200" dirty="0"/>
          </a:p>
        </p:txBody>
      </p:sp>
      <p:cxnSp>
        <p:nvCxnSpPr>
          <p:cNvPr id="16" name="Gerade Verbindung 15"/>
          <p:cNvCxnSpPr>
            <a:stCxn id="7" idx="3"/>
          </p:cNvCxnSpPr>
          <p:nvPr/>
        </p:nvCxnSpPr>
        <p:spPr>
          <a:xfrm flipV="1">
            <a:off x="3246637" y="5070144"/>
            <a:ext cx="1541387"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V="1">
            <a:off x="4788024" y="3632401"/>
            <a:ext cx="0" cy="14167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4788024" y="3632401"/>
            <a:ext cx="32113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4788024" y="3789040"/>
            <a:ext cx="29098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240677" y="1921961"/>
            <a:ext cx="4428765" cy="338554"/>
          </a:xfrm>
          <a:prstGeom prst="rect">
            <a:avLst/>
          </a:prstGeom>
          <a:solidFill>
            <a:schemeClr val="tx2">
              <a:lumMod val="10000"/>
              <a:lumOff val="90000"/>
            </a:schemeClr>
          </a:solidFill>
        </p:spPr>
        <p:txBody>
          <a:bodyPr wrap="square" rtlCol="0">
            <a:spAutoFit/>
          </a:bodyPr>
          <a:lstStyle/>
          <a:p>
            <a:r>
              <a:rPr lang="de-DE" sz="1600" b="1" dirty="0" smtClean="0"/>
              <a:t>Sicht: Berechtigungen </a:t>
            </a:r>
            <a:endParaRPr lang="de-DE" sz="1600" b="1" dirty="0"/>
          </a:p>
        </p:txBody>
      </p:sp>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9154" y="2260515"/>
            <a:ext cx="3978002" cy="260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hteck 27"/>
          <p:cNvSpPr/>
          <p:nvPr/>
        </p:nvSpPr>
        <p:spPr>
          <a:xfrm>
            <a:off x="6732301" y="2260515"/>
            <a:ext cx="864035" cy="2323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22			       </a:t>
            </a:r>
            <a:r>
              <a:rPr lang="de-DE" sz="800" dirty="0" smtClean="0">
                <a:solidFill>
                  <a:prstClr val="black"/>
                </a:solidFill>
                <a:hlinkClick r:id="rId7" action="ppaction://hlinksldjump"/>
              </a:rPr>
              <a:t>Inhaltsverzeichnis</a:t>
            </a:r>
            <a:endParaRPr lang="de-DE" sz="800" dirty="0">
              <a:solidFill>
                <a:prstClr val="black"/>
              </a:solidFill>
            </a:endParaRPr>
          </a:p>
        </p:txBody>
      </p:sp>
      <p:sp>
        <p:nvSpPr>
          <p:cNvPr id="23" name="Textfeld 22"/>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4" name="Textfeld 23"/>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1253783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923330"/>
          </a:xfrm>
          <a:prstGeom prst="rect">
            <a:avLst/>
          </a:prstGeom>
          <a:noFill/>
        </p:spPr>
        <p:txBody>
          <a:bodyPr wrap="square" rtlCol="0">
            <a:spAutoFit/>
          </a:bodyPr>
          <a:lstStyle/>
          <a:p>
            <a:r>
              <a:rPr lang="de-DE" b="1" dirty="0" smtClean="0"/>
              <a:t>2. Berechtigungen für Berechtigungsadministrator Ina Mai </a:t>
            </a:r>
            <a:r>
              <a:rPr lang="de-DE" b="1" dirty="0"/>
              <a:t>-&gt; erhält eine von </a:t>
            </a:r>
            <a:r>
              <a:rPr lang="de-DE" b="1" dirty="0" smtClean="0"/>
              <a:t>SAP</a:t>
            </a:r>
          </a:p>
          <a:p>
            <a:r>
              <a:rPr lang="de-DE" b="1" dirty="0"/>
              <a:t> </a:t>
            </a:r>
            <a:r>
              <a:rPr lang="de-DE" b="1" dirty="0" smtClean="0"/>
              <a:t>   vordefinierte Rolle mit anschließenden Änderungen </a:t>
            </a:r>
            <a:r>
              <a:rPr lang="de-DE" b="1" dirty="0"/>
              <a:t>-&gt; Sicherheitshinweis: keine </a:t>
            </a:r>
            <a:endParaRPr lang="de-DE" b="1" dirty="0" smtClean="0"/>
          </a:p>
          <a:p>
            <a:r>
              <a:rPr lang="de-DE" b="1" dirty="0"/>
              <a:t> </a:t>
            </a:r>
            <a:r>
              <a:rPr lang="de-DE" b="1" dirty="0" smtClean="0"/>
              <a:t>   Berechtigungsvergabe möglich -&gt; T-Code: PFCG</a:t>
            </a:r>
            <a:endParaRPr lang="de-DE" dirty="0"/>
          </a:p>
        </p:txBody>
      </p:sp>
      <p:sp>
        <p:nvSpPr>
          <p:cNvPr id="13" name="Textfeld 12"/>
          <p:cNvSpPr txBox="1"/>
          <p:nvPr/>
        </p:nvSpPr>
        <p:spPr>
          <a:xfrm>
            <a:off x="240678" y="1844824"/>
            <a:ext cx="5676900" cy="338554"/>
          </a:xfrm>
          <a:prstGeom prst="rect">
            <a:avLst/>
          </a:prstGeom>
          <a:solidFill>
            <a:schemeClr val="tx2">
              <a:lumMod val="10000"/>
              <a:lumOff val="90000"/>
            </a:schemeClr>
          </a:solidFill>
        </p:spPr>
        <p:txBody>
          <a:bodyPr wrap="square" rtlCol="0">
            <a:spAutoFit/>
          </a:bodyPr>
          <a:lstStyle/>
          <a:p>
            <a:r>
              <a:rPr lang="de-DE" sz="1600" b="1" dirty="0" smtClean="0"/>
              <a:t>Sicht: Benutzer</a:t>
            </a:r>
            <a:endParaRPr lang="de-DE" sz="1600" b="1"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78" y="2183378"/>
            <a:ext cx="56769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357121" y="5132111"/>
            <a:ext cx="2592288" cy="276999"/>
          </a:xfrm>
          <a:prstGeom prst="rect">
            <a:avLst/>
          </a:prstGeom>
          <a:solidFill>
            <a:srgbClr val="E4DCBA"/>
          </a:solidFill>
        </p:spPr>
        <p:txBody>
          <a:bodyPr wrap="square" rtlCol="0">
            <a:spAutoFit/>
          </a:bodyPr>
          <a:lstStyle/>
          <a:p>
            <a:r>
              <a:rPr lang="de-DE" sz="1200" dirty="0" smtClean="0"/>
              <a:t>Benutzer einteilen -&gt; speichern</a:t>
            </a:r>
            <a:endParaRPr lang="de-DE" sz="1200" dirty="0"/>
          </a:p>
        </p:txBody>
      </p:sp>
      <p:sp>
        <p:nvSpPr>
          <p:cNvPr id="14" name="Textfeld 13"/>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23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15" name="Textfeld 14"/>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6" name="Textfeld 15"/>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2358050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923330"/>
          </a:xfrm>
          <a:prstGeom prst="rect">
            <a:avLst/>
          </a:prstGeom>
          <a:noFill/>
        </p:spPr>
        <p:txBody>
          <a:bodyPr wrap="square" rtlCol="0">
            <a:spAutoFit/>
          </a:bodyPr>
          <a:lstStyle/>
          <a:p>
            <a:r>
              <a:rPr lang="de-DE" b="1" dirty="0" smtClean="0"/>
              <a:t>2. Berechtigungen für Berechtigungsadministrator Ina Mai </a:t>
            </a:r>
            <a:r>
              <a:rPr lang="de-DE" b="1" dirty="0"/>
              <a:t>-&gt; erhält eine von </a:t>
            </a:r>
            <a:r>
              <a:rPr lang="de-DE" b="1" dirty="0" smtClean="0"/>
              <a:t>SAP</a:t>
            </a:r>
          </a:p>
          <a:p>
            <a:r>
              <a:rPr lang="de-DE" b="1" dirty="0"/>
              <a:t> </a:t>
            </a:r>
            <a:r>
              <a:rPr lang="de-DE" b="1" dirty="0" smtClean="0"/>
              <a:t>   vordefinierte Rolle mit anschließenden Änderungen </a:t>
            </a:r>
            <a:r>
              <a:rPr lang="de-DE" b="1" dirty="0"/>
              <a:t>-&gt; Sicherheitshinweis: keine </a:t>
            </a:r>
            <a:endParaRPr lang="de-DE" b="1" dirty="0" smtClean="0"/>
          </a:p>
          <a:p>
            <a:r>
              <a:rPr lang="de-DE" b="1" dirty="0"/>
              <a:t> </a:t>
            </a:r>
            <a:r>
              <a:rPr lang="de-DE" b="1" dirty="0" smtClean="0"/>
              <a:t>   Berechtigungsvergabe möglich -&gt; T-Code: PFCG</a:t>
            </a:r>
            <a:endParaRPr lang="de-DE" dirty="0"/>
          </a:p>
        </p:txBody>
      </p:sp>
      <p:sp>
        <p:nvSpPr>
          <p:cNvPr id="14" name="Textfeld 13"/>
          <p:cNvSpPr txBox="1"/>
          <p:nvPr/>
        </p:nvSpPr>
        <p:spPr>
          <a:xfrm>
            <a:off x="267963" y="1760303"/>
            <a:ext cx="8762628" cy="338554"/>
          </a:xfrm>
          <a:prstGeom prst="rect">
            <a:avLst/>
          </a:prstGeom>
          <a:solidFill>
            <a:schemeClr val="tx2">
              <a:lumMod val="10000"/>
              <a:lumOff val="90000"/>
            </a:schemeClr>
          </a:solidFill>
        </p:spPr>
        <p:txBody>
          <a:bodyPr wrap="square" rtlCol="0">
            <a:spAutoFit/>
          </a:bodyPr>
          <a:lstStyle/>
          <a:p>
            <a:r>
              <a:rPr lang="de-DE" sz="1600" b="1" dirty="0" smtClean="0"/>
              <a:t>Sicherheitscheck für Benutzer Ina Mai - funktioniert alles wie geplant ?</a:t>
            </a:r>
            <a:endParaRPr lang="de-DE" sz="1600" b="1"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2140204"/>
            <a:ext cx="1728193" cy="153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6920" y="2140204"/>
            <a:ext cx="2747146" cy="174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301" y="2296222"/>
            <a:ext cx="2118168"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19" y="5026716"/>
            <a:ext cx="3285728" cy="135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5917" y="3762458"/>
            <a:ext cx="4298230" cy="268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Gerade Verbindung mit Pfeil 3"/>
          <p:cNvCxnSpPr/>
          <p:nvPr/>
        </p:nvCxnSpPr>
        <p:spPr>
          <a:xfrm>
            <a:off x="3059832" y="2399261"/>
            <a:ext cx="3672469"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flipH="1">
            <a:off x="2195736" y="3536213"/>
            <a:ext cx="6480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2195736" y="3536213"/>
            <a:ext cx="0" cy="16211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2627784" y="5517232"/>
            <a:ext cx="144016" cy="1878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 Verbindung 20"/>
          <p:cNvCxnSpPr/>
          <p:nvPr/>
        </p:nvCxnSpPr>
        <p:spPr>
          <a:xfrm flipV="1">
            <a:off x="2699792" y="4216158"/>
            <a:ext cx="0" cy="13010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2699791" y="4197933"/>
            <a:ext cx="2016125"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5272945" y="2447586"/>
            <a:ext cx="1368213" cy="461665"/>
          </a:xfrm>
          <a:prstGeom prst="rect">
            <a:avLst/>
          </a:prstGeom>
          <a:solidFill>
            <a:srgbClr val="E4DCBA"/>
          </a:solidFill>
        </p:spPr>
        <p:txBody>
          <a:bodyPr wrap="square" rtlCol="0">
            <a:spAutoFit/>
          </a:bodyPr>
          <a:lstStyle/>
          <a:p>
            <a:r>
              <a:rPr lang="de-DE" sz="1200" dirty="0" smtClean="0"/>
              <a:t>Benutzer anlegen nicht möglich</a:t>
            </a:r>
            <a:endParaRPr lang="de-DE" sz="1200" dirty="0"/>
          </a:p>
        </p:txBody>
      </p:sp>
      <p:sp>
        <p:nvSpPr>
          <p:cNvPr id="27" name="Textfeld 26"/>
          <p:cNvSpPr txBox="1"/>
          <p:nvPr/>
        </p:nvSpPr>
        <p:spPr>
          <a:xfrm>
            <a:off x="2722564" y="4293096"/>
            <a:ext cx="1944117" cy="461665"/>
          </a:xfrm>
          <a:prstGeom prst="rect">
            <a:avLst/>
          </a:prstGeom>
          <a:solidFill>
            <a:srgbClr val="E4DCBA"/>
          </a:solidFill>
        </p:spPr>
        <p:txBody>
          <a:bodyPr wrap="square" rtlCol="0">
            <a:spAutoFit/>
          </a:bodyPr>
          <a:lstStyle/>
          <a:p>
            <a:r>
              <a:rPr lang="de-DE" sz="1200" dirty="0" smtClean="0"/>
              <a:t>Rollen - Berechtigungspflege möglich</a:t>
            </a:r>
            <a:endParaRPr lang="de-DE" sz="1200" dirty="0"/>
          </a:p>
        </p:txBody>
      </p:sp>
      <p:sp>
        <p:nvSpPr>
          <p:cNvPr id="24" name="Textfeld 23"/>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24			       </a:t>
            </a:r>
            <a:r>
              <a:rPr lang="de-DE" sz="800" dirty="0" smtClean="0">
                <a:solidFill>
                  <a:prstClr val="black"/>
                </a:solidFill>
                <a:hlinkClick r:id="rId9" action="ppaction://hlinksldjump"/>
              </a:rPr>
              <a:t>Inhaltsverzeichnis</a:t>
            </a:r>
            <a:endParaRPr lang="de-DE" sz="800" dirty="0">
              <a:solidFill>
                <a:prstClr val="black"/>
              </a:solidFill>
            </a:endParaRPr>
          </a:p>
        </p:txBody>
      </p:sp>
      <p:sp>
        <p:nvSpPr>
          <p:cNvPr id="25" name="Textfeld 24"/>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8" name="Textfeld 27"/>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2345010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73" y="2508690"/>
            <a:ext cx="2849783" cy="120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feld 13"/>
          <p:cNvSpPr txBox="1"/>
          <p:nvPr/>
        </p:nvSpPr>
        <p:spPr>
          <a:xfrm>
            <a:off x="254124" y="1862359"/>
            <a:ext cx="2876678" cy="338554"/>
          </a:xfrm>
          <a:prstGeom prst="rect">
            <a:avLst/>
          </a:prstGeom>
          <a:solidFill>
            <a:schemeClr val="tx2">
              <a:lumMod val="10000"/>
              <a:lumOff val="90000"/>
            </a:schemeClr>
          </a:solidFill>
        </p:spPr>
        <p:txBody>
          <a:bodyPr wrap="square" rtlCol="0">
            <a:spAutoFit/>
          </a:bodyPr>
          <a:lstStyle/>
          <a:p>
            <a:r>
              <a:rPr lang="de-DE" sz="1600" b="1" dirty="0" smtClean="0"/>
              <a:t>Neue Rolle anlegen</a:t>
            </a:r>
            <a:endParaRPr lang="de-DE" sz="1600" b="1" dirty="0"/>
          </a:p>
        </p:txBody>
      </p:sp>
      <p:sp>
        <p:nvSpPr>
          <p:cNvPr id="3" name="Textfeld 2"/>
          <p:cNvSpPr txBox="1"/>
          <p:nvPr/>
        </p:nvSpPr>
        <p:spPr>
          <a:xfrm>
            <a:off x="267572" y="2200913"/>
            <a:ext cx="2849783" cy="307777"/>
          </a:xfrm>
          <a:prstGeom prst="rect">
            <a:avLst/>
          </a:prstGeom>
          <a:solidFill>
            <a:schemeClr val="tx2">
              <a:lumMod val="10000"/>
              <a:lumOff val="90000"/>
            </a:schemeClr>
          </a:solidFill>
        </p:spPr>
        <p:txBody>
          <a:bodyPr wrap="square" rtlCol="0">
            <a:spAutoFit/>
          </a:bodyPr>
          <a:lstStyle/>
          <a:p>
            <a:r>
              <a:rPr lang="de-DE" sz="1400" dirty="0" smtClean="0"/>
              <a:t>1. Text für neue Rolle eintragen</a:t>
            </a:r>
            <a:endParaRPr lang="de-DE" sz="1400" dirty="0"/>
          </a:p>
        </p:txBody>
      </p:sp>
      <p:cxnSp>
        <p:nvCxnSpPr>
          <p:cNvPr id="5" name="Gerade Verbindung 4"/>
          <p:cNvCxnSpPr/>
          <p:nvPr/>
        </p:nvCxnSpPr>
        <p:spPr>
          <a:xfrm>
            <a:off x="2123728" y="2425691"/>
            <a:ext cx="0" cy="668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H="1">
            <a:off x="1763688" y="3094684"/>
            <a:ext cx="36004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264822" y="4890776"/>
            <a:ext cx="3437811" cy="307777"/>
          </a:xfrm>
          <a:prstGeom prst="rect">
            <a:avLst/>
          </a:prstGeom>
          <a:solidFill>
            <a:schemeClr val="tx2">
              <a:lumMod val="10000"/>
              <a:lumOff val="90000"/>
            </a:schemeClr>
          </a:solidFill>
        </p:spPr>
        <p:txBody>
          <a:bodyPr wrap="square" rtlCol="0">
            <a:spAutoFit/>
          </a:bodyPr>
          <a:lstStyle/>
          <a:p>
            <a:r>
              <a:rPr lang="de-DE" sz="1400" dirty="0"/>
              <a:t>2</a:t>
            </a:r>
            <a:r>
              <a:rPr lang="de-DE" sz="1400" dirty="0" smtClean="0"/>
              <a:t>. F5 oder Menü -&gt; Rolle -&gt; Anlegen -&gt; Rolle </a:t>
            </a:r>
            <a:endParaRPr lang="de-DE" sz="14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051" y="5198553"/>
            <a:ext cx="5033168" cy="110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feld 19"/>
          <p:cNvSpPr txBox="1"/>
          <p:nvPr/>
        </p:nvSpPr>
        <p:spPr>
          <a:xfrm>
            <a:off x="4139952" y="1752370"/>
            <a:ext cx="4606375" cy="307777"/>
          </a:xfrm>
          <a:prstGeom prst="rect">
            <a:avLst/>
          </a:prstGeom>
          <a:solidFill>
            <a:schemeClr val="tx2">
              <a:lumMod val="10000"/>
              <a:lumOff val="90000"/>
            </a:schemeClr>
          </a:solidFill>
        </p:spPr>
        <p:txBody>
          <a:bodyPr wrap="square" rtlCol="0">
            <a:spAutoFit/>
          </a:bodyPr>
          <a:lstStyle/>
          <a:p>
            <a:r>
              <a:rPr lang="de-DE" sz="1400" dirty="0"/>
              <a:t>3</a:t>
            </a:r>
            <a:r>
              <a:rPr lang="de-DE" sz="1400" dirty="0" smtClean="0"/>
              <a:t>. Sicht </a:t>
            </a:r>
            <a:r>
              <a:rPr lang="de-DE" sz="1400" dirty="0"/>
              <a:t>B</a:t>
            </a:r>
            <a:r>
              <a:rPr lang="de-DE" sz="1400" dirty="0" smtClean="0"/>
              <a:t>eschreibung</a:t>
            </a:r>
            <a:endParaRPr lang="de-DE" sz="1400" dirty="0"/>
          </a:p>
        </p:txBody>
      </p:sp>
      <p:sp>
        <p:nvSpPr>
          <p:cNvPr id="16" name="Textfeld 15"/>
          <p:cNvSpPr txBox="1"/>
          <p:nvPr/>
        </p:nvSpPr>
        <p:spPr>
          <a:xfrm>
            <a:off x="6387550" y="5624279"/>
            <a:ext cx="2448272" cy="461665"/>
          </a:xfrm>
          <a:prstGeom prst="rect">
            <a:avLst/>
          </a:prstGeom>
          <a:solidFill>
            <a:srgbClr val="E4DCBA"/>
          </a:solidFill>
        </p:spPr>
        <p:txBody>
          <a:bodyPr wrap="square" rtlCol="0">
            <a:spAutoFit/>
          </a:bodyPr>
          <a:lstStyle/>
          <a:p>
            <a:r>
              <a:rPr lang="de-DE" sz="1200" dirty="0" smtClean="0"/>
              <a:t>Text Beschreibung und </a:t>
            </a:r>
            <a:r>
              <a:rPr lang="de-DE" sz="1200" dirty="0" err="1" smtClean="0"/>
              <a:t>Langtext</a:t>
            </a:r>
            <a:r>
              <a:rPr lang="de-DE" sz="1200" dirty="0" smtClean="0"/>
              <a:t> eingeben</a:t>
            </a:r>
            <a:endParaRPr lang="de-DE" sz="1200"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2045471"/>
            <a:ext cx="4606375" cy="307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30" name="Gerade Verbindung mit Pfeil 1029"/>
          <p:cNvCxnSpPr/>
          <p:nvPr/>
        </p:nvCxnSpPr>
        <p:spPr>
          <a:xfrm flipH="1">
            <a:off x="6876256" y="2438387"/>
            <a:ext cx="129614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2" name="Gerade Verbindung 1031"/>
          <p:cNvCxnSpPr/>
          <p:nvPr/>
        </p:nvCxnSpPr>
        <p:spPr>
          <a:xfrm>
            <a:off x="8172400" y="2425691"/>
            <a:ext cx="0" cy="3198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4" name="Gerade Verbindung mit Pfeil 1033"/>
          <p:cNvCxnSpPr/>
          <p:nvPr/>
        </p:nvCxnSpPr>
        <p:spPr>
          <a:xfrm flipH="1">
            <a:off x="6516216" y="4890776"/>
            <a:ext cx="165618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240678" y="619200"/>
            <a:ext cx="8773469" cy="646331"/>
          </a:xfrm>
          <a:prstGeom prst="rect">
            <a:avLst/>
          </a:prstGeom>
          <a:noFill/>
        </p:spPr>
        <p:txBody>
          <a:bodyPr wrap="square" rtlCol="0">
            <a:spAutoFit/>
          </a:bodyPr>
          <a:lstStyle/>
          <a:p>
            <a:r>
              <a:rPr lang="de-DE" b="1" dirty="0" smtClean="0"/>
              <a:t>3.1. Einkäufer </a:t>
            </a:r>
            <a:r>
              <a:rPr lang="de-DE" b="1" dirty="0"/>
              <a:t>-&gt; Max Frisch (Werk 1250), </a:t>
            </a:r>
            <a:r>
              <a:rPr lang="de-DE" b="1" dirty="0" smtClean="0"/>
              <a:t>-&gt; </a:t>
            </a:r>
            <a:r>
              <a:rPr lang="de-DE" b="1" dirty="0"/>
              <a:t>Gruppe </a:t>
            </a:r>
            <a:r>
              <a:rPr lang="de-DE" b="1" dirty="0" smtClean="0"/>
              <a:t>Einkauf -&gt; </a:t>
            </a:r>
            <a:r>
              <a:rPr lang="de-DE" b="1" dirty="0"/>
              <a:t>selbstangelegte Rolle </a:t>
            </a:r>
            <a:r>
              <a:rPr lang="de-DE" b="1" dirty="0" smtClean="0"/>
              <a:t>-&gt; aus SAP Menü -&gt; mit </a:t>
            </a:r>
            <a:r>
              <a:rPr lang="de-DE" b="1" dirty="0"/>
              <a:t>Organisationseinheiten </a:t>
            </a:r>
            <a:r>
              <a:rPr lang="de-DE" b="1" dirty="0" smtClean="0"/>
              <a:t>(Werk) und Zuteilungen (Werk1000)</a:t>
            </a:r>
            <a:endParaRPr lang="de-DE" b="1" dirty="0"/>
          </a:p>
        </p:txBody>
      </p:sp>
      <p:sp>
        <p:nvSpPr>
          <p:cNvPr id="22" name="Textfeld 21"/>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25			       </a:t>
            </a:r>
            <a:r>
              <a:rPr lang="de-DE" sz="800" dirty="0" smtClean="0">
                <a:solidFill>
                  <a:prstClr val="black"/>
                </a:solidFill>
                <a:hlinkClick r:id="rId7" action="ppaction://hlinksldjump"/>
              </a:rPr>
              <a:t>Inhaltsverzeichnis</a:t>
            </a:r>
            <a:endParaRPr lang="de-DE" sz="800" dirty="0">
              <a:solidFill>
                <a:prstClr val="black"/>
              </a:solidFill>
            </a:endParaRPr>
          </a:p>
        </p:txBody>
      </p:sp>
      <p:sp>
        <p:nvSpPr>
          <p:cNvPr id="23" name="Textfeld 22"/>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4" name="Textfeld 23"/>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1085241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13" name="Textfeld 12"/>
          <p:cNvSpPr txBox="1"/>
          <p:nvPr/>
        </p:nvSpPr>
        <p:spPr>
          <a:xfrm>
            <a:off x="236887" y="1749825"/>
            <a:ext cx="6273921" cy="338554"/>
          </a:xfrm>
          <a:prstGeom prst="rect">
            <a:avLst/>
          </a:prstGeom>
          <a:solidFill>
            <a:schemeClr val="tx2">
              <a:lumMod val="10000"/>
              <a:lumOff val="90000"/>
            </a:schemeClr>
          </a:solidFill>
        </p:spPr>
        <p:txBody>
          <a:bodyPr wrap="square" rtlCol="0">
            <a:spAutoFit/>
          </a:bodyPr>
          <a:lstStyle/>
          <a:p>
            <a:r>
              <a:rPr lang="de-DE" sz="1600" b="1" dirty="0" smtClean="0"/>
              <a:t>Sicht: Menü -&gt; existiert noch nicht -&gt; Status rot</a:t>
            </a:r>
            <a:endParaRPr lang="de-DE" sz="1600" b="1" dirty="0"/>
          </a:p>
        </p:txBody>
      </p:sp>
      <p:sp>
        <p:nvSpPr>
          <p:cNvPr id="3" name="Textfeld 2"/>
          <p:cNvSpPr txBox="1"/>
          <p:nvPr/>
        </p:nvSpPr>
        <p:spPr>
          <a:xfrm>
            <a:off x="240678" y="2276872"/>
            <a:ext cx="6270131" cy="461665"/>
          </a:xfrm>
          <a:prstGeom prst="rect">
            <a:avLst/>
          </a:prstGeom>
          <a:solidFill>
            <a:srgbClr val="E4DCBA"/>
          </a:solidFill>
        </p:spPr>
        <p:txBody>
          <a:bodyPr wrap="square" rtlCol="0">
            <a:spAutoFit/>
          </a:bodyPr>
          <a:lstStyle/>
          <a:p>
            <a:r>
              <a:rPr lang="de-DE" sz="1200" dirty="0" smtClean="0"/>
              <a:t>Das Menü kann aus einzelnen Aktivitäten (Transaktionen, Berichten, etc. s. rechte Spalte)</a:t>
            </a:r>
          </a:p>
          <a:p>
            <a:r>
              <a:rPr lang="de-DE" sz="1200" dirty="0" smtClean="0"/>
              <a:t> und / oder „kompakten Aktivitäten“ gestaltet werden. (Übernahme von Menüs)</a:t>
            </a:r>
            <a:endParaRPr lang="de-DE" sz="12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466" y="1919102"/>
            <a:ext cx="1932681" cy="445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11" y="2996952"/>
            <a:ext cx="6245398" cy="316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feld 28"/>
          <p:cNvSpPr txBox="1"/>
          <p:nvPr/>
        </p:nvSpPr>
        <p:spPr>
          <a:xfrm>
            <a:off x="539552" y="5157191"/>
            <a:ext cx="3456384" cy="461665"/>
          </a:xfrm>
          <a:prstGeom prst="rect">
            <a:avLst/>
          </a:prstGeom>
          <a:solidFill>
            <a:srgbClr val="E4DCBA"/>
          </a:solidFill>
        </p:spPr>
        <p:txBody>
          <a:bodyPr wrap="square" rtlCol="0">
            <a:spAutoFit/>
          </a:bodyPr>
          <a:lstStyle/>
          <a:p>
            <a:r>
              <a:rPr lang="de-DE" sz="1200" dirty="0"/>
              <a:t>In diesen Fall wähle ich -&gt; Übernahme von Menüs -&gt;</a:t>
            </a:r>
          </a:p>
          <a:p>
            <a:r>
              <a:rPr lang="de-DE" sz="1200" dirty="0"/>
              <a:t>aus dem SAP Menü -&gt; </a:t>
            </a:r>
            <a:r>
              <a:rPr lang="de-DE" sz="1200" dirty="0" err="1"/>
              <a:t>Local</a:t>
            </a:r>
            <a:r>
              <a:rPr lang="de-DE" sz="1200" dirty="0"/>
              <a:t> -&gt; s. nächste Seite</a:t>
            </a:r>
          </a:p>
        </p:txBody>
      </p:sp>
      <p:sp>
        <p:nvSpPr>
          <p:cNvPr id="31" name="Pfeil nach rechts 30"/>
          <p:cNvSpPr/>
          <p:nvPr/>
        </p:nvSpPr>
        <p:spPr>
          <a:xfrm>
            <a:off x="5940152" y="2291680"/>
            <a:ext cx="1080120"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8" name="Pfeil nach unten 2047"/>
          <p:cNvSpPr/>
          <p:nvPr/>
        </p:nvSpPr>
        <p:spPr>
          <a:xfrm>
            <a:off x="5148064" y="2800092"/>
            <a:ext cx="288032" cy="14209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p:cNvSpPr txBox="1"/>
          <p:nvPr/>
        </p:nvSpPr>
        <p:spPr>
          <a:xfrm>
            <a:off x="240678" y="619200"/>
            <a:ext cx="8773469" cy="646331"/>
          </a:xfrm>
          <a:prstGeom prst="rect">
            <a:avLst/>
          </a:prstGeom>
          <a:noFill/>
        </p:spPr>
        <p:txBody>
          <a:bodyPr wrap="square" rtlCol="0">
            <a:spAutoFit/>
          </a:bodyPr>
          <a:lstStyle/>
          <a:p>
            <a:r>
              <a:rPr lang="de-DE" b="1" dirty="0" smtClean="0"/>
              <a:t>3.1. Einkäufer </a:t>
            </a:r>
            <a:r>
              <a:rPr lang="de-DE" b="1" dirty="0"/>
              <a:t>-&gt; Max Frisch (Werk 1250), </a:t>
            </a:r>
            <a:r>
              <a:rPr lang="de-DE" b="1" dirty="0" smtClean="0"/>
              <a:t>-&gt; </a:t>
            </a:r>
            <a:r>
              <a:rPr lang="de-DE" b="1" dirty="0"/>
              <a:t>Gruppe </a:t>
            </a:r>
            <a:r>
              <a:rPr lang="de-DE" b="1" dirty="0" smtClean="0"/>
              <a:t>Einkauf -&gt; </a:t>
            </a:r>
            <a:r>
              <a:rPr lang="de-DE" b="1" dirty="0"/>
              <a:t>selbstangelegte Rolle </a:t>
            </a:r>
            <a:r>
              <a:rPr lang="de-DE" b="1" dirty="0" smtClean="0"/>
              <a:t>-&gt; aus SAP Menü -&gt; mit </a:t>
            </a:r>
            <a:r>
              <a:rPr lang="de-DE" b="1" dirty="0"/>
              <a:t>Organisationseinheiten </a:t>
            </a:r>
            <a:r>
              <a:rPr lang="de-DE" b="1" dirty="0" smtClean="0"/>
              <a:t>(Werk) und Zuteilungen (Werk1000)</a:t>
            </a:r>
            <a:endParaRPr lang="de-DE" b="1" dirty="0"/>
          </a:p>
        </p:txBody>
      </p:sp>
      <p:sp>
        <p:nvSpPr>
          <p:cNvPr id="2049" name="Rechteck 2048"/>
          <p:cNvSpPr/>
          <p:nvPr/>
        </p:nvSpPr>
        <p:spPr>
          <a:xfrm>
            <a:off x="1403648" y="3861047"/>
            <a:ext cx="576064" cy="2863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26			       </a:t>
            </a:r>
            <a:r>
              <a:rPr lang="de-DE" sz="800" dirty="0" smtClean="0">
                <a:solidFill>
                  <a:prstClr val="black"/>
                </a:solidFill>
                <a:hlinkClick r:id="rId6" action="ppaction://hlinksldjump"/>
              </a:rPr>
              <a:t>Inhaltsverzeichnis</a:t>
            </a:r>
            <a:endParaRPr lang="de-DE" sz="800" dirty="0">
              <a:solidFill>
                <a:prstClr val="black"/>
              </a:solidFill>
            </a:endParaRPr>
          </a:p>
        </p:txBody>
      </p:sp>
      <p:sp>
        <p:nvSpPr>
          <p:cNvPr id="18" name="Textfeld 17"/>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9" name="Textfeld 18"/>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752991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13" name="Textfeld 12"/>
          <p:cNvSpPr txBox="1"/>
          <p:nvPr/>
        </p:nvSpPr>
        <p:spPr>
          <a:xfrm>
            <a:off x="240677" y="1641200"/>
            <a:ext cx="8651389" cy="338554"/>
          </a:xfrm>
          <a:prstGeom prst="rect">
            <a:avLst/>
          </a:prstGeom>
          <a:solidFill>
            <a:schemeClr val="tx2">
              <a:lumMod val="10000"/>
              <a:lumOff val="90000"/>
            </a:schemeClr>
          </a:solidFill>
        </p:spPr>
        <p:txBody>
          <a:bodyPr wrap="square" rtlCol="0">
            <a:spAutoFit/>
          </a:bodyPr>
          <a:lstStyle/>
          <a:p>
            <a:r>
              <a:rPr lang="de-DE" sz="1600" b="1" dirty="0" smtClean="0"/>
              <a:t>Sicht: Menü -&gt; erstellt -&gt; Status grün</a:t>
            </a:r>
            <a:endParaRPr lang="de-DE" sz="1600" b="1" dirty="0"/>
          </a:p>
        </p:txBody>
      </p:sp>
      <p:sp>
        <p:nvSpPr>
          <p:cNvPr id="14" name="Textfeld 13"/>
          <p:cNvSpPr txBox="1"/>
          <p:nvPr/>
        </p:nvSpPr>
        <p:spPr>
          <a:xfrm>
            <a:off x="240678" y="619200"/>
            <a:ext cx="8773469" cy="646331"/>
          </a:xfrm>
          <a:prstGeom prst="rect">
            <a:avLst/>
          </a:prstGeom>
          <a:noFill/>
        </p:spPr>
        <p:txBody>
          <a:bodyPr wrap="square" rtlCol="0">
            <a:spAutoFit/>
          </a:bodyPr>
          <a:lstStyle/>
          <a:p>
            <a:r>
              <a:rPr lang="de-DE" b="1" dirty="0" smtClean="0"/>
              <a:t>3.1. Einkäufer </a:t>
            </a:r>
            <a:r>
              <a:rPr lang="de-DE" b="1" dirty="0"/>
              <a:t>-&gt; Max Frisch (Werk 1250), </a:t>
            </a:r>
            <a:r>
              <a:rPr lang="de-DE" b="1" dirty="0" smtClean="0"/>
              <a:t>-&gt; </a:t>
            </a:r>
            <a:r>
              <a:rPr lang="de-DE" b="1" dirty="0"/>
              <a:t>Gruppe </a:t>
            </a:r>
            <a:r>
              <a:rPr lang="de-DE" b="1" dirty="0" smtClean="0"/>
              <a:t>Einkauf -&gt; </a:t>
            </a:r>
            <a:r>
              <a:rPr lang="de-DE" b="1" dirty="0"/>
              <a:t>selbstangelegte Rolle </a:t>
            </a:r>
            <a:r>
              <a:rPr lang="de-DE" b="1" dirty="0" smtClean="0"/>
              <a:t>-&gt; aus SAP Menü -&gt; mit </a:t>
            </a:r>
            <a:r>
              <a:rPr lang="de-DE" b="1" dirty="0"/>
              <a:t>Organisationseinheiten </a:t>
            </a:r>
            <a:r>
              <a:rPr lang="de-DE" b="1" dirty="0" smtClean="0"/>
              <a:t>(Werk) und Zuteilungen (Werk1000)</a:t>
            </a:r>
            <a:endParaRPr lang="de-DE" b="1"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78" y="1988840"/>
            <a:ext cx="2629339" cy="443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2708920"/>
            <a:ext cx="5544203" cy="281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feld 14"/>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27			       </a:t>
            </a:r>
            <a:r>
              <a:rPr lang="de-DE" sz="800" dirty="0" smtClean="0">
                <a:solidFill>
                  <a:prstClr val="black"/>
                </a:solidFill>
                <a:hlinkClick r:id="rId6" action="ppaction://hlinksldjump"/>
              </a:rPr>
              <a:t>Inhaltsverzeichnis</a:t>
            </a:r>
            <a:endParaRPr lang="de-DE" sz="800" dirty="0">
              <a:solidFill>
                <a:prstClr val="black"/>
              </a:solidFill>
            </a:endParaRPr>
          </a:p>
        </p:txBody>
      </p:sp>
      <p:sp>
        <p:nvSpPr>
          <p:cNvPr id="16" name="Textfeld 15"/>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7" name="Textfeld 16"/>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
        <p:nvSpPr>
          <p:cNvPr id="2" name="Rechteck 1"/>
          <p:cNvSpPr/>
          <p:nvPr/>
        </p:nvSpPr>
        <p:spPr>
          <a:xfrm>
            <a:off x="4464257" y="2636912"/>
            <a:ext cx="539791"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 Verbindung 3"/>
          <p:cNvCxnSpPr/>
          <p:nvPr/>
        </p:nvCxnSpPr>
        <p:spPr>
          <a:xfrm>
            <a:off x="3419872" y="1810477"/>
            <a:ext cx="12075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4627412" y="1810477"/>
            <a:ext cx="0" cy="8264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734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3.1. Einkäufer </a:t>
            </a:r>
            <a:r>
              <a:rPr lang="de-DE" b="1" dirty="0"/>
              <a:t>-&gt; Max Frisch (Werk 1250), </a:t>
            </a:r>
            <a:r>
              <a:rPr lang="de-DE" b="1" dirty="0" smtClean="0"/>
              <a:t>-&gt; </a:t>
            </a:r>
            <a:r>
              <a:rPr lang="de-DE" b="1" dirty="0"/>
              <a:t>Gruppe </a:t>
            </a:r>
            <a:r>
              <a:rPr lang="de-DE" b="1" dirty="0" smtClean="0"/>
              <a:t>Einkauf -&gt; </a:t>
            </a:r>
            <a:r>
              <a:rPr lang="de-DE" b="1" dirty="0"/>
              <a:t>selbstangelegte Rolle </a:t>
            </a:r>
            <a:r>
              <a:rPr lang="de-DE" b="1" dirty="0" smtClean="0"/>
              <a:t>-&gt; aus SAP Menü -&gt; mit </a:t>
            </a:r>
            <a:r>
              <a:rPr lang="de-DE" b="1" dirty="0"/>
              <a:t>Organisationseinheiten </a:t>
            </a:r>
            <a:r>
              <a:rPr lang="de-DE" b="1" dirty="0" smtClean="0"/>
              <a:t>(Werk) und Zuteilungen (Werk1000)</a:t>
            </a:r>
            <a:endParaRPr lang="de-DE" b="1" dirty="0"/>
          </a:p>
        </p:txBody>
      </p:sp>
      <p:sp>
        <p:nvSpPr>
          <p:cNvPr id="13" name="Textfeld 12"/>
          <p:cNvSpPr txBox="1"/>
          <p:nvPr/>
        </p:nvSpPr>
        <p:spPr>
          <a:xfrm>
            <a:off x="240678" y="1794302"/>
            <a:ext cx="4958023" cy="338554"/>
          </a:xfrm>
          <a:prstGeom prst="rect">
            <a:avLst/>
          </a:prstGeom>
          <a:solidFill>
            <a:schemeClr val="tx2">
              <a:lumMod val="10000"/>
              <a:lumOff val="90000"/>
            </a:schemeClr>
          </a:solidFill>
        </p:spPr>
        <p:txBody>
          <a:bodyPr wrap="square" rtlCol="0">
            <a:spAutoFit/>
          </a:bodyPr>
          <a:lstStyle/>
          <a:p>
            <a:r>
              <a:rPr lang="de-DE" sz="1600" b="1" dirty="0" smtClean="0"/>
              <a:t>Sicht: Berechtigungen -&gt; Status rot</a:t>
            </a:r>
            <a:endParaRPr lang="de-DE" sz="1600" b="1"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78" y="2132856"/>
            <a:ext cx="4958023" cy="308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5306550"/>
            <a:ext cx="4752528" cy="112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292081" y="2132856"/>
            <a:ext cx="3722066" cy="1938992"/>
          </a:xfrm>
          <a:prstGeom prst="rect">
            <a:avLst/>
          </a:prstGeom>
          <a:solidFill>
            <a:srgbClr val="E4DCBA"/>
          </a:solidFill>
        </p:spPr>
        <p:txBody>
          <a:bodyPr wrap="square" rtlCol="0">
            <a:spAutoFit/>
          </a:bodyPr>
          <a:lstStyle/>
          <a:p>
            <a:pPr marL="342900" indent="-342900">
              <a:buAutoNum type="arabicPeriod"/>
            </a:pPr>
            <a:r>
              <a:rPr lang="de-DE" sz="1200" dirty="0" smtClean="0"/>
              <a:t>Profilnamen vorschlagen lassen</a:t>
            </a:r>
          </a:p>
          <a:p>
            <a:pPr marL="342900" indent="-342900">
              <a:buAutoNum type="arabicPeriod"/>
            </a:pPr>
            <a:r>
              <a:rPr lang="de-DE" sz="1200" dirty="0" smtClean="0"/>
              <a:t>Speichern</a:t>
            </a:r>
          </a:p>
          <a:p>
            <a:pPr marL="342900" indent="-342900">
              <a:buAutoNum type="arabicPeriod"/>
            </a:pPr>
            <a:r>
              <a:rPr lang="de-DE" sz="1200" dirty="0"/>
              <a:t>B</a:t>
            </a:r>
            <a:r>
              <a:rPr lang="de-DE" sz="1200" dirty="0" smtClean="0"/>
              <a:t>erechtigungsdaten ändern anklicken</a:t>
            </a:r>
          </a:p>
          <a:p>
            <a:pPr marL="342900" indent="-342900">
              <a:buAutoNum type="arabicPeriod"/>
            </a:pPr>
            <a:r>
              <a:rPr lang="de-DE" sz="1200" dirty="0" err="1" smtClean="0"/>
              <a:t>OrgEbene</a:t>
            </a:r>
            <a:r>
              <a:rPr lang="de-DE" sz="1200" dirty="0" smtClean="0"/>
              <a:t> Werk 1000 pflegen</a:t>
            </a:r>
          </a:p>
          <a:p>
            <a:pPr marL="342900" indent="-342900">
              <a:buAutoNum type="arabicPeriod"/>
            </a:pPr>
            <a:r>
              <a:rPr lang="de-DE" sz="1200" dirty="0" smtClean="0"/>
              <a:t>Speichern</a:t>
            </a:r>
          </a:p>
          <a:p>
            <a:pPr marL="342900" indent="-342900">
              <a:buAutoNum type="arabicPeriod"/>
            </a:pPr>
            <a:r>
              <a:rPr lang="de-DE" sz="1200" dirty="0" smtClean="0"/>
              <a:t>Berechtigungen pflegen  </a:t>
            </a:r>
          </a:p>
          <a:p>
            <a:pPr marL="342900" indent="-342900">
              <a:buAutoNum type="arabicPeriod"/>
            </a:pPr>
            <a:r>
              <a:rPr lang="de-DE" sz="1200" dirty="0" smtClean="0"/>
              <a:t>Generieren</a:t>
            </a:r>
          </a:p>
          <a:p>
            <a:pPr marL="342900" indent="-342900">
              <a:buAutoNum type="arabicPeriod"/>
            </a:pPr>
            <a:r>
              <a:rPr lang="de-DE" sz="1200" dirty="0" smtClean="0"/>
              <a:t>Speichern</a:t>
            </a:r>
          </a:p>
          <a:p>
            <a:pPr marL="342900" indent="-342900">
              <a:buAutoNum type="arabicPeriod"/>
            </a:pPr>
            <a:r>
              <a:rPr lang="de-DE" sz="1200" dirty="0" smtClean="0"/>
              <a:t>Status des </a:t>
            </a:r>
            <a:r>
              <a:rPr lang="de-DE" sz="1200" dirty="0" err="1" smtClean="0"/>
              <a:t>Profiles</a:t>
            </a:r>
            <a:r>
              <a:rPr lang="de-DE" sz="1200" dirty="0" smtClean="0"/>
              <a:t> generieren</a:t>
            </a:r>
          </a:p>
          <a:p>
            <a:pPr marL="342900" indent="-342900">
              <a:buAutoNum type="arabicPeriod"/>
            </a:pPr>
            <a:r>
              <a:rPr lang="de-DE" sz="1200" dirty="0" smtClean="0"/>
              <a:t>Berechtigungen erhalten Status grün</a:t>
            </a:r>
            <a:endParaRPr lang="de-DE" sz="1200" dirty="0"/>
          </a:p>
        </p:txBody>
      </p:sp>
      <p:cxnSp>
        <p:nvCxnSpPr>
          <p:cNvPr id="5" name="Gerade Verbindung 4"/>
          <p:cNvCxnSpPr/>
          <p:nvPr/>
        </p:nvCxnSpPr>
        <p:spPr>
          <a:xfrm>
            <a:off x="2128233" y="4653136"/>
            <a:ext cx="21557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4283968" y="4653136"/>
            <a:ext cx="0" cy="6534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1948213" y="3528000"/>
            <a:ext cx="360040" cy="369332"/>
          </a:xfrm>
          <a:prstGeom prst="rect">
            <a:avLst/>
          </a:prstGeom>
          <a:noFill/>
        </p:spPr>
        <p:txBody>
          <a:bodyPr wrap="square" rtlCol="0">
            <a:spAutoFit/>
          </a:bodyPr>
          <a:lstStyle/>
          <a:p>
            <a:r>
              <a:rPr lang="de-DE" dirty="0" smtClean="0">
                <a:solidFill>
                  <a:srgbClr val="FF0000"/>
                </a:solidFill>
              </a:rPr>
              <a:t>1</a:t>
            </a:r>
            <a:endParaRPr lang="de-DE" dirty="0">
              <a:solidFill>
                <a:srgbClr val="FF0000"/>
              </a:solidFill>
            </a:endParaRPr>
          </a:p>
        </p:txBody>
      </p:sp>
      <p:sp>
        <p:nvSpPr>
          <p:cNvPr id="20" name="Textfeld 19"/>
          <p:cNvSpPr txBox="1"/>
          <p:nvPr/>
        </p:nvSpPr>
        <p:spPr>
          <a:xfrm>
            <a:off x="1825268" y="4468470"/>
            <a:ext cx="360040" cy="369332"/>
          </a:xfrm>
          <a:prstGeom prst="rect">
            <a:avLst/>
          </a:prstGeom>
          <a:noFill/>
        </p:spPr>
        <p:txBody>
          <a:bodyPr wrap="square" rtlCol="0">
            <a:spAutoFit/>
          </a:bodyPr>
          <a:lstStyle/>
          <a:p>
            <a:r>
              <a:rPr lang="de-DE" dirty="0">
                <a:solidFill>
                  <a:srgbClr val="FF0000"/>
                </a:solidFill>
              </a:rPr>
              <a:t>3</a:t>
            </a:r>
          </a:p>
        </p:txBody>
      </p:sp>
      <p:sp>
        <p:nvSpPr>
          <p:cNvPr id="22" name="Textfeld 21"/>
          <p:cNvSpPr txBox="1"/>
          <p:nvPr/>
        </p:nvSpPr>
        <p:spPr>
          <a:xfrm>
            <a:off x="3779912" y="5237230"/>
            <a:ext cx="360040" cy="646331"/>
          </a:xfrm>
          <a:prstGeom prst="rect">
            <a:avLst/>
          </a:prstGeom>
          <a:noFill/>
        </p:spPr>
        <p:txBody>
          <a:bodyPr wrap="square" rtlCol="0">
            <a:spAutoFit/>
          </a:bodyPr>
          <a:lstStyle/>
          <a:p>
            <a:r>
              <a:rPr lang="de-DE" dirty="0" smtClean="0">
                <a:solidFill>
                  <a:srgbClr val="FF0000"/>
                </a:solidFill>
              </a:rPr>
              <a:t>4</a:t>
            </a:r>
          </a:p>
          <a:p>
            <a:endParaRPr lang="de-DE" dirty="0">
              <a:solidFill>
                <a:srgbClr val="FF0000"/>
              </a:solidFill>
            </a:endParaRPr>
          </a:p>
        </p:txBody>
      </p:sp>
      <p:sp>
        <p:nvSpPr>
          <p:cNvPr id="18" name="Textfeld 17"/>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28			       </a:t>
            </a:r>
            <a:r>
              <a:rPr lang="de-DE" sz="800" dirty="0" smtClean="0">
                <a:solidFill>
                  <a:prstClr val="black"/>
                </a:solidFill>
                <a:hlinkClick r:id="rId6" action="ppaction://hlinksldjump"/>
              </a:rPr>
              <a:t>Inhaltsverzeichnis</a:t>
            </a:r>
            <a:endParaRPr lang="de-DE" sz="800" dirty="0">
              <a:solidFill>
                <a:prstClr val="black"/>
              </a:solidFill>
            </a:endParaRPr>
          </a:p>
        </p:txBody>
      </p:sp>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1" name="Textfeld 20"/>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655739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3.1. Einkäufer </a:t>
            </a:r>
            <a:r>
              <a:rPr lang="de-DE" b="1" dirty="0"/>
              <a:t>-&gt; Max Frisch (Werk </a:t>
            </a:r>
            <a:r>
              <a:rPr lang="de-DE" b="1" dirty="0" smtClean="0"/>
              <a:t>1000), -&gt; </a:t>
            </a:r>
            <a:r>
              <a:rPr lang="de-DE" b="1" dirty="0"/>
              <a:t>Gruppe </a:t>
            </a:r>
            <a:r>
              <a:rPr lang="de-DE" b="1" dirty="0" smtClean="0"/>
              <a:t>Einkauf -&gt; </a:t>
            </a:r>
            <a:r>
              <a:rPr lang="de-DE" b="1" dirty="0"/>
              <a:t>selbstangelegte Rolle </a:t>
            </a:r>
            <a:r>
              <a:rPr lang="de-DE" b="1" dirty="0" smtClean="0"/>
              <a:t>-&gt; aus SAP Menü -&gt; mit </a:t>
            </a:r>
            <a:r>
              <a:rPr lang="de-DE" b="1" dirty="0"/>
              <a:t>Organisationseinheiten </a:t>
            </a:r>
            <a:r>
              <a:rPr lang="de-DE" b="1" dirty="0" smtClean="0"/>
              <a:t>(Werk) und Zuteilungen (Werk1000)</a:t>
            </a:r>
            <a:endParaRPr lang="de-DE" b="1" dirty="0"/>
          </a:p>
        </p:txBody>
      </p:sp>
      <p:sp>
        <p:nvSpPr>
          <p:cNvPr id="3" name="Textfeld 2"/>
          <p:cNvSpPr txBox="1"/>
          <p:nvPr/>
        </p:nvSpPr>
        <p:spPr>
          <a:xfrm>
            <a:off x="4042474" y="1739717"/>
            <a:ext cx="360040" cy="369332"/>
          </a:xfrm>
          <a:prstGeom prst="rect">
            <a:avLst/>
          </a:prstGeom>
          <a:noFill/>
        </p:spPr>
        <p:txBody>
          <a:bodyPr wrap="square" rtlCol="0">
            <a:spAutoFit/>
          </a:bodyPr>
          <a:lstStyle/>
          <a:p>
            <a:r>
              <a:rPr lang="de-DE" dirty="0">
                <a:solidFill>
                  <a:srgbClr val="FF0000"/>
                </a:solidFill>
              </a:rPr>
              <a:t>6</a:t>
            </a:r>
          </a:p>
        </p:txBody>
      </p:sp>
      <p:sp>
        <p:nvSpPr>
          <p:cNvPr id="17" name="Textfeld 16"/>
          <p:cNvSpPr txBox="1"/>
          <p:nvPr/>
        </p:nvSpPr>
        <p:spPr>
          <a:xfrm>
            <a:off x="4464257" y="1507876"/>
            <a:ext cx="4449550" cy="338554"/>
          </a:xfrm>
          <a:prstGeom prst="rect">
            <a:avLst/>
          </a:prstGeom>
          <a:solidFill>
            <a:schemeClr val="tx2">
              <a:lumMod val="10000"/>
              <a:lumOff val="90000"/>
            </a:schemeClr>
          </a:solidFill>
        </p:spPr>
        <p:txBody>
          <a:bodyPr wrap="square" rtlCol="0">
            <a:spAutoFit/>
          </a:bodyPr>
          <a:lstStyle/>
          <a:p>
            <a:r>
              <a:rPr lang="de-DE" sz="1600" b="1" dirty="0" smtClean="0"/>
              <a:t>Berechtigungsfelder pflegen</a:t>
            </a:r>
            <a:endParaRPr lang="de-DE" sz="16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861819"/>
            <a:ext cx="4485823" cy="46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Gerade Verbindung mit Pfeil 12"/>
          <p:cNvCxnSpPr/>
          <p:nvPr/>
        </p:nvCxnSpPr>
        <p:spPr>
          <a:xfrm>
            <a:off x="3275856" y="5256000"/>
            <a:ext cx="127067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3295805" y="5020156"/>
            <a:ext cx="1306678" cy="246221"/>
          </a:xfrm>
          <a:prstGeom prst="rect">
            <a:avLst/>
          </a:prstGeom>
          <a:noFill/>
        </p:spPr>
        <p:txBody>
          <a:bodyPr wrap="square" rtlCol="0">
            <a:spAutoFit/>
          </a:bodyPr>
          <a:lstStyle/>
          <a:p>
            <a:r>
              <a:rPr lang="de-DE" sz="1000" dirty="0" smtClean="0"/>
              <a:t>s. nächste Seite</a:t>
            </a:r>
            <a:endParaRPr lang="de-DE" sz="1000" dirty="0"/>
          </a:p>
        </p:txBody>
      </p:sp>
      <p:sp>
        <p:nvSpPr>
          <p:cNvPr id="18" name="Textfeld 17"/>
          <p:cNvSpPr txBox="1"/>
          <p:nvPr/>
        </p:nvSpPr>
        <p:spPr>
          <a:xfrm>
            <a:off x="240678" y="2420888"/>
            <a:ext cx="3899274" cy="1169551"/>
          </a:xfrm>
          <a:prstGeom prst="rect">
            <a:avLst/>
          </a:prstGeom>
          <a:solidFill>
            <a:srgbClr val="E4DCBA"/>
          </a:solidFill>
        </p:spPr>
        <p:txBody>
          <a:bodyPr wrap="square" rtlCol="0">
            <a:spAutoFit/>
          </a:bodyPr>
          <a:lstStyle/>
          <a:p>
            <a:r>
              <a:rPr lang="de-DE" sz="1400" dirty="0" smtClean="0"/>
              <a:t>Berechtigungsfelder prüfen und vom Standard abweichende bzw. benötigte pflegen,</a:t>
            </a:r>
          </a:p>
          <a:p>
            <a:r>
              <a:rPr lang="de-DE" sz="1400" dirty="0"/>
              <a:t>a</a:t>
            </a:r>
            <a:r>
              <a:rPr lang="de-DE" sz="1400" dirty="0" smtClean="0"/>
              <a:t>nschließend über Drucktaste </a:t>
            </a:r>
          </a:p>
          <a:p>
            <a:r>
              <a:rPr lang="de-DE" sz="1400" dirty="0"/>
              <a:t>g</a:t>
            </a:r>
            <a:r>
              <a:rPr lang="de-DE" sz="1400" dirty="0" smtClean="0"/>
              <a:t>enerieren bzw. Menü -&gt; Berechtigungen -&gt; Generieren (</a:t>
            </a:r>
            <a:r>
              <a:rPr lang="de-DE" sz="1400" dirty="0" err="1" smtClean="0"/>
              <a:t>Umsch</a:t>
            </a:r>
            <a:r>
              <a:rPr lang="de-DE" sz="1400" dirty="0" smtClean="0"/>
              <a:t>. + F5)</a:t>
            </a:r>
            <a:endParaRPr lang="de-DE" sz="14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2862788"/>
            <a:ext cx="2762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feld 22"/>
          <p:cNvSpPr txBox="1"/>
          <p:nvPr/>
        </p:nvSpPr>
        <p:spPr>
          <a:xfrm>
            <a:off x="2832001" y="2820997"/>
            <a:ext cx="360040" cy="369332"/>
          </a:xfrm>
          <a:prstGeom prst="rect">
            <a:avLst/>
          </a:prstGeom>
          <a:noFill/>
        </p:spPr>
        <p:txBody>
          <a:bodyPr wrap="square" rtlCol="0">
            <a:spAutoFit/>
          </a:bodyPr>
          <a:lstStyle/>
          <a:p>
            <a:r>
              <a:rPr lang="de-DE" dirty="0">
                <a:solidFill>
                  <a:srgbClr val="FF0000"/>
                </a:solidFill>
              </a:rPr>
              <a:t>7</a:t>
            </a:r>
          </a:p>
        </p:txBody>
      </p:sp>
      <p:sp>
        <p:nvSpPr>
          <p:cNvPr id="19" name="Textfeld 18"/>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29			       </a:t>
            </a:r>
            <a:r>
              <a:rPr lang="de-DE" sz="800" dirty="0" smtClean="0">
                <a:solidFill>
                  <a:prstClr val="black"/>
                </a:solidFill>
                <a:hlinkClick r:id="rId6" action="ppaction://hlinksldjump"/>
              </a:rPr>
              <a:t>Inhaltsverzeichnis</a:t>
            </a:r>
            <a:endParaRPr lang="de-DE" sz="800" dirty="0">
              <a:solidFill>
                <a:prstClr val="black"/>
              </a:solidFill>
            </a:endParaRPr>
          </a:p>
        </p:txBody>
      </p: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1" name="Textfeld 20"/>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3560381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4" name="Textfeld 3"/>
          <p:cNvSpPr txBox="1"/>
          <p:nvPr/>
        </p:nvSpPr>
        <p:spPr>
          <a:xfrm>
            <a:off x="225208" y="988532"/>
            <a:ext cx="8658391" cy="2708434"/>
          </a:xfrm>
          <a:prstGeom prst="rect">
            <a:avLst/>
          </a:prstGeom>
          <a:noFill/>
        </p:spPr>
        <p:txBody>
          <a:bodyPr wrap="square" rtlCol="0">
            <a:spAutoFit/>
          </a:bodyPr>
          <a:lstStyle/>
          <a:p>
            <a:r>
              <a:rPr lang="de-DE" sz="1600" b="1" dirty="0"/>
              <a:t>Einsatzmöglichkeiten</a:t>
            </a:r>
          </a:p>
          <a:p>
            <a:r>
              <a:rPr lang="de-DE" sz="1400" dirty="0"/>
              <a:t>Die Einrichtung von Benutzern und die Zuordnung von Rollen zu Benutzerstammsätzen </a:t>
            </a:r>
            <a:r>
              <a:rPr lang="de-DE" sz="1400" dirty="0" smtClean="0"/>
              <a:t>sind Grundvoraussetzungen </a:t>
            </a:r>
            <a:r>
              <a:rPr lang="de-DE" sz="1400" dirty="0"/>
              <a:t>für die Inbetriebnahme des </a:t>
            </a:r>
            <a:r>
              <a:rPr lang="de-DE" sz="1400" dirty="0" smtClean="0"/>
              <a:t>SAP-Systems. Ein </a:t>
            </a:r>
            <a:r>
              <a:rPr lang="de-DE" sz="1400" dirty="0"/>
              <a:t>Anwender kann sich nur dann am System anmelden, wenn für ihn ein </a:t>
            </a:r>
            <a:r>
              <a:rPr lang="de-DE" sz="1400" dirty="0" smtClean="0"/>
              <a:t>Benutzerstammsatz mit </a:t>
            </a:r>
            <a:r>
              <a:rPr lang="de-DE" sz="1400" dirty="0"/>
              <a:t>einem entsprechenden Kennwort existiert. Im Stammsatz werden dem Benutzer über eine</a:t>
            </a:r>
          </a:p>
          <a:p>
            <a:r>
              <a:rPr lang="de-DE" sz="1400" dirty="0"/>
              <a:t>oder mehrere Rollen ein Benutzermenü und die entsprechenden Berechtigungen zugeordnet</a:t>
            </a:r>
            <a:r>
              <a:rPr lang="de-DE" sz="1400" dirty="0" smtClean="0"/>
              <a:t>. Rollen </a:t>
            </a:r>
            <a:r>
              <a:rPr lang="de-DE" sz="1400" dirty="0"/>
              <a:t>sind Sammlungen von Aktivitäten, die es einem Benutzer ermöglichen, an einem </a:t>
            </a:r>
            <a:r>
              <a:rPr lang="de-DE" sz="1400" dirty="0" smtClean="0"/>
              <a:t>oder mehreren </a:t>
            </a:r>
            <a:r>
              <a:rPr lang="de-DE" sz="1400" dirty="0"/>
              <a:t>Business-Szenarien einer Organisation teilzuhaben. Der Zugriff auf die in den </a:t>
            </a:r>
            <a:r>
              <a:rPr lang="de-DE" sz="1400" dirty="0" smtClean="0"/>
              <a:t>Rollen enthaltenen </a:t>
            </a:r>
            <a:r>
              <a:rPr lang="de-DE" sz="1400" dirty="0"/>
              <a:t>Transaktionen, Berichte oder Web-basierten Anwendungen erfolgt </a:t>
            </a:r>
            <a:r>
              <a:rPr lang="de-DE" sz="1400" dirty="0" smtClean="0"/>
              <a:t>über Benutzermenüs</a:t>
            </a:r>
            <a:r>
              <a:rPr lang="de-DE" sz="1400" dirty="0"/>
              <a:t>. Benutzermenüs sollten nur die Funktionen enthalten, die für die tägliche </a:t>
            </a:r>
            <a:r>
              <a:rPr lang="de-DE" sz="1400" dirty="0" smtClean="0"/>
              <a:t>Arbeit eines </a:t>
            </a:r>
            <a:r>
              <a:rPr lang="de-DE" sz="1400" dirty="0"/>
              <a:t>bestimmten Anwenders typisch </a:t>
            </a:r>
            <a:r>
              <a:rPr lang="de-DE" sz="1400" dirty="0" smtClean="0"/>
              <a:t>sind. Auch </a:t>
            </a:r>
            <a:r>
              <a:rPr lang="de-DE" sz="1400" dirty="0"/>
              <a:t>die Integrität betriebswirtschaftlicher Daten wird über die Zuordnung von </a:t>
            </a:r>
            <a:r>
              <a:rPr lang="de-DE" sz="1400" dirty="0" smtClean="0"/>
              <a:t>Rollen gewährleistet</a:t>
            </a:r>
            <a:r>
              <a:rPr lang="de-DE" sz="1400" dirty="0"/>
              <a:t>. Entsprechend der in Rollen enthaltenen Aktivitäten </a:t>
            </a:r>
            <a:r>
              <a:rPr lang="de-DE" sz="1400" dirty="0" smtClean="0"/>
              <a:t>werden Berechtigungsprofile generiert</a:t>
            </a:r>
            <a:r>
              <a:rPr lang="de-DE" sz="1400" dirty="0"/>
              <a:t>, die den Aktionsradius einzelner Benutzer im SAP-System begrenzen</a:t>
            </a:r>
            <a:r>
              <a:rPr lang="de-DE" sz="1400" dirty="0" smtClean="0"/>
              <a:t>. </a:t>
            </a:r>
          </a:p>
          <a:p>
            <a:r>
              <a:rPr lang="de-DE" sz="1400" dirty="0" smtClean="0"/>
              <a:t>(Quelle: Benutzer und Rollen BC-CCM-USR / SAP AG) </a:t>
            </a:r>
            <a:endParaRPr lang="de-DE" sz="1400" dirty="0"/>
          </a:p>
        </p:txBody>
      </p:sp>
      <p:sp>
        <p:nvSpPr>
          <p:cNvPr id="5" name="Textfeld 4"/>
          <p:cNvSpPr txBox="1"/>
          <p:nvPr/>
        </p:nvSpPr>
        <p:spPr>
          <a:xfrm>
            <a:off x="227550" y="619200"/>
            <a:ext cx="2184210" cy="369332"/>
          </a:xfrm>
          <a:prstGeom prst="rect">
            <a:avLst/>
          </a:prstGeom>
          <a:noFill/>
        </p:spPr>
        <p:txBody>
          <a:bodyPr wrap="square" rtlCol="0">
            <a:spAutoFit/>
          </a:bodyPr>
          <a:lstStyle/>
          <a:p>
            <a:r>
              <a:rPr lang="de-DE" b="1" dirty="0" smtClean="0"/>
              <a:t>Benutzer und Rollen</a:t>
            </a:r>
            <a:endParaRPr lang="de-DE" b="1" dirty="0"/>
          </a:p>
        </p:txBody>
      </p:sp>
      <p:sp>
        <p:nvSpPr>
          <p:cNvPr id="12" name="Textfeld 11"/>
          <p:cNvSpPr txBox="1"/>
          <p:nvPr/>
        </p:nvSpPr>
        <p:spPr>
          <a:xfrm>
            <a:off x="225208" y="4040436"/>
            <a:ext cx="7002207" cy="369332"/>
          </a:xfrm>
          <a:prstGeom prst="rect">
            <a:avLst/>
          </a:prstGeom>
          <a:noFill/>
        </p:spPr>
        <p:txBody>
          <a:bodyPr wrap="square" rtlCol="0">
            <a:spAutoFit/>
          </a:bodyPr>
          <a:lstStyle/>
          <a:p>
            <a:r>
              <a:rPr lang="de-DE" b="1" dirty="0" smtClean="0"/>
              <a:t>Nützliche Reporte</a:t>
            </a:r>
            <a:endParaRPr lang="de-DE" b="1" dirty="0"/>
          </a:p>
        </p:txBody>
      </p:sp>
      <p:sp>
        <p:nvSpPr>
          <p:cNvPr id="13" name="Textfeld 12"/>
          <p:cNvSpPr txBox="1"/>
          <p:nvPr/>
        </p:nvSpPr>
        <p:spPr>
          <a:xfrm>
            <a:off x="218670" y="4409768"/>
            <a:ext cx="7002207" cy="1384995"/>
          </a:xfrm>
          <a:prstGeom prst="rect">
            <a:avLst/>
          </a:prstGeom>
          <a:noFill/>
        </p:spPr>
        <p:txBody>
          <a:bodyPr wrap="square" rtlCol="0">
            <a:spAutoFit/>
          </a:bodyPr>
          <a:lstStyle/>
          <a:p>
            <a:r>
              <a:rPr lang="de-DE" sz="1400" dirty="0" smtClean="0"/>
              <a:t>Dazu dienen die Reporte  	RSUSR020 - Profile</a:t>
            </a:r>
          </a:p>
          <a:p>
            <a:r>
              <a:rPr lang="de-DE" sz="1400" dirty="0"/>
              <a:t> </a:t>
            </a:r>
            <a:r>
              <a:rPr lang="de-DE" sz="1400" dirty="0" smtClean="0"/>
              <a:t>                                                  	RSUSR030 - Berechtigungen</a:t>
            </a:r>
          </a:p>
          <a:p>
            <a:r>
              <a:rPr lang="de-DE" sz="1400" dirty="0"/>
              <a:t> </a:t>
            </a:r>
            <a:r>
              <a:rPr lang="de-DE" sz="1400" dirty="0" smtClean="0"/>
              <a:t>                                                  	RSUSR040 - Berechtigungsobjekte</a:t>
            </a:r>
          </a:p>
          <a:p>
            <a:r>
              <a:rPr lang="de-DE" sz="1400" dirty="0"/>
              <a:t>	</a:t>
            </a:r>
            <a:r>
              <a:rPr lang="de-DE" sz="1400" dirty="0" smtClean="0"/>
              <a:t>	     	RSUSR070 - Rollen</a:t>
            </a:r>
          </a:p>
          <a:p>
            <a:endParaRPr lang="de-DE" sz="1400" dirty="0"/>
          </a:p>
          <a:p>
            <a:r>
              <a:rPr lang="de-DE" sz="1400" dirty="0"/>
              <a:t>u</a:t>
            </a:r>
            <a:r>
              <a:rPr lang="de-DE" sz="1400" dirty="0" smtClean="0"/>
              <a:t>nd Transaktion		SUIM          - Benutzerinformationssystem</a:t>
            </a:r>
          </a:p>
        </p:txBody>
      </p:sp>
      <p:sp>
        <p:nvSpPr>
          <p:cNvPr id="14" name="Textfeld 13"/>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a:t>
            </a:r>
            <a:r>
              <a:rPr lang="de-DE" sz="1200" dirty="0">
                <a:solidFill>
                  <a:prstClr val="black"/>
                </a:solidFill>
              </a:rPr>
              <a:t>3</a:t>
            </a:r>
            <a:r>
              <a:rPr lang="de-DE" sz="1200" dirty="0" smtClean="0">
                <a:solidFill>
                  <a:prstClr val="black"/>
                </a:solidFill>
              </a:rPr>
              <a:t>				       </a:t>
            </a:r>
            <a:r>
              <a:rPr lang="de-DE" sz="800" dirty="0" smtClean="0">
                <a:solidFill>
                  <a:prstClr val="black"/>
                </a:solidFill>
                <a:hlinkClick r:id="rId4" action="ppaction://hlinksldjump"/>
              </a:rPr>
              <a:t>Inhaltsverzeichnis</a:t>
            </a:r>
            <a:endParaRPr lang="de-DE" sz="800" dirty="0">
              <a:solidFill>
                <a:prstClr val="black"/>
              </a:solidFill>
            </a:endParaRPr>
          </a:p>
        </p:txBody>
      </p:sp>
      <p:sp>
        <p:nvSpPr>
          <p:cNvPr id="15" name="Textfeld 14"/>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6" name="Textfeld 15"/>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3165628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3.1. Einkäufer </a:t>
            </a:r>
            <a:r>
              <a:rPr lang="de-DE" b="1" dirty="0"/>
              <a:t>-&gt; Max Frisch (Werk </a:t>
            </a:r>
            <a:r>
              <a:rPr lang="de-DE" b="1" dirty="0" smtClean="0"/>
              <a:t>1000), -&gt; </a:t>
            </a:r>
            <a:r>
              <a:rPr lang="de-DE" b="1" dirty="0"/>
              <a:t>Gruppe </a:t>
            </a:r>
            <a:r>
              <a:rPr lang="de-DE" b="1" dirty="0" smtClean="0"/>
              <a:t>Einkauf -&gt; </a:t>
            </a:r>
            <a:r>
              <a:rPr lang="de-DE" b="1" dirty="0"/>
              <a:t>selbstangelegte Rolle </a:t>
            </a:r>
            <a:r>
              <a:rPr lang="de-DE" b="1" dirty="0" smtClean="0"/>
              <a:t>-&gt; aus SAP Menü -&gt; mit </a:t>
            </a:r>
            <a:r>
              <a:rPr lang="de-DE" b="1" dirty="0"/>
              <a:t>Organisationseinheiten </a:t>
            </a:r>
            <a:r>
              <a:rPr lang="de-DE" b="1" dirty="0" smtClean="0"/>
              <a:t>(Werk) und Zuteilungen (Werk1000)</a:t>
            </a:r>
            <a:endParaRPr lang="de-DE" b="1" dirty="0"/>
          </a:p>
        </p:txBody>
      </p:sp>
      <p:sp>
        <p:nvSpPr>
          <p:cNvPr id="3" name="Textfeld 2"/>
          <p:cNvSpPr txBox="1"/>
          <p:nvPr/>
        </p:nvSpPr>
        <p:spPr>
          <a:xfrm>
            <a:off x="1590311" y="1618039"/>
            <a:ext cx="360040" cy="369332"/>
          </a:xfrm>
          <a:prstGeom prst="rect">
            <a:avLst/>
          </a:prstGeom>
          <a:noFill/>
        </p:spPr>
        <p:txBody>
          <a:bodyPr wrap="square" rtlCol="0">
            <a:spAutoFit/>
          </a:bodyPr>
          <a:lstStyle/>
          <a:p>
            <a:r>
              <a:rPr lang="de-DE" dirty="0">
                <a:solidFill>
                  <a:srgbClr val="FF0000"/>
                </a:solidFill>
              </a:rPr>
              <a:t>6</a:t>
            </a: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351" y="1640292"/>
            <a:ext cx="7160291" cy="478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6444034" y="3292343"/>
            <a:ext cx="2570113" cy="646331"/>
          </a:xfrm>
          <a:prstGeom prst="rect">
            <a:avLst/>
          </a:prstGeom>
          <a:solidFill>
            <a:srgbClr val="E4DCBA"/>
          </a:solidFill>
        </p:spPr>
        <p:txBody>
          <a:bodyPr wrap="square" rtlCol="0">
            <a:spAutoFit/>
          </a:bodyPr>
          <a:lstStyle/>
          <a:p>
            <a:r>
              <a:rPr lang="de-DE" sz="1200" dirty="0" smtClean="0"/>
              <a:t>Gelbes Dreieck -&gt; fehlende Werte -&gt; fällt ins Aufgabengebiet des Disponenten</a:t>
            </a:r>
            <a:endParaRPr lang="de-DE" sz="1200" dirty="0"/>
          </a:p>
        </p:txBody>
      </p:sp>
      <p:sp>
        <p:nvSpPr>
          <p:cNvPr id="7" name="Textfeld 6"/>
          <p:cNvSpPr txBox="1"/>
          <p:nvPr/>
        </p:nvSpPr>
        <p:spPr>
          <a:xfrm>
            <a:off x="5688185" y="5099604"/>
            <a:ext cx="2088232" cy="646331"/>
          </a:xfrm>
          <a:prstGeom prst="rect">
            <a:avLst/>
          </a:prstGeom>
          <a:solidFill>
            <a:srgbClr val="E4DCBA"/>
          </a:solidFill>
        </p:spPr>
        <p:txBody>
          <a:bodyPr wrap="square" rtlCol="0">
            <a:spAutoFit/>
          </a:bodyPr>
          <a:lstStyle/>
          <a:p>
            <a:r>
              <a:rPr lang="de-DE" sz="1200" dirty="0" smtClean="0"/>
              <a:t>Einkäufer Max Frisch hat nur die Berechtigung für Werk 1000 einzukaufen</a:t>
            </a:r>
            <a:endParaRPr lang="de-DE" sz="1200" dirty="0"/>
          </a:p>
        </p:txBody>
      </p:sp>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 y="3948285"/>
            <a:ext cx="1885789" cy="244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Gerade Verbindung mit Pfeil 13"/>
          <p:cNvCxnSpPr/>
          <p:nvPr/>
        </p:nvCxnSpPr>
        <p:spPr>
          <a:xfrm flipH="1">
            <a:off x="5364088" y="5168710"/>
            <a:ext cx="32409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1590311" y="5013176"/>
            <a:ext cx="1181489"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921200" y="1614258"/>
            <a:ext cx="874937" cy="338554"/>
          </a:xfrm>
          <a:prstGeom prst="rect">
            <a:avLst/>
          </a:prstGeom>
          <a:noFill/>
        </p:spPr>
        <p:txBody>
          <a:bodyPr wrap="square" rtlCol="0">
            <a:spAutoFit/>
          </a:bodyPr>
          <a:lstStyle/>
          <a:p>
            <a:r>
              <a:rPr lang="de-DE" sz="1600" b="1" dirty="0" smtClean="0"/>
              <a:t>Auszug</a:t>
            </a:r>
            <a:endParaRPr lang="de-DE" sz="1600" b="1" dirty="0"/>
          </a:p>
        </p:txBody>
      </p:sp>
      <p:sp>
        <p:nvSpPr>
          <p:cNvPr id="18" name="Textfeld 17"/>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30			       </a:t>
            </a:r>
            <a:r>
              <a:rPr lang="de-DE" sz="800" dirty="0" smtClean="0">
                <a:solidFill>
                  <a:prstClr val="black"/>
                </a:solidFill>
                <a:hlinkClick r:id="rId6" action="ppaction://hlinksldjump"/>
              </a:rPr>
              <a:t>Inhaltsverzeichnis</a:t>
            </a:r>
            <a:endParaRPr lang="de-DE" sz="800" dirty="0">
              <a:solidFill>
                <a:prstClr val="black"/>
              </a:solidFill>
            </a:endParaRPr>
          </a:p>
        </p:txBody>
      </p:sp>
      <p:sp>
        <p:nvSpPr>
          <p:cNvPr id="19" name="Textfeld 18"/>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0" name="Textfeld 19"/>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2141553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3.1. Einkäufer </a:t>
            </a:r>
            <a:r>
              <a:rPr lang="de-DE" b="1" dirty="0"/>
              <a:t>-&gt; Max Frisch (Werk 1250), </a:t>
            </a:r>
            <a:r>
              <a:rPr lang="de-DE" b="1" dirty="0" smtClean="0"/>
              <a:t>-&gt; </a:t>
            </a:r>
            <a:r>
              <a:rPr lang="de-DE" b="1" dirty="0"/>
              <a:t>Gruppe </a:t>
            </a:r>
            <a:r>
              <a:rPr lang="de-DE" b="1" dirty="0" smtClean="0"/>
              <a:t>Einkauf -&gt; </a:t>
            </a:r>
            <a:r>
              <a:rPr lang="de-DE" b="1" dirty="0"/>
              <a:t>selbstangelegte Rolle </a:t>
            </a:r>
            <a:r>
              <a:rPr lang="de-DE" b="1" dirty="0" smtClean="0"/>
              <a:t>-&gt; aus SAP Menü -&gt; mit </a:t>
            </a:r>
            <a:r>
              <a:rPr lang="de-DE" b="1" dirty="0"/>
              <a:t>Organisationseinheiten </a:t>
            </a:r>
            <a:r>
              <a:rPr lang="de-DE" b="1" dirty="0" smtClean="0"/>
              <a:t>(Werk) und Zuteilungen (Werk1000)</a:t>
            </a:r>
            <a:endParaRPr lang="de-DE" b="1" dirty="0"/>
          </a:p>
        </p:txBody>
      </p:sp>
      <p:sp>
        <p:nvSpPr>
          <p:cNvPr id="13" name="Textfeld 12"/>
          <p:cNvSpPr txBox="1"/>
          <p:nvPr/>
        </p:nvSpPr>
        <p:spPr>
          <a:xfrm>
            <a:off x="240678" y="1775980"/>
            <a:ext cx="5600700" cy="338554"/>
          </a:xfrm>
          <a:prstGeom prst="rect">
            <a:avLst/>
          </a:prstGeom>
          <a:solidFill>
            <a:schemeClr val="tx2">
              <a:lumMod val="10000"/>
              <a:lumOff val="90000"/>
            </a:schemeClr>
          </a:solidFill>
        </p:spPr>
        <p:txBody>
          <a:bodyPr wrap="square" rtlCol="0">
            <a:spAutoFit/>
          </a:bodyPr>
          <a:lstStyle/>
          <a:p>
            <a:r>
              <a:rPr lang="de-DE" sz="1600" b="1" dirty="0" smtClean="0"/>
              <a:t>Sicht: Benutzer</a:t>
            </a:r>
            <a:endParaRPr lang="de-DE" sz="1600" b="1"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78" y="2132856"/>
            <a:ext cx="5600700" cy="3324225"/>
          </a:xfrm>
          <a:prstGeom prst="rect">
            <a:avLst/>
          </a:prstGeom>
          <a:solidFill>
            <a:srgbClr val="FFFF00"/>
          </a:solidFill>
          <a:ln>
            <a:noFill/>
          </a:ln>
          <a:effectLst/>
        </p:spPr>
      </p:pic>
      <p:sp>
        <p:nvSpPr>
          <p:cNvPr id="3" name="Textfeld 2"/>
          <p:cNvSpPr txBox="1"/>
          <p:nvPr/>
        </p:nvSpPr>
        <p:spPr>
          <a:xfrm>
            <a:off x="6156176" y="2132856"/>
            <a:ext cx="2664296" cy="646331"/>
          </a:xfrm>
          <a:prstGeom prst="rect">
            <a:avLst/>
          </a:prstGeom>
          <a:solidFill>
            <a:srgbClr val="E4DCBA"/>
          </a:solidFill>
        </p:spPr>
        <p:txBody>
          <a:bodyPr wrap="square" rtlCol="0">
            <a:spAutoFit/>
          </a:bodyPr>
          <a:lstStyle/>
          <a:p>
            <a:r>
              <a:rPr lang="de-DE" sz="1200" dirty="0" smtClean="0"/>
              <a:t>Benutzer Max Frisch eintragen. -&gt; Speichern -&gt; Benutzerabgleich findet statt -&gt; Status Benutzer wird grün</a:t>
            </a:r>
            <a:endParaRPr lang="de-DE" sz="1200" dirty="0"/>
          </a:p>
        </p:txBody>
      </p:sp>
      <p:sp>
        <p:nvSpPr>
          <p:cNvPr id="4" name="Rechteck 3"/>
          <p:cNvSpPr/>
          <p:nvPr/>
        </p:nvSpPr>
        <p:spPr>
          <a:xfrm>
            <a:off x="3779912" y="3794968"/>
            <a:ext cx="761525" cy="4261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31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15" name="Textfeld 14"/>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6" name="Textfeld 15"/>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2603323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3.1. Einkäufer </a:t>
            </a:r>
            <a:r>
              <a:rPr lang="de-DE" b="1" dirty="0"/>
              <a:t>-&gt; Max Frisch (Werk 1250), </a:t>
            </a:r>
            <a:r>
              <a:rPr lang="de-DE" b="1" dirty="0" smtClean="0"/>
              <a:t>-&gt; </a:t>
            </a:r>
            <a:r>
              <a:rPr lang="de-DE" b="1" dirty="0"/>
              <a:t>Gruppe </a:t>
            </a:r>
            <a:r>
              <a:rPr lang="de-DE" b="1" dirty="0" smtClean="0"/>
              <a:t>Einkauf -&gt; </a:t>
            </a:r>
            <a:r>
              <a:rPr lang="de-DE" b="1" dirty="0"/>
              <a:t>selbstangelegte Rolle </a:t>
            </a:r>
            <a:r>
              <a:rPr lang="de-DE" b="1" dirty="0" smtClean="0"/>
              <a:t>-&gt; aus SAP Menü -&gt; mit </a:t>
            </a:r>
            <a:r>
              <a:rPr lang="de-DE" b="1" dirty="0"/>
              <a:t>Organisationseinheiten </a:t>
            </a:r>
            <a:r>
              <a:rPr lang="de-DE" b="1" dirty="0" smtClean="0"/>
              <a:t>(Werk) und Zuteilungen (Werk1000)</a:t>
            </a:r>
            <a:endParaRPr lang="de-DE" b="1" dirty="0"/>
          </a:p>
        </p:txBody>
      </p:sp>
      <p:sp>
        <p:nvSpPr>
          <p:cNvPr id="13" name="Textfeld 12"/>
          <p:cNvSpPr txBox="1"/>
          <p:nvPr/>
        </p:nvSpPr>
        <p:spPr>
          <a:xfrm>
            <a:off x="240677" y="1794303"/>
            <a:ext cx="5411443" cy="338554"/>
          </a:xfrm>
          <a:prstGeom prst="rect">
            <a:avLst/>
          </a:prstGeom>
          <a:solidFill>
            <a:schemeClr val="tx2">
              <a:lumMod val="10000"/>
              <a:lumOff val="90000"/>
            </a:schemeClr>
          </a:solidFill>
        </p:spPr>
        <p:txBody>
          <a:bodyPr wrap="square" rtlCol="0">
            <a:spAutoFit/>
          </a:bodyPr>
          <a:lstStyle/>
          <a:p>
            <a:r>
              <a:rPr lang="de-DE" sz="1600" b="1" dirty="0" smtClean="0"/>
              <a:t>Sicht: Workflow -&gt; Status rot</a:t>
            </a:r>
            <a:endParaRPr lang="de-DE" sz="1600"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79" y="2132857"/>
            <a:ext cx="5411442" cy="186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66" y="5030518"/>
            <a:ext cx="4699265" cy="113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1978" y="4757010"/>
            <a:ext cx="1240363" cy="12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6012160" y="1899893"/>
            <a:ext cx="2952328" cy="1754326"/>
          </a:xfrm>
          <a:prstGeom prst="rect">
            <a:avLst/>
          </a:prstGeom>
          <a:solidFill>
            <a:srgbClr val="E4DCBA"/>
          </a:solidFill>
        </p:spPr>
        <p:txBody>
          <a:bodyPr wrap="square" rtlCol="0">
            <a:spAutoFit/>
          </a:bodyPr>
          <a:lstStyle/>
          <a:p>
            <a:r>
              <a:rPr lang="de-DE" sz="1200" dirty="0" smtClean="0"/>
              <a:t>Nach der Benutzerzuordnung Max Frisch zu der Einkäuferrolle erscheint nach erneuten öffnen der Rolle (PFCG) die Registerkarte Workflow. Hier kann der Workflow angestoßen werden -&gt; z.B. für die Freigabe von Bestellungen. Max Frisch darf nur bis 10.000 Euro einkaufen. Alles was darüber liegt, muss vom Einkaufsleiter Max Kugel freigegeben werden</a:t>
            </a:r>
            <a:endParaRPr lang="de-DE" sz="1200" dirty="0"/>
          </a:p>
        </p:txBody>
      </p:sp>
      <p:cxnSp>
        <p:nvCxnSpPr>
          <p:cNvPr id="15" name="Gerade Verbindung mit Pfeil 14"/>
          <p:cNvCxnSpPr/>
          <p:nvPr/>
        </p:nvCxnSpPr>
        <p:spPr>
          <a:xfrm flipH="1">
            <a:off x="696460" y="3501008"/>
            <a:ext cx="1" cy="15295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hteck 15"/>
          <p:cNvSpPr/>
          <p:nvPr/>
        </p:nvSpPr>
        <p:spPr>
          <a:xfrm>
            <a:off x="467544" y="5373216"/>
            <a:ext cx="288032" cy="222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17"/>
          <p:cNvCxnSpPr/>
          <p:nvPr/>
        </p:nvCxnSpPr>
        <p:spPr>
          <a:xfrm>
            <a:off x="611560" y="5595806"/>
            <a:ext cx="0" cy="1374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611560" y="5733256"/>
            <a:ext cx="475252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6632341" y="5733256"/>
            <a:ext cx="161206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6732301" y="5484511"/>
            <a:ext cx="1728131" cy="246221"/>
          </a:xfrm>
          <a:prstGeom prst="rect">
            <a:avLst/>
          </a:prstGeom>
          <a:noFill/>
        </p:spPr>
        <p:txBody>
          <a:bodyPr wrap="square" rtlCol="0">
            <a:spAutoFit/>
          </a:bodyPr>
          <a:lstStyle/>
          <a:p>
            <a:r>
              <a:rPr lang="de-DE" sz="1000" dirty="0" smtClean="0"/>
              <a:t>s. nächste Seite</a:t>
            </a:r>
            <a:endParaRPr lang="de-DE" sz="1000" dirty="0"/>
          </a:p>
        </p:txBody>
      </p:sp>
      <p:sp>
        <p:nvSpPr>
          <p:cNvPr id="24" name="Rechteck 23"/>
          <p:cNvSpPr/>
          <p:nvPr/>
        </p:nvSpPr>
        <p:spPr>
          <a:xfrm>
            <a:off x="1979712" y="2934613"/>
            <a:ext cx="720080" cy="2617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32			       </a:t>
            </a:r>
            <a:r>
              <a:rPr lang="de-DE" sz="800" dirty="0" smtClean="0">
                <a:solidFill>
                  <a:prstClr val="black"/>
                </a:solidFill>
                <a:hlinkClick r:id="rId7" action="ppaction://hlinksldjump"/>
              </a:rPr>
              <a:t>Inhaltsverzeichnis</a:t>
            </a:r>
            <a:endParaRPr lang="de-DE" sz="800" dirty="0">
              <a:solidFill>
                <a:prstClr val="black"/>
              </a:solidFill>
            </a:endParaRPr>
          </a:p>
        </p:txBody>
      </p:sp>
      <p:sp>
        <p:nvSpPr>
          <p:cNvPr id="25" name="Textfeld 24"/>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6" name="Textfeld 25"/>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2212273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3.1. Einkäufer </a:t>
            </a:r>
            <a:r>
              <a:rPr lang="de-DE" b="1" dirty="0"/>
              <a:t>-&gt; Max Frisch (Werk 1250), </a:t>
            </a:r>
            <a:r>
              <a:rPr lang="de-DE" b="1" dirty="0" smtClean="0"/>
              <a:t>-&gt; </a:t>
            </a:r>
            <a:r>
              <a:rPr lang="de-DE" b="1" dirty="0"/>
              <a:t>Gruppe </a:t>
            </a:r>
            <a:r>
              <a:rPr lang="de-DE" b="1" dirty="0" smtClean="0"/>
              <a:t>Einkauf -&gt; </a:t>
            </a:r>
            <a:r>
              <a:rPr lang="de-DE" b="1" dirty="0"/>
              <a:t>selbstangelegte Rolle </a:t>
            </a:r>
            <a:r>
              <a:rPr lang="de-DE" b="1" dirty="0" smtClean="0"/>
              <a:t>-&gt; aus SAP Menü -&gt; mit </a:t>
            </a:r>
            <a:r>
              <a:rPr lang="de-DE" b="1" dirty="0"/>
              <a:t>Organisationseinheiten </a:t>
            </a:r>
            <a:r>
              <a:rPr lang="de-DE" b="1" dirty="0" smtClean="0"/>
              <a:t>(Werk) und Zuteilungen (Werk1000)</a:t>
            </a:r>
            <a:endParaRPr lang="de-DE" b="1" dirty="0"/>
          </a:p>
        </p:txBody>
      </p:sp>
      <p:sp>
        <p:nvSpPr>
          <p:cNvPr id="13" name="Textfeld 12"/>
          <p:cNvSpPr txBox="1"/>
          <p:nvPr/>
        </p:nvSpPr>
        <p:spPr>
          <a:xfrm>
            <a:off x="245792" y="3234462"/>
            <a:ext cx="5714036" cy="338554"/>
          </a:xfrm>
          <a:prstGeom prst="rect">
            <a:avLst/>
          </a:prstGeom>
          <a:solidFill>
            <a:schemeClr val="tx2">
              <a:lumMod val="10000"/>
              <a:lumOff val="90000"/>
            </a:schemeClr>
          </a:solidFill>
        </p:spPr>
        <p:txBody>
          <a:bodyPr wrap="square" rtlCol="0">
            <a:spAutoFit/>
          </a:bodyPr>
          <a:lstStyle/>
          <a:p>
            <a:r>
              <a:rPr lang="de-DE" sz="1600" b="1" dirty="0" smtClean="0"/>
              <a:t>Sicht: Workflow -&gt; Status grün</a:t>
            </a:r>
            <a:endParaRPr lang="de-DE" sz="1600" b="1"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92" y="1828879"/>
            <a:ext cx="4824536" cy="89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738" y="2116911"/>
            <a:ext cx="3439409" cy="103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78" y="3573016"/>
            <a:ext cx="5719150" cy="276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2123728" y="5085184"/>
            <a:ext cx="714659"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16"/>
          <p:cNvCxnSpPr/>
          <p:nvPr/>
        </p:nvCxnSpPr>
        <p:spPr>
          <a:xfrm>
            <a:off x="5070328" y="2044903"/>
            <a:ext cx="1497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5220072" y="2044903"/>
            <a:ext cx="0" cy="1008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5220072" y="3053015"/>
            <a:ext cx="35466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flipH="1">
            <a:off x="6228184" y="3383557"/>
            <a:ext cx="1" cy="27097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H="1">
            <a:off x="3635896" y="6093296"/>
            <a:ext cx="259228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6372200" y="3789040"/>
            <a:ext cx="2641947" cy="1938992"/>
          </a:xfrm>
          <a:prstGeom prst="rect">
            <a:avLst/>
          </a:prstGeom>
          <a:solidFill>
            <a:srgbClr val="E4DCBA"/>
          </a:solidFill>
        </p:spPr>
        <p:txBody>
          <a:bodyPr wrap="square" rtlCol="0">
            <a:spAutoFit/>
          </a:bodyPr>
          <a:lstStyle/>
          <a:p>
            <a:r>
              <a:rPr lang="de-DE" sz="1200" dirty="0"/>
              <a:t>U</a:t>
            </a:r>
            <a:r>
              <a:rPr lang="de-DE" sz="1200" dirty="0" smtClean="0"/>
              <a:t>m den Workflow nutzen zu können muss Max Frisch noch die Berechtigung für STWP  erteilt werden. Dies kann durch die weitere Rolle SAP_BC_SRV_USER oder dem direkten Zuweisen aus dem SAP Menü (PFCG) in der bereits genutzten Rolle Z_Einkauf_RobotAG_Werk_1000 geschehen. Anschließend generieren und Benutzerabgleich durchführen.</a:t>
            </a:r>
            <a:endParaRPr lang="de-DE" sz="1200" dirty="0"/>
          </a:p>
        </p:txBody>
      </p:sp>
      <p:pic>
        <p:nvPicPr>
          <p:cNvPr id="24" name="Grafik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6" name="Textfeld 25"/>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27" name="Textfeld 26"/>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28" name="Textfeld 27"/>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33			       </a:t>
            </a:r>
            <a:r>
              <a:rPr lang="de-DE" sz="800" dirty="0" smtClean="0">
                <a:solidFill>
                  <a:prstClr val="black"/>
                </a:solidFill>
                <a:hlinkClick r:id="rId7" action="ppaction://hlinksldjump"/>
              </a:rPr>
              <a:t>Inhaltsverzeichnis</a:t>
            </a:r>
            <a:endParaRPr lang="de-DE" sz="800" dirty="0">
              <a:solidFill>
                <a:prstClr val="black"/>
              </a:solidFill>
            </a:endParaRPr>
          </a:p>
        </p:txBody>
      </p:sp>
      <p:sp>
        <p:nvSpPr>
          <p:cNvPr id="29" name="Textfeld 28"/>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0" name="Textfeld 19"/>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1525650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3.1. Einkäufer </a:t>
            </a:r>
            <a:r>
              <a:rPr lang="de-DE" b="1" dirty="0"/>
              <a:t>-&gt; Max Frisch (Werk </a:t>
            </a:r>
            <a:r>
              <a:rPr lang="de-DE" b="1" dirty="0" smtClean="0"/>
              <a:t>1000), -&gt; </a:t>
            </a:r>
            <a:r>
              <a:rPr lang="de-DE" b="1" dirty="0"/>
              <a:t>Gruppe </a:t>
            </a:r>
            <a:r>
              <a:rPr lang="de-DE" b="1" dirty="0" smtClean="0"/>
              <a:t>Einkauf -&gt; </a:t>
            </a:r>
            <a:r>
              <a:rPr lang="de-DE" b="1" dirty="0"/>
              <a:t>selbstangelegte Rolle </a:t>
            </a:r>
            <a:r>
              <a:rPr lang="de-DE" b="1" dirty="0" smtClean="0"/>
              <a:t>-&gt; aus SAP Menü -&gt; mit </a:t>
            </a:r>
            <a:r>
              <a:rPr lang="de-DE" b="1" dirty="0"/>
              <a:t>Organisationseinheiten </a:t>
            </a:r>
            <a:r>
              <a:rPr lang="de-DE" b="1" dirty="0" smtClean="0"/>
              <a:t>(Werk) und Zuteilungen (Werk1000)</a:t>
            </a:r>
            <a:endParaRPr lang="de-DE" b="1" dirty="0"/>
          </a:p>
        </p:txBody>
      </p:sp>
      <p:sp>
        <p:nvSpPr>
          <p:cNvPr id="13" name="Textfeld 12"/>
          <p:cNvSpPr txBox="1"/>
          <p:nvPr/>
        </p:nvSpPr>
        <p:spPr>
          <a:xfrm>
            <a:off x="234215" y="1707810"/>
            <a:ext cx="8762628" cy="338554"/>
          </a:xfrm>
          <a:prstGeom prst="rect">
            <a:avLst/>
          </a:prstGeom>
          <a:solidFill>
            <a:schemeClr val="tx2">
              <a:lumMod val="10000"/>
              <a:lumOff val="90000"/>
            </a:schemeClr>
          </a:solidFill>
        </p:spPr>
        <p:txBody>
          <a:bodyPr wrap="square" rtlCol="0">
            <a:spAutoFit/>
          </a:bodyPr>
          <a:lstStyle/>
          <a:p>
            <a:r>
              <a:rPr lang="de-DE" sz="1600" b="1" dirty="0" smtClean="0"/>
              <a:t>Sicherheitscheck für Benutzer Max Frisch - funktioniert alles wie geplant ?</a:t>
            </a:r>
            <a:endParaRPr lang="de-DE" sz="1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33" y="2708920"/>
            <a:ext cx="22574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064686"/>
            <a:ext cx="3331392" cy="443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721491" y="3472581"/>
            <a:ext cx="2160179" cy="830997"/>
          </a:xfrm>
          <a:prstGeom prst="rect">
            <a:avLst/>
          </a:prstGeom>
          <a:solidFill>
            <a:srgbClr val="E4DCBA"/>
          </a:solidFill>
        </p:spPr>
        <p:txBody>
          <a:bodyPr wrap="square" rtlCol="0">
            <a:spAutoFit/>
          </a:bodyPr>
          <a:lstStyle/>
          <a:p>
            <a:r>
              <a:rPr lang="de-DE" sz="1200" dirty="0" smtClean="0"/>
              <a:t>Test:</a:t>
            </a:r>
          </a:p>
          <a:p>
            <a:r>
              <a:rPr lang="de-DE" sz="1200" dirty="0" smtClean="0"/>
              <a:t>Bestellung anlegen ME21N</a:t>
            </a:r>
          </a:p>
          <a:p>
            <a:r>
              <a:rPr lang="de-DE" sz="1200" dirty="0"/>
              <a:t>f</a:t>
            </a:r>
            <a:r>
              <a:rPr lang="de-DE" sz="1200" dirty="0" smtClean="0"/>
              <a:t>ür Werk 1250</a:t>
            </a:r>
          </a:p>
          <a:p>
            <a:r>
              <a:rPr lang="de-DE" sz="1200" dirty="0"/>
              <a:t>u</a:t>
            </a:r>
            <a:r>
              <a:rPr lang="de-DE" sz="1200" dirty="0" smtClean="0"/>
              <a:t>nd Werk 1000</a:t>
            </a:r>
            <a:endParaRPr lang="de-DE" sz="1200" dirty="0"/>
          </a:p>
        </p:txBody>
      </p:sp>
      <p:pic>
        <p:nvPicPr>
          <p:cNvPr id="16" name="Grafik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7" name="Textfeld 16"/>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8" name="Textfeld 17"/>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19" name="Textfeld 18"/>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34			       </a:t>
            </a:r>
            <a:r>
              <a:rPr lang="de-DE" sz="800" dirty="0" smtClean="0">
                <a:solidFill>
                  <a:prstClr val="black"/>
                </a:solidFill>
                <a:hlinkClick r:id="rId6" action="ppaction://hlinksldjump"/>
              </a:rPr>
              <a:t>Inhaltsverzeichnis</a:t>
            </a:r>
            <a:endParaRPr lang="de-DE" sz="800" dirty="0">
              <a:solidFill>
                <a:prstClr val="black"/>
              </a:solidFill>
            </a:endParaRPr>
          </a:p>
        </p:txBody>
      </p: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4" name="Textfeld 13"/>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3847906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3.1. Einkäufer </a:t>
            </a:r>
            <a:r>
              <a:rPr lang="de-DE" b="1" dirty="0"/>
              <a:t>-&gt; Max Frisch (Werk </a:t>
            </a:r>
            <a:r>
              <a:rPr lang="de-DE" b="1" dirty="0" smtClean="0"/>
              <a:t>1000), -&gt; </a:t>
            </a:r>
            <a:r>
              <a:rPr lang="de-DE" b="1" dirty="0"/>
              <a:t>Gruppe </a:t>
            </a:r>
            <a:r>
              <a:rPr lang="de-DE" b="1" dirty="0" smtClean="0"/>
              <a:t>Einkauf -&gt; </a:t>
            </a:r>
            <a:r>
              <a:rPr lang="de-DE" b="1" dirty="0"/>
              <a:t>selbstangelegte Rolle </a:t>
            </a:r>
            <a:r>
              <a:rPr lang="de-DE" b="1" dirty="0" smtClean="0"/>
              <a:t>-&gt; aus SAP Menü -&gt; mit </a:t>
            </a:r>
            <a:r>
              <a:rPr lang="de-DE" b="1" dirty="0"/>
              <a:t>Organisationseinheiten </a:t>
            </a:r>
            <a:r>
              <a:rPr lang="de-DE" b="1" dirty="0" smtClean="0"/>
              <a:t>(Werk) und Zuteilungen (Werk1000)</a:t>
            </a:r>
            <a:endParaRPr lang="de-DE" b="1" dirty="0"/>
          </a:p>
        </p:txBody>
      </p:sp>
      <p:sp>
        <p:nvSpPr>
          <p:cNvPr id="13" name="Textfeld 12"/>
          <p:cNvSpPr txBox="1"/>
          <p:nvPr/>
        </p:nvSpPr>
        <p:spPr>
          <a:xfrm>
            <a:off x="251519" y="1650286"/>
            <a:ext cx="7861833" cy="338554"/>
          </a:xfrm>
          <a:prstGeom prst="rect">
            <a:avLst/>
          </a:prstGeom>
          <a:solidFill>
            <a:schemeClr val="tx2">
              <a:lumMod val="10000"/>
              <a:lumOff val="90000"/>
            </a:schemeClr>
          </a:solidFill>
        </p:spPr>
        <p:txBody>
          <a:bodyPr wrap="square" rtlCol="0">
            <a:spAutoFit/>
          </a:bodyPr>
          <a:lstStyle/>
          <a:p>
            <a:r>
              <a:rPr lang="de-DE" sz="1600" b="1" dirty="0" smtClean="0"/>
              <a:t>Sicherheitscheck für Benutzer Max Frisch - funktioniert alles wie geplant ?</a:t>
            </a:r>
            <a:endParaRPr lang="de-DE" sz="16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84" y="1988840"/>
            <a:ext cx="7842368" cy="445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3131841" y="3140968"/>
            <a:ext cx="4680520" cy="646331"/>
          </a:xfrm>
          <a:prstGeom prst="rect">
            <a:avLst/>
          </a:prstGeom>
          <a:solidFill>
            <a:srgbClr val="E4DCBA"/>
          </a:solidFill>
        </p:spPr>
        <p:txBody>
          <a:bodyPr wrap="square" rtlCol="0">
            <a:spAutoFit/>
          </a:bodyPr>
          <a:lstStyle/>
          <a:p>
            <a:r>
              <a:rPr lang="de-DE" sz="1200" dirty="0"/>
              <a:t>Es wird getestet ob Bestellung des Materials R-B405 für das Werk 1000 und 1250 möglich </a:t>
            </a:r>
            <a:r>
              <a:rPr lang="de-DE" sz="1200" dirty="0" smtClean="0"/>
              <a:t>ist.</a:t>
            </a:r>
          </a:p>
          <a:p>
            <a:r>
              <a:rPr lang="de-DE" sz="1200" dirty="0" smtClean="0"/>
              <a:t>Nach Eingabe von Werk 1250 (Chemnitz) erscheint folgende Meldung</a:t>
            </a:r>
            <a:endParaRPr lang="de-DE" sz="1200" dirty="0"/>
          </a:p>
        </p:txBody>
      </p:sp>
      <p:sp>
        <p:nvSpPr>
          <p:cNvPr id="7" name="Pfeil nach unten 6"/>
          <p:cNvSpPr/>
          <p:nvPr/>
        </p:nvSpPr>
        <p:spPr>
          <a:xfrm>
            <a:off x="5292080" y="3787299"/>
            <a:ext cx="180021" cy="7938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7" name="Textfeld 16"/>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8" name="Textfeld 17"/>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19" name="Textfeld 18"/>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35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4" name="Textfeld 13"/>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3029063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3.1. Einkäufer </a:t>
            </a:r>
            <a:r>
              <a:rPr lang="de-DE" b="1" dirty="0"/>
              <a:t>-&gt; Max Frisch (Werk </a:t>
            </a:r>
            <a:r>
              <a:rPr lang="de-DE" b="1" dirty="0" smtClean="0"/>
              <a:t>1000), -&gt; </a:t>
            </a:r>
            <a:r>
              <a:rPr lang="de-DE" b="1" dirty="0"/>
              <a:t>Gruppe </a:t>
            </a:r>
            <a:r>
              <a:rPr lang="de-DE" b="1" dirty="0" smtClean="0"/>
              <a:t>Einkauf -&gt; </a:t>
            </a:r>
            <a:r>
              <a:rPr lang="de-DE" b="1" dirty="0"/>
              <a:t>selbstangelegte Rolle </a:t>
            </a:r>
            <a:r>
              <a:rPr lang="de-DE" b="1" dirty="0" smtClean="0"/>
              <a:t>-&gt; aus SAP Menü -&gt; mit </a:t>
            </a:r>
            <a:r>
              <a:rPr lang="de-DE" b="1" dirty="0"/>
              <a:t>Organisationseinheiten </a:t>
            </a:r>
            <a:r>
              <a:rPr lang="de-DE" b="1" dirty="0" smtClean="0"/>
              <a:t>(Werk) und Zuteilungen (Werk1000)</a:t>
            </a:r>
            <a:endParaRPr lang="de-DE" b="1" dirty="0"/>
          </a:p>
        </p:txBody>
      </p:sp>
      <p:sp>
        <p:nvSpPr>
          <p:cNvPr id="13" name="Textfeld 12"/>
          <p:cNvSpPr txBox="1"/>
          <p:nvPr/>
        </p:nvSpPr>
        <p:spPr>
          <a:xfrm>
            <a:off x="251519" y="1555051"/>
            <a:ext cx="7863240" cy="338554"/>
          </a:xfrm>
          <a:prstGeom prst="rect">
            <a:avLst/>
          </a:prstGeom>
          <a:solidFill>
            <a:schemeClr val="tx2">
              <a:lumMod val="10000"/>
              <a:lumOff val="90000"/>
            </a:schemeClr>
          </a:solidFill>
        </p:spPr>
        <p:txBody>
          <a:bodyPr wrap="square" rtlCol="0">
            <a:spAutoFit/>
          </a:bodyPr>
          <a:lstStyle/>
          <a:p>
            <a:r>
              <a:rPr lang="de-DE" sz="1600" b="1" dirty="0" smtClean="0"/>
              <a:t>Sicherheitscheck für Benutzer Max Frisch - funktioniert alles wie geplant ?</a:t>
            </a:r>
            <a:endParaRPr lang="de-DE" sz="1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2060848"/>
            <a:ext cx="7863240" cy="433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feld 13"/>
          <p:cNvSpPr txBox="1"/>
          <p:nvPr/>
        </p:nvSpPr>
        <p:spPr>
          <a:xfrm>
            <a:off x="3131841" y="2791594"/>
            <a:ext cx="4680520" cy="830997"/>
          </a:xfrm>
          <a:prstGeom prst="rect">
            <a:avLst/>
          </a:prstGeom>
          <a:solidFill>
            <a:srgbClr val="E4DCBA"/>
          </a:solidFill>
        </p:spPr>
        <p:txBody>
          <a:bodyPr wrap="square" rtlCol="0">
            <a:spAutoFit/>
          </a:bodyPr>
          <a:lstStyle/>
          <a:p>
            <a:r>
              <a:rPr lang="de-DE" sz="1200" dirty="0"/>
              <a:t>Es wird getestet ob Bestellung des Materials R-B405 für das Werk 1000 und 1250 möglich </a:t>
            </a:r>
            <a:r>
              <a:rPr lang="de-DE" sz="1200" dirty="0" smtClean="0"/>
              <a:t>ist.</a:t>
            </a:r>
          </a:p>
          <a:p>
            <a:r>
              <a:rPr lang="de-DE" sz="1200" dirty="0" smtClean="0"/>
              <a:t>Nach Eingabe von Werk 1000 (Frankfurt) erscheint keine Meldung.</a:t>
            </a:r>
          </a:p>
          <a:p>
            <a:r>
              <a:rPr lang="de-DE" sz="1200" dirty="0" smtClean="0"/>
              <a:t>Die Bestellung kann gespeichert werden.</a:t>
            </a:r>
            <a:endParaRPr lang="de-DE" sz="12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536" y="3622591"/>
            <a:ext cx="46958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Grafi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8" name="Textfeld 17"/>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9" name="Textfeld 18"/>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20" name="Textfeld 19"/>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36			       </a:t>
            </a:r>
            <a:r>
              <a:rPr lang="de-DE" sz="800" dirty="0" smtClean="0">
                <a:solidFill>
                  <a:prstClr val="black"/>
                </a:solidFill>
                <a:hlinkClick r:id="rId6" action="ppaction://hlinksldjump"/>
              </a:rPr>
              <a:t>Inhaltsverzeichnis</a:t>
            </a:r>
            <a:endParaRPr lang="de-DE" sz="800" dirty="0">
              <a:solidFill>
                <a:prstClr val="black"/>
              </a:solidFill>
            </a:endParaRPr>
          </a:p>
        </p:txBody>
      </p:sp>
      <p:sp>
        <p:nvSpPr>
          <p:cNvPr id="21" name="Textfeld 20"/>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5" name="Textfeld 14"/>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39034593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3.2. Einkäuferin </a:t>
            </a:r>
            <a:r>
              <a:rPr lang="de-DE" b="1" dirty="0"/>
              <a:t>-&gt; </a:t>
            </a:r>
            <a:r>
              <a:rPr lang="de-DE" b="1" dirty="0" smtClean="0"/>
              <a:t>L. </a:t>
            </a:r>
            <a:r>
              <a:rPr lang="de-DE" b="1" dirty="0" err="1" smtClean="0"/>
              <a:t>Heßmann</a:t>
            </a:r>
            <a:r>
              <a:rPr lang="de-DE" b="1" dirty="0" smtClean="0"/>
              <a:t> </a:t>
            </a:r>
            <a:r>
              <a:rPr lang="de-DE" b="1" dirty="0"/>
              <a:t>(Werk </a:t>
            </a:r>
            <a:r>
              <a:rPr lang="de-DE" b="1" dirty="0" smtClean="0"/>
              <a:t>1200), -&gt; </a:t>
            </a:r>
            <a:r>
              <a:rPr lang="de-DE" b="1" dirty="0"/>
              <a:t>Gruppe </a:t>
            </a:r>
            <a:r>
              <a:rPr lang="de-DE" b="1" dirty="0" smtClean="0"/>
              <a:t>Einkauf -&gt; </a:t>
            </a:r>
            <a:r>
              <a:rPr lang="de-DE" b="1" dirty="0"/>
              <a:t>selbstangelegte Rolle </a:t>
            </a:r>
            <a:r>
              <a:rPr lang="de-DE" b="1" dirty="0" smtClean="0"/>
              <a:t>-&gt; aus Bereichsmenü -&gt; mit </a:t>
            </a:r>
            <a:r>
              <a:rPr lang="de-DE" b="1" dirty="0"/>
              <a:t>Organisationseinheiten </a:t>
            </a:r>
            <a:r>
              <a:rPr lang="de-DE" b="1" dirty="0" smtClean="0"/>
              <a:t>(Werk) und Zuteilungen (Werk1000)</a:t>
            </a:r>
            <a:endParaRPr lang="de-DE" b="1" dirty="0"/>
          </a:p>
        </p:txBody>
      </p:sp>
      <p:sp>
        <p:nvSpPr>
          <p:cNvPr id="13" name="Textfeld 12"/>
          <p:cNvSpPr txBox="1"/>
          <p:nvPr/>
        </p:nvSpPr>
        <p:spPr>
          <a:xfrm>
            <a:off x="251519" y="1555051"/>
            <a:ext cx="8762628" cy="338554"/>
          </a:xfrm>
          <a:prstGeom prst="rect">
            <a:avLst/>
          </a:prstGeom>
          <a:solidFill>
            <a:schemeClr val="tx2">
              <a:lumMod val="10000"/>
              <a:lumOff val="90000"/>
            </a:schemeClr>
          </a:solidFill>
        </p:spPr>
        <p:txBody>
          <a:bodyPr wrap="square" rtlCol="0">
            <a:spAutoFit/>
          </a:bodyPr>
          <a:lstStyle/>
          <a:p>
            <a:r>
              <a:rPr lang="de-DE" sz="1600" b="1" dirty="0" smtClean="0"/>
              <a:t>Sicht: Beschreibung</a:t>
            </a:r>
            <a:endParaRPr lang="de-DE" sz="1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70" y="2132856"/>
            <a:ext cx="591502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467544" y="3140968"/>
            <a:ext cx="1152128" cy="3600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6588224" y="3766721"/>
            <a:ext cx="2232248" cy="461665"/>
          </a:xfrm>
          <a:prstGeom prst="rect">
            <a:avLst/>
          </a:prstGeom>
          <a:solidFill>
            <a:srgbClr val="E4DCBA"/>
          </a:solidFill>
        </p:spPr>
        <p:txBody>
          <a:bodyPr wrap="square" rtlCol="0">
            <a:spAutoFit/>
          </a:bodyPr>
          <a:lstStyle/>
          <a:p>
            <a:r>
              <a:rPr lang="de-DE" sz="1200" dirty="0" smtClean="0"/>
              <a:t>Beschreibung und </a:t>
            </a:r>
            <a:r>
              <a:rPr lang="de-DE" sz="1200" dirty="0" err="1" smtClean="0"/>
              <a:t>Langtext</a:t>
            </a:r>
            <a:r>
              <a:rPr lang="de-DE" sz="1200" dirty="0" smtClean="0"/>
              <a:t> eingeben</a:t>
            </a:r>
            <a:endParaRPr lang="de-DE" sz="1200" dirty="0"/>
          </a:p>
        </p:txBody>
      </p:sp>
      <p:cxnSp>
        <p:nvCxnSpPr>
          <p:cNvPr id="7" name="Gerade Verbindung 6"/>
          <p:cNvCxnSpPr/>
          <p:nvPr/>
        </p:nvCxnSpPr>
        <p:spPr>
          <a:xfrm flipV="1">
            <a:off x="7020272" y="2636912"/>
            <a:ext cx="0" cy="11298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a:off x="3231982" y="2636912"/>
            <a:ext cx="378829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8316416" y="4028331"/>
            <a:ext cx="0" cy="15609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H="1">
            <a:off x="3870493" y="5589240"/>
            <a:ext cx="444592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5925436" y="1988840"/>
            <a:ext cx="3096344" cy="461665"/>
          </a:xfrm>
          <a:prstGeom prst="rect">
            <a:avLst/>
          </a:prstGeom>
          <a:solidFill>
            <a:srgbClr val="E4DCBA"/>
          </a:solidFill>
        </p:spPr>
        <p:txBody>
          <a:bodyPr wrap="square" rtlCol="0">
            <a:spAutoFit/>
          </a:bodyPr>
          <a:lstStyle/>
          <a:p>
            <a:r>
              <a:rPr lang="de-DE" sz="1200" dirty="0" smtClean="0"/>
              <a:t>Text für Rolle eingeben -&gt; Menü -&gt; Rolle -&gt; Anlegen -&gt; Rolle</a:t>
            </a:r>
            <a:endParaRPr lang="de-DE" sz="1200" dirty="0"/>
          </a:p>
        </p:txBody>
      </p:sp>
      <p:cxnSp>
        <p:nvCxnSpPr>
          <p:cNvPr id="22" name="Gerade Verbindung 21"/>
          <p:cNvCxnSpPr/>
          <p:nvPr/>
        </p:nvCxnSpPr>
        <p:spPr>
          <a:xfrm flipH="1">
            <a:off x="5126127" y="2132856"/>
            <a:ext cx="8860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a:off x="5126127" y="2132856"/>
            <a:ext cx="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H="1">
            <a:off x="3563888" y="2420888"/>
            <a:ext cx="1562239"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7" name="Grafik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8" name="Textfeld 27"/>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29" name="Textfeld 28"/>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30" name="Textfeld 29"/>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37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31" name="Textfeld 30"/>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3" name="Textfeld 22"/>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1045998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3.2. Einkäuferin </a:t>
            </a:r>
            <a:r>
              <a:rPr lang="de-DE" b="1" dirty="0"/>
              <a:t>-&gt; </a:t>
            </a:r>
            <a:r>
              <a:rPr lang="de-DE" b="1" dirty="0" smtClean="0"/>
              <a:t>L. </a:t>
            </a:r>
            <a:r>
              <a:rPr lang="de-DE" b="1" dirty="0" err="1" smtClean="0"/>
              <a:t>Heßmann</a:t>
            </a:r>
            <a:r>
              <a:rPr lang="de-DE" b="1" dirty="0" smtClean="0"/>
              <a:t> </a:t>
            </a:r>
            <a:r>
              <a:rPr lang="de-DE" b="1" dirty="0"/>
              <a:t>(Werk </a:t>
            </a:r>
            <a:r>
              <a:rPr lang="de-DE" b="1" dirty="0" smtClean="0"/>
              <a:t>1200), -&gt; </a:t>
            </a:r>
            <a:r>
              <a:rPr lang="de-DE" b="1" dirty="0"/>
              <a:t>Gruppe </a:t>
            </a:r>
            <a:r>
              <a:rPr lang="de-DE" b="1" dirty="0" smtClean="0"/>
              <a:t>Einkauf -&gt; </a:t>
            </a:r>
            <a:r>
              <a:rPr lang="de-DE" b="1" dirty="0"/>
              <a:t>selbstangelegte Rolle </a:t>
            </a:r>
            <a:r>
              <a:rPr lang="de-DE" b="1" dirty="0" smtClean="0"/>
              <a:t>-&gt; aus Bereichsmenü -&gt; mit </a:t>
            </a:r>
            <a:r>
              <a:rPr lang="de-DE" b="1" dirty="0"/>
              <a:t>Organisationseinheiten </a:t>
            </a:r>
            <a:r>
              <a:rPr lang="de-DE" b="1" dirty="0" smtClean="0"/>
              <a:t>(Werk) und Zuteilungen (Werk1000)</a:t>
            </a:r>
            <a:endParaRPr lang="de-DE" b="1" dirty="0"/>
          </a:p>
        </p:txBody>
      </p:sp>
      <p:sp>
        <p:nvSpPr>
          <p:cNvPr id="13" name="Textfeld 12"/>
          <p:cNvSpPr txBox="1"/>
          <p:nvPr/>
        </p:nvSpPr>
        <p:spPr>
          <a:xfrm>
            <a:off x="229224" y="1533685"/>
            <a:ext cx="5688633" cy="338554"/>
          </a:xfrm>
          <a:prstGeom prst="rect">
            <a:avLst/>
          </a:prstGeom>
          <a:solidFill>
            <a:schemeClr val="tx2">
              <a:lumMod val="10000"/>
              <a:lumOff val="90000"/>
            </a:schemeClr>
          </a:solidFill>
        </p:spPr>
        <p:txBody>
          <a:bodyPr wrap="square" rtlCol="0">
            <a:spAutoFit/>
          </a:bodyPr>
          <a:lstStyle/>
          <a:p>
            <a:r>
              <a:rPr lang="de-DE" sz="1600" b="1" dirty="0" smtClean="0"/>
              <a:t>Sicht: Menü -&gt; Status rot</a:t>
            </a:r>
            <a:endParaRPr lang="de-DE" sz="1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65" y="1889092"/>
            <a:ext cx="5688633" cy="221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273" y="1889092"/>
            <a:ext cx="2752310" cy="338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13" y="4409372"/>
            <a:ext cx="2326017" cy="143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0263" y="5789841"/>
            <a:ext cx="1932407" cy="31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Gerade Verbindung 3"/>
          <p:cNvCxnSpPr/>
          <p:nvPr/>
        </p:nvCxnSpPr>
        <p:spPr>
          <a:xfrm>
            <a:off x="5465532" y="3473268"/>
            <a:ext cx="5760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flipV="1">
            <a:off x="6041596" y="2105116"/>
            <a:ext cx="0" cy="13681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6041596" y="2105116"/>
            <a:ext cx="24967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7265732" y="2105116"/>
            <a:ext cx="0" cy="25202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H="1">
            <a:off x="1289068" y="4625396"/>
            <a:ext cx="597666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3125271" y="4841420"/>
            <a:ext cx="2628293" cy="461665"/>
          </a:xfrm>
          <a:prstGeom prst="rect">
            <a:avLst/>
          </a:prstGeom>
          <a:solidFill>
            <a:srgbClr val="E4DCBA"/>
          </a:solidFill>
        </p:spPr>
        <p:txBody>
          <a:bodyPr wrap="square" rtlCol="0">
            <a:spAutoFit/>
          </a:bodyPr>
          <a:lstStyle/>
          <a:p>
            <a:r>
              <a:rPr lang="de-DE" sz="1200" dirty="0" smtClean="0"/>
              <a:t>Bereichsmenü auswählen -&gt;</a:t>
            </a:r>
          </a:p>
          <a:p>
            <a:r>
              <a:rPr lang="de-DE" sz="1200" dirty="0" smtClean="0"/>
              <a:t>übernehmen</a:t>
            </a:r>
            <a:endParaRPr lang="de-DE" sz="1200" dirty="0"/>
          </a:p>
        </p:txBody>
      </p:sp>
      <p:cxnSp>
        <p:nvCxnSpPr>
          <p:cNvPr id="24" name="Gerade Verbindung mit Pfeil 23"/>
          <p:cNvCxnSpPr/>
          <p:nvPr/>
        </p:nvCxnSpPr>
        <p:spPr>
          <a:xfrm>
            <a:off x="3521316" y="5275403"/>
            <a:ext cx="0" cy="5144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1259632" y="2996952"/>
            <a:ext cx="432048" cy="1800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6" name="Textfeld 25"/>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27" name="Textfeld 26"/>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28" name="Textfeld 27"/>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38			       </a:t>
            </a:r>
            <a:r>
              <a:rPr lang="de-DE" sz="800" dirty="0" smtClean="0">
                <a:solidFill>
                  <a:prstClr val="black"/>
                </a:solidFill>
                <a:hlinkClick r:id="rId8" action="ppaction://hlinksldjump"/>
              </a:rPr>
              <a:t>Inhaltsverzeichnis</a:t>
            </a:r>
            <a:endParaRPr lang="de-DE" sz="800" dirty="0">
              <a:solidFill>
                <a:prstClr val="black"/>
              </a:solidFill>
            </a:endParaRPr>
          </a:p>
        </p:txBody>
      </p:sp>
      <p:sp>
        <p:nvSpPr>
          <p:cNvPr id="29" name="Textfeld 28"/>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2" name="Textfeld 21"/>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811679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78" y="1918740"/>
            <a:ext cx="735330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240678" y="619200"/>
            <a:ext cx="8773469" cy="646331"/>
          </a:xfrm>
          <a:prstGeom prst="rect">
            <a:avLst/>
          </a:prstGeom>
          <a:noFill/>
        </p:spPr>
        <p:txBody>
          <a:bodyPr wrap="square" rtlCol="0">
            <a:spAutoFit/>
          </a:bodyPr>
          <a:lstStyle/>
          <a:p>
            <a:r>
              <a:rPr lang="de-DE" b="1" dirty="0" smtClean="0"/>
              <a:t>3.2. Einkäuferin </a:t>
            </a:r>
            <a:r>
              <a:rPr lang="de-DE" b="1" dirty="0"/>
              <a:t>-&gt; </a:t>
            </a:r>
            <a:r>
              <a:rPr lang="de-DE" b="1" dirty="0" smtClean="0"/>
              <a:t>L. </a:t>
            </a:r>
            <a:r>
              <a:rPr lang="de-DE" b="1" dirty="0" err="1" smtClean="0"/>
              <a:t>Heßmann</a:t>
            </a:r>
            <a:r>
              <a:rPr lang="de-DE" b="1" dirty="0" smtClean="0"/>
              <a:t> </a:t>
            </a:r>
            <a:r>
              <a:rPr lang="de-DE" b="1" dirty="0"/>
              <a:t>(Werk </a:t>
            </a:r>
            <a:r>
              <a:rPr lang="de-DE" b="1" dirty="0" smtClean="0"/>
              <a:t>1200), -&gt; </a:t>
            </a:r>
            <a:r>
              <a:rPr lang="de-DE" b="1" dirty="0"/>
              <a:t>Gruppe </a:t>
            </a:r>
            <a:r>
              <a:rPr lang="de-DE" b="1" dirty="0" smtClean="0"/>
              <a:t>Einkauf -&gt; </a:t>
            </a:r>
            <a:r>
              <a:rPr lang="de-DE" b="1" dirty="0"/>
              <a:t>selbstangelegte Rolle </a:t>
            </a:r>
            <a:r>
              <a:rPr lang="de-DE" b="1" dirty="0" smtClean="0"/>
              <a:t>-&gt; aus Bereichsmenü -&gt; mit </a:t>
            </a:r>
            <a:r>
              <a:rPr lang="de-DE" b="1" dirty="0"/>
              <a:t>Organisationseinheiten </a:t>
            </a:r>
            <a:r>
              <a:rPr lang="de-DE" b="1" dirty="0" smtClean="0"/>
              <a:t>(Werk) und Zuteilungen (Werk1000)</a:t>
            </a:r>
            <a:endParaRPr lang="de-DE" b="1" dirty="0"/>
          </a:p>
        </p:txBody>
      </p:sp>
      <p:sp>
        <p:nvSpPr>
          <p:cNvPr id="14" name="Textfeld 13"/>
          <p:cNvSpPr txBox="1"/>
          <p:nvPr/>
        </p:nvSpPr>
        <p:spPr>
          <a:xfrm>
            <a:off x="240678" y="1571100"/>
            <a:ext cx="7353300" cy="338554"/>
          </a:xfrm>
          <a:prstGeom prst="rect">
            <a:avLst/>
          </a:prstGeom>
          <a:solidFill>
            <a:schemeClr val="tx2">
              <a:lumMod val="10000"/>
              <a:lumOff val="90000"/>
            </a:schemeClr>
          </a:solidFill>
        </p:spPr>
        <p:txBody>
          <a:bodyPr wrap="square" rtlCol="0">
            <a:spAutoFit/>
          </a:bodyPr>
          <a:lstStyle/>
          <a:p>
            <a:r>
              <a:rPr lang="de-DE" sz="1600" b="1" dirty="0" smtClean="0"/>
              <a:t>Sicht: Menü -&gt; Status grün</a:t>
            </a:r>
            <a:endParaRPr lang="de-DE" sz="1600" b="1" dirty="0"/>
          </a:p>
        </p:txBody>
      </p:sp>
      <p:sp>
        <p:nvSpPr>
          <p:cNvPr id="3" name="Textfeld 2"/>
          <p:cNvSpPr txBox="1"/>
          <p:nvPr/>
        </p:nvSpPr>
        <p:spPr>
          <a:xfrm>
            <a:off x="262280" y="5807172"/>
            <a:ext cx="8762627" cy="369332"/>
          </a:xfrm>
          <a:prstGeom prst="rect">
            <a:avLst/>
          </a:prstGeom>
          <a:solidFill>
            <a:srgbClr val="FF0000"/>
          </a:solidFill>
        </p:spPr>
        <p:txBody>
          <a:bodyPr wrap="square" rtlCol="0">
            <a:spAutoFit/>
          </a:bodyPr>
          <a:lstStyle/>
          <a:p>
            <a:r>
              <a:rPr lang="de-DE" dirty="0" smtClean="0">
                <a:solidFill>
                  <a:schemeClr val="bg1"/>
                </a:solidFill>
              </a:rPr>
              <a:t>Die weiteren Schritte analog der Seiten 25 - 35 </a:t>
            </a:r>
            <a:endParaRPr lang="de-DE" dirty="0">
              <a:solidFill>
                <a:schemeClr val="bg1"/>
              </a:solidFill>
            </a:endParaRPr>
          </a:p>
        </p:txBody>
      </p:sp>
      <p:pic>
        <p:nvPicPr>
          <p:cNvPr id="17" name="Grafik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8" name="Textfeld 17"/>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9" name="Textfeld 18"/>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20" name="Textfeld 19"/>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39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21" name="Textfeld 20"/>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5" name="Textfeld 14"/>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608597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13" name="Textfeld 12"/>
          <p:cNvSpPr txBox="1"/>
          <p:nvPr/>
        </p:nvSpPr>
        <p:spPr>
          <a:xfrm>
            <a:off x="240678" y="619200"/>
            <a:ext cx="8658393" cy="369332"/>
          </a:xfrm>
          <a:prstGeom prst="rect">
            <a:avLst/>
          </a:prstGeom>
          <a:noFill/>
        </p:spPr>
        <p:txBody>
          <a:bodyPr wrap="square" rtlCol="0">
            <a:spAutoFit/>
          </a:bodyPr>
          <a:lstStyle/>
          <a:p>
            <a:r>
              <a:rPr lang="de-DE" b="1" dirty="0"/>
              <a:t>Profilparameter </a:t>
            </a:r>
            <a:r>
              <a:rPr lang="de-DE" b="1" dirty="0" smtClean="0"/>
              <a:t>zur </a:t>
            </a:r>
            <a:r>
              <a:rPr lang="de-DE" b="1" dirty="0"/>
              <a:t>Anmeldung und </a:t>
            </a:r>
            <a:r>
              <a:rPr lang="de-DE" b="1" dirty="0" smtClean="0"/>
              <a:t>Kennwort -&gt; nachfolgender Link</a:t>
            </a:r>
            <a:endParaRPr lang="de-DE" dirty="0"/>
          </a:p>
        </p:txBody>
      </p:sp>
      <p:sp>
        <p:nvSpPr>
          <p:cNvPr id="5" name="Textfeld 4"/>
          <p:cNvSpPr txBox="1"/>
          <p:nvPr/>
        </p:nvSpPr>
        <p:spPr>
          <a:xfrm>
            <a:off x="249394" y="988532"/>
            <a:ext cx="8640960" cy="523220"/>
          </a:xfrm>
          <a:prstGeom prst="rect">
            <a:avLst/>
          </a:prstGeom>
          <a:noFill/>
        </p:spPr>
        <p:txBody>
          <a:bodyPr wrap="square" rtlCol="0">
            <a:spAutoFit/>
          </a:bodyPr>
          <a:lstStyle/>
          <a:p>
            <a:r>
              <a:rPr lang="de-DE" sz="1400" dirty="0" smtClean="0">
                <a:hlinkClick r:id="rId4"/>
              </a:rPr>
              <a:t>http://help.sap-ag.de/saphelp_nw73/helpdata/de/4a/c3f18f8c352470e10000000a42189c/content.htm</a:t>
            </a:r>
            <a:endParaRPr lang="de-DE" sz="1400" dirty="0">
              <a:hlinkClick r:id="rId4"/>
            </a:endParaRPr>
          </a:p>
          <a:p>
            <a:endParaRPr lang="de-DE" sz="1400" dirty="0"/>
          </a:p>
        </p:txBody>
      </p:sp>
      <p:sp>
        <p:nvSpPr>
          <p:cNvPr id="7" name="Textfeld 6"/>
          <p:cNvSpPr txBox="1"/>
          <p:nvPr/>
        </p:nvSpPr>
        <p:spPr>
          <a:xfrm>
            <a:off x="249394" y="1881698"/>
            <a:ext cx="8640960" cy="646331"/>
          </a:xfrm>
          <a:prstGeom prst="rect">
            <a:avLst/>
          </a:prstGeom>
          <a:noFill/>
        </p:spPr>
        <p:txBody>
          <a:bodyPr wrap="square" rtlCol="0">
            <a:spAutoFit/>
          </a:bodyPr>
          <a:lstStyle/>
          <a:p>
            <a:r>
              <a:rPr lang="de-DE" b="1" dirty="0" smtClean="0"/>
              <a:t>Berechtigungskonzept – Objektklasse, Berechtigungsobjekt, Berechtigung, Profil, Benutzer -&gt; nachfolgender Link</a:t>
            </a:r>
            <a:endParaRPr lang="de-DE" b="1" dirty="0"/>
          </a:p>
        </p:txBody>
      </p:sp>
      <p:sp>
        <p:nvSpPr>
          <p:cNvPr id="15" name="Textfeld 14"/>
          <p:cNvSpPr txBox="1"/>
          <p:nvPr/>
        </p:nvSpPr>
        <p:spPr>
          <a:xfrm>
            <a:off x="245036" y="2528029"/>
            <a:ext cx="8649676" cy="1384995"/>
          </a:xfrm>
          <a:prstGeom prst="rect">
            <a:avLst/>
          </a:prstGeom>
          <a:noFill/>
        </p:spPr>
        <p:txBody>
          <a:bodyPr wrap="square" rtlCol="0">
            <a:spAutoFit/>
          </a:bodyPr>
          <a:lstStyle/>
          <a:p>
            <a:r>
              <a:rPr lang="de-DE" sz="1400" dirty="0"/>
              <a:t>Ziel des Berechtigungskonzeptes ist: 	ausreichende Berechtigungsvergabe für den Benutzer</a:t>
            </a:r>
          </a:p>
          <a:p>
            <a:r>
              <a:rPr lang="de-DE" sz="1400" dirty="0"/>
              <a:t>			größtmögliche Datensicherheit</a:t>
            </a:r>
          </a:p>
          <a:p>
            <a:r>
              <a:rPr lang="de-DE" sz="1400" dirty="0"/>
              <a:t>			einfache </a:t>
            </a:r>
            <a:r>
              <a:rPr lang="de-DE" sz="1400" dirty="0" smtClean="0"/>
              <a:t>Benutzeradministration</a:t>
            </a:r>
          </a:p>
          <a:p>
            <a:endParaRPr lang="de-DE" sz="1400" dirty="0" smtClean="0">
              <a:hlinkClick r:id="rId5"/>
            </a:endParaRPr>
          </a:p>
          <a:p>
            <a:r>
              <a:rPr lang="de-DE" sz="1400" dirty="0" smtClean="0">
                <a:hlinkClick r:id="rId5"/>
              </a:rPr>
              <a:t>https://help.sap.com/saphelp_46c/helpdata/de/52/671285439b11d1896f0000e8322d00/content.htm</a:t>
            </a:r>
            <a:endParaRPr lang="de-DE" sz="1400" dirty="0" smtClean="0"/>
          </a:p>
          <a:p>
            <a:endParaRPr lang="de-DE" sz="1400" dirty="0" smtClean="0"/>
          </a:p>
        </p:txBody>
      </p:sp>
      <p:sp>
        <p:nvSpPr>
          <p:cNvPr id="14" name="Textfeld 13"/>
          <p:cNvSpPr txBox="1"/>
          <p:nvPr/>
        </p:nvSpPr>
        <p:spPr>
          <a:xfrm>
            <a:off x="245036" y="4113946"/>
            <a:ext cx="8658393" cy="369332"/>
          </a:xfrm>
          <a:prstGeom prst="rect">
            <a:avLst/>
          </a:prstGeom>
          <a:noFill/>
          <a:ln>
            <a:noFill/>
          </a:ln>
        </p:spPr>
        <p:txBody>
          <a:bodyPr wrap="square" rtlCol="0">
            <a:spAutoFit/>
          </a:bodyPr>
          <a:lstStyle/>
          <a:p>
            <a:r>
              <a:rPr lang="de-DE" b="1" dirty="0" smtClean="0"/>
              <a:t>Rollenpflege</a:t>
            </a:r>
            <a:endParaRPr lang="de-DE" dirty="0"/>
          </a:p>
        </p:txBody>
      </p:sp>
      <p:sp>
        <p:nvSpPr>
          <p:cNvPr id="16" name="Textfeld 15"/>
          <p:cNvSpPr txBox="1"/>
          <p:nvPr/>
        </p:nvSpPr>
        <p:spPr>
          <a:xfrm>
            <a:off x="253752" y="4483278"/>
            <a:ext cx="8640960" cy="1384995"/>
          </a:xfrm>
          <a:prstGeom prst="rect">
            <a:avLst/>
          </a:prstGeom>
          <a:noFill/>
        </p:spPr>
        <p:txBody>
          <a:bodyPr wrap="square" rtlCol="0">
            <a:spAutoFit/>
          </a:bodyPr>
          <a:lstStyle/>
          <a:p>
            <a:r>
              <a:rPr lang="de-DE" sz="1400" dirty="0" smtClean="0"/>
              <a:t>Im SAP Standard existieren ca. 1200 Einzelrollen. Die Rollen können unverändert übernommen werden, oder kopiert und anschließend geändert werden. Danach werden sie dem Benutzer zugeordnet. </a:t>
            </a:r>
          </a:p>
          <a:p>
            <a:r>
              <a:rPr lang="de-DE" sz="1400" dirty="0" smtClean="0"/>
              <a:t>Einem Benutzer können maximal 312 Profile zugewiesen werden.</a:t>
            </a:r>
          </a:p>
          <a:p>
            <a:r>
              <a:rPr lang="de-DE" sz="1400" dirty="0" smtClean="0"/>
              <a:t>Bevor man den Mitarbeitern eigene Rollen einrichtet sollte man überprüfen, ob die Stellenbeschreibung des Unternehmens einer oder mehrerer von SAP vordefinierten Rollen entspricht. Sind es mehrere, können diese in Sammelrollen zusammengefasst werden.</a:t>
            </a:r>
            <a:endParaRPr lang="de-DE" sz="1400" dirty="0"/>
          </a:p>
        </p:txBody>
      </p:sp>
      <p:sp>
        <p:nvSpPr>
          <p:cNvPr id="17" name="Textfeld 16"/>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4				       </a:t>
            </a:r>
            <a:r>
              <a:rPr lang="de-DE" sz="800" dirty="0" smtClean="0">
                <a:solidFill>
                  <a:prstClr val="black"/>
                </a:solidFill>
                <a:hlinkClick r:id="rId6" action="ppaction://hlinksldjump"/>
              </a:rPr>
              <a:t>Inhaltsverzeichnis</a:t>
            </a:r>
            <a:endParaRPr lang="de-DE" sz="800" dirty="0">
              <a:solidFill>
                <a:prstClr val="black"/>
              </a:solidFill>
            </a:endParaRPr>
          </a:p>
        </p:txBody>
      </p:sp>
      <p:sp>
        <p:nvSpPr>
          <p:cNvPr id="18" name="Textfeld 17"/>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9" name="Textfeld 18"/>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40013923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3.3. Einkäuferin </a:t>
            </a:r>
            <a:r>
              <a:rPr lang="de-DE" b="1" dirty="0"/>
              <a:t>-&gt; </a:t>
            </a:r>
            <a:r>
              <a:rPr lang="de-DE" b="1" dirty="0" smtClean="0"/>
              <a:t>Y. </a:t>
            </a:r>
            <a:r>
              <a:rPr lang="de-DE" b="1" dirty="0" err="1" smtClean="0"/>
              <a:t>Schwotzer</a:t>
            </a:r>
            <a:r>
              <a:rPr lang="de-DE" b="1" dirty="0" smtClean="0"/>
              <a:t> </a:t>
            </a:r>
            <a:r>
              <a:rPr lang="de-DE" b="1" dirty="0"/>
              <a:t>(Werk </a:t>
            </a:r>
            <a:r>
              <a:rPr lang="de-DE" b="1" dirty="0" smtClean="0"/>
              <a:t>1250), -&gt; </a:t>
            </a:r>
            <a:r>
              <a:rPr lang="de-DE" b="1" dirty="0"/>
              <a:t>Gruppe </a:t>
            </a:r>
            <a:r>
              <a:rPr lang="de-DE" b="1" dirty="0" smtClean="0"/>
              <a:t>Einkauf -&gt; </a:t>
            </a:r>
            <a:r>
              <a:rPr lang="de-DE" b="1" dirty="0"/>
              <a:t>selbstangelegte Rolle </a:t>
            </a:r>
            <a:r>
              <a:rPr lang="de-DE" b="1" dirty="0" smtClean="0"/>
              <a:t>-&gt; aus Transaktionen -&gt; mit </a:t>
            </a:r>
            <a:r>
              <a:rPr lang="de-DE" b="1" dirty="0"/>
              <a:t>Organisationseinheiten </a:t>
            </a:r>
            <a:r>
              <a:rPr lang="de-DE" b="1" dirty="0" smtClean="0"/>
              <a:t>(Werk) und Zuteilungen (Werk1000)</a:t>
            </a:r>
            <a:endParaRPr lang="de-DE" b="1" dirty="0"/>
          </a:p>
        </p:txBody>
      </p:sp>
      <p:sp>
        <p:nvSpPr>
          <p:cNvPr id="13" name="Textfeld 12"/>
          <p:cNvSpPr txBox="1"/>
          <p:nvPr/>
        </p:nvSpPr>
        <p:spPr>
          <a:xfrm>
            <a:off x="254573" y="1598572"/>
            <a:ext cx="5256585" cy="338554"/>
          </a:xfrm>
          <a:prstGeom prst="rect">
            <a:avLst/>
          </a:prstGeom>
          <a:solidFill>
            <a:schemeClr val="tx2">
              <a:lumMod val="10000"/>
              <a:lumOff val="90000"/>
            </a:schemeClr>
          </a:solidFill>
        </p:spPr>
        <p:txBody>
          <a:bodyPr wrap="square" rtlCol="0">
            <a:spAutoFit/>
          </a:bodyPr>
          <a:lstStyle/>
          <a:p>
            <a:r>
              <a:rPr lang="de-DE" sz="1600" b="1" dirty="0" smtClean="0"/>
              <a:t>Sicht: Beschreibung</a:t>
            </a:r>
            <a:endParaRPr lang="de-DE" sz="16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573" y="1937126"/>
            <a:ext cx="5255058" cy="42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764111" y="2009134"/>
            <a:ext cx="3096344" cy="461665"/>
          </a:xfrm>
          <a:prstGeom prst="rect">
            <a:avLst/>
          </a:prstGeom>
          <a:solidFill>
            <a:srgbClr val="E4DCBA"/>
          </a:solidFill>
        </p:spPr>
        <p:txBody>
          <a:bodyPr wrap="square" rtlCol="0">
            <a:spAutoFit/>
          </a:bodyPr>
          <a:lstStyle/>
          <a:p>
            <a:r>
              <a:rPr lang="de-DE" sz="1200" dirty="0" smtClean="0"/>
              <a:t>Text für Rolle eingeben -&gt; Menü -&gt; Rolle -&gt; Anlegen -&gt; Rolle</a:t>
            </a:r>
            <a:endParaRPr lang="de-DE" sz="1200" dirty="0"/>
          </a:p>
        </p:txBody>
      </p:sp>
      <p:sp>
        <p:nvSpPr>
          <p:cNvPr id="14" name="Textfeld 13"/>
          <p:cNvSpPr txBox="1"/>
          <p:nvPr/>
        </p:nvSpPr>
        <p:spPr>
          <a:xfrm>
            <a:off x="6589751" y="4078883"/>
            <a:ext cx="2232248" cy="461665"/>
          </a:xfrm>
          <a:prstGeom prst="rect">
            <a:avLst/>
          </a:prstGeom>
          <a:solidFill>
            <a:srgbClr val="E4DCBA"/>
          </a:solidFill>
        </p:spPr>
        <p:txBody>
          <a:bodyPr wrap="square" rtlCol="0">
            <a:spAutoFit/>
          </a:bodyPr>
          <a:lstStyle/>
          <a:p>
            <a:r>
              <a:rPr lang="de-DE" sz="1200" dirty="0" smtClean="0"/>
              <a:t>Beschreibung und </a:t>
            </a:r>
            <a:r>
              <a:rPr lang="de-DE" sz="1200" dirty="0" err="1" smtClean="0"/>
              <a:t>Langtext</a:t>
            </a:r>
            <a:r>
              <a:rPr lang="de-DE" sz="1200" dirty="0" smtClean="0"/>
              <a:t> eingeben</a:t>
            </a:r>
            <a:endParaRPr lang="de-DE" sz="1200" dirty="0"/>
          </a:p>
        </p:txBody>
      </p:sp>
      <p:cxnSp>
        <p:nvCxnSpPr>
          <p:cNvPr id="15" name="Gerade Verbindung 14"/>
          <p:cNvCxnSpPr/>
          <p:nvPr/>
        </p:nvCxnSpPr>
        <p:spPr>
          <a:xfrm flipV="1">
            <a:off x="7021799" y="3051470"/>
            <a:ext cx="0" cy="10274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8317943" y="4340493"/>
            <a:ext cx="0" cy="15609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H="1">
            <a:off x="3872020" y="5901402"/>
            <a:ext cx="444592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H="1">
            <a:off x="3061359" y="3051470"/>
            <a:ext cx="396044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H="1">
            <a:off x="4789551" y="2153150"/>
            <a:ext cx="9745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a:off x="4789551" y="2153150"/>
            <a:ext cx="0" cy="7200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H="1">
            <a:off x="3421399" y="2873230"/>
            <a:ext cx="136815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hteck 26"/>
          <p:cNvSpPr/>
          <p:nvPr/>
        </p:nvSpPr>
        <p:spPr>
          <a:xfrm>
            <a:off x="469071" y="3565177"/>
            <a:ext cx="1067711" cy="3161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8" name="Textfeld 27"/>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29" name="Textfeld 28"/>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30" name="Textfeld 29"/>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40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31" name="Textfeld 30"/>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1" name="Textfeld 20"/>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12092553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3.3. Einkäuferin </a:t>
            </a:r>
            <a:r>
              <a:rPr lang="de-DE" b="1" dirty="0"/>
              <a:t>-&gt; </a:t>
            </a:r>
            <a:r>
              <a:rPr lang="de-DE" b="1" dirty="0" smtClean="0"/>
              <a:t>Y. </a:t>
            </a:r>
            <a:r>
              <a:rPr lang="de-DE" b="1" dirty="0" err="1" smtClean="0"/>
              <a:t>Schwotzer</a:t>
            </a:r>
            <a:r>
              <a:rPr lang="de-DE" b="1" dirty="0" smtClean="0"/>
              <a:t> </a:t>
            </a:r>
            <a:r>
              <a:rPr lang="de-DE" b="1" dirty="0"/>
              <a:t>(Werk </a:t>
            </a:r>
            <a:r>
              <a:rPr lang="de-DE" b="1" dirty="0" smtClean="0"/>
              <a:t>1250), -&gt; </a:t>
            </a:r>
            <a:r>
              <a:rPr lang="de-DE" b="1" dirty="0"/>
              <a:t>Gruppe </a:t>
            </a:r>
            <a:r>
              <a:rPr lang="de-DE" b="1" dirty="0" smtClean="0"/>
              <a:t>Einkauf -&gt; </a:t>
            </a:r>
            <a:r>
              <a:rPr lang="de-DE" b="1" dirty="0"/>
              <a:t>selbstangelegte Rolle </a:t>
            </a:r>
            <a:r>
              <a:rPr lang="de-DE" b="1" dirty="0" smtClean="0"/>
              <a:t>-&gt; aus Transaktionen -&gt; mit </a:t>
            </a:r>
            <a:r>
              <a:rPr lang="de-DE" b="1" dirty="0"/>
              <a:t>Organisationseinheiten </a:t>
            </a:r>
            <a:r>
              <a:rPr lang="de-DE" b="1" dirty="0" smtClean="0"/>
              <a:t>(Werk) und Zuteilungen (Werk1000)</a:t>
            </a:r>
            <a:endParaRPr lang="de-DE" b="1" dirty="0"/>
          </a:p>
        </p:txBody>
      </p:sp>
      <p:sp>
        <p:nvSpPr>
          <p:cNvPr id="13" name="Textfeld 12"/>
          <p:cNvSpPr txBox="1"/>
          <p:nvPr/>
        </p:nvSpPr>
        <p:spPr>
          <a:xfrm>
            <a:off x="240678" y="1555577"/>
            <a:ext cx="6853541" cy="338554"/>
          </a:xfrm>
          <a:prstGeom prst="rect">
            <a:avLst/>
          </a:prstGeom>
          <a:solidFill>
            <a:schemeClr val="tx2">
              <a:lumMod val="10000"/>
              <a:lumOff val="90000"/>
            </a:schemeClr>
          </a:solidFill>
        </p:spPr>
        <p:txBody>
          <a:bodyPr wrap="square" rtlCol="0">
            <a:spAutoFit/>
          </a:bodyPr>
          <a:lstStyle/>
          <a:p>
            <a:r>
              <a:rPr lang="de-DE" sz="1600" b="1" dirty="0" smtClean="0"/>
              <a:t>Sicht: Menü</a:t>
            </a:r>
            <a:endParaRPr lang="de-DE" sz="16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894131"/>
            <a:ext cx="6842700" cy="409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7452320" y="3334291"/>
            <a:ext cx="1642022" cy="1569660"/>
          </a:xfrm>
          <a:prstGeom prst="rect">
            <a:avLst/>
          </a:prstGeom>
          <a:solidFill>
            <a:srgbClr val="E4DCBA"/>
          </a:solidFill>
        </p:spPr>
        <p:txBody>
          <a:bodyPr wrap="square" rtlCol="0">
            <a:spAutoFit/>
          </a:bodyPr>
          <a:lstStyle/>
          <a:p>
            <a:r>
              <a:rPr lang="de-DE" sz="1200" dirty="0" smtClean="0"/>
              <a:t>Ordner für Menü anlegen -&gt;</a:t>
            </a:r>
          </a:p>
          <a:p>
            <a:r>
              <a:rPr lang="de-DE" sz="1200" dirty="0" smtClean="0"/>
              <a:t>Bestelle</a:t>
            </a:r>
          </a:p>
          <a:p>
            <a:r>
              <a:rPr lang="de-DE" sz="1200" dirty="0" smtClean="0"/>
              <a:t>Anfrage / Angebot</a:t>
            </a:r>
          </a:p>
          <a:p>
            <a:r>
              <a:rPr lang="de-DE" sz="1200" dirty="0" smtClean="0"/>
              <a:t>     Liste</a:t>
            </a:r>
          </a:p>
          <a:p>
            <a:r>
              <a:rPr lang="de-DE" sz="1200" dirty="0"/>
              <a:t> </a:t>
            </a:r>
            <a:r>
              <a:rPr lang="de-DE" sz="1200" dirty="0" smtClean="0"/>
              <a:t>    Auswertungen</a:t>
            </a:r>
          </a:p>
          <a:p>
            <a:r>
              <a:rPr lang="de-DE" sz="1200" dirty="0" smtClean="0"/>
              <a:t>     Nachrichten</a:t>
            </a:r>
          </a:p>
          <a:p>
            <a:r>
              <a:rPr lang="de-DE" sz="1200" dirty="0" smtClean="0"/>
              <a:t>Etc.</a:t>
            </a:r>
            <a:endParaRPr lang="de-DE" sz="1200" dirty="0"/>
          </a:p>
        </p:txBody>
      </p:sp>
      <p:sp>
        <p:nvSpPr>
          <p:cNvPr id="4" name="Rechteck 3"/>
          <p:cNvSpPr/>
          <p:nvPr/>
        </p:nvSpPr>
        <p:spPr>
          <a:xfrm>
            <a:off x="539552" y="3406299"/>
            <a:ext cx="216024" cy="4512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mit Pfeil 6"/>
          <p:cNvCxnSpPr/>
          <p:nvPr/>
        </p:nvCxnSpPr>
        <p:spPr>
          <a:xfrm flipH="1">
            <a:off x="755577" y="3478307"/>
            <a:ext cx="669674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a:off x="2915817" y="4774451"/>
            <a:ext cx="453650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hteck 4"/>
          <p:cNvSpPr/>
          <p:nvPr/>
        </p:nvSpPr>
        <p:spPr>
          <a:xfrm>
            <a:off x="1535255" y="3118267"/>
            <a:ext cx="588473"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0" name="Textfeld 1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21" name="Textfeld 2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22" name="Textfeld 21"/>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41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23" name="Textfeld 22"/>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6" name="Textfeld 15"/>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3726711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77" y="4185084"/>
            <a:ext cx="2617846" cy="150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404" y="1880828"/>
            <a:ext cx="582519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240678" y="619200"/>
            <a:ext cx="8773469" cy="646331"/>
          </a:xfrm>
          <a:prstGeom prst="rect">
            <a:avLst/>
          </a:prstGeom>
          <a:noFill/>
        </p:spPr>
        <p:txBody>
          <a:bodyPr wrap="square" rtlCol="0">
            <a:spAutoFit/>
          </a:bodyPr>
          <a:lstStyle/>
          <a:p>
            <a:r>
              <a:rPr lang="de-DE" b="1" dirty="0" smtClean="0"/>
              <a:t>3.4. Einkäuferin </a:t>
            </a:r>
            <a:r>
              <a:rPr lang="de-DE" b="1" dirty="0"/>
              <a:t>-&gt; </a:t>
            </a:r>
            <a:r>
              <a:rPr lang="de-DE" b="1" dirty="0" smtClean="0"/>
              <a:t>Y. </a:t>
            </a:r>
            <a:r>
              <a:rPr lang="de-DE" b="1" dirty="0" err="1" smtClean="0"/>
              <a:t>Schwotzer</a:t>
            </a:r>
            <a:r>
              <a:rPr lang="de-DE" b="1" dirty="0" smtClean="0"/>
              <a:t> </a:t>
            </a:r>
            <a:r>
              <a:rPr lang="de-DE" b="1" dirty="0"/>
              <a:t>(Werk </a:t>
            </a:r>
            <a:r>
              <a:rPr lang="de-DE" b="1" dirty="0" smtClean="0"/>
              <a:t>1250), -&gt; </a:t>
            </a:r>
            <a:r>
              <a:rPr lang="de-DE" b="1" dirty="0"/>
              <a:t>Gruppe </a:t>
            </a:r>
            <a:r>
              <a:rPr lang="de-DE" b="1" dirty="0" smtClean="0"/>
              <a:t>Einkauf -&gt; </a:t>
            </a:r>
            <a:r>
              <a:rPr lang="de-DE" b="1" dirty="0"/>
              <a:t>selbstangelegte Rolle </a:t>
            </a:r>
            <a:r>
              <a:rPr lang="de-DE" b="1" dirty="0" smtClean="0"/>
              <a:t>-&gt; aus Transaktionen -&gt; mit </a:t>
            </a:r>
            <a:r>
              <a:rPr lang="de-DE" b="1" dirty="0"/>
              <a:t>Organisationseinheiten </a:t>
            </a:r>
            <a:r>
              <a:rPr lang="de-DE" b="1" dirty="0" smtClean="0"/>
              <a:t>(Werk) und Zuteilungen (Werk1250)</a:t>
            </a:r>
            <a:endParaRPr lang="de-DE" b="1" dirty="0"/>
          </a:p>
        </p:txBody>
      </p:sp>
      <p:sp>
        <p:nvSpPr>
          <p:cNvPr id="14" name="Textfeld 13"/>
          <p:cNvSpPr txBox="1"/>
          <p:nvPr/>
        </p:nvSpPr>
        <p:spPr>
          <a:xfrm>
            <a:off x="255563" y="1542274"/>
            <a:ext cx="5836040" cy="338554"/>
          </a:xfrm>
          <a:prstGeom prst="rect">
            <a:avLst/>
          </a:prstGeom>
          <a:solidFill>
            <a:schemeClr val="tx2">
              <a:lumMod val="10000"/>
              <a:lumOff val="90000"/>
            </a:schemeClr>
          </a:solidFill>
        </p:spPr>
        <p:txBody>
          <a:bodyPr wrap="square" rtlCol="0">
            <a:spAutoFit/>
          </a:bodyPr>
          <a:lstStyle/>
          <a:p>
            <a:r>
              <a:rPr lang="de-DE" sz="1600" b="1" dirty="0" smtClean="0"/>
              <a:t>Sicht: Menü</a:t>
            </a:r>
            <a:endParaRPr lang="de-DE" sz="1600" b="1" dirty="0"/>
          </a:p>
        </p:txBody>
      </p:sp>
      <p:sp>
        <p:nvSpPr>
          <p:cNvPr id="3" name="Textfeld 2"/>
          <p:cNvSpPr txBox="1"/>
          <p:nvPr/>
        </p:nvSpPr>
        <p:spPr>
          <a:xfrm>
            <a:off x="6756701" y="2510316"/>
            <a:ext cx="2176221" cy="461665"/>
          </a:xfrm>
          <a:prstGeom prst="rect">
            <a:avLst/>
          </a:prstGeom>
          <a:solidFill>
            <a:srgbClr val="E4DCBA"/>
          </a:solidFill>
        </p:spPr>
        <p:txBody>
          <a:bodyPr wrap="square" rtlCol="0">
            <a:spAutoFit/>
          </a:bodyPr>
          <a:lstStyle/>
          <a:p>
            <a:r>
              <a:rPr lang="de-DE" sz="1200" dirty="0" smtClean="0"/>
              <a:t>Transaktionen anklicken – den Ordnern die T-Codes zuordnen</a:t>
            </a:r>
            <a:endParaRPr lang="de-DE" sz="1200" dirty="0"/>
          </a:p>
        </p:txBody>
      </p:sp>
      <p:sp>
        <p:nvSpPr>
          <p:cNvPr id="5" name="Rechteck 4"/>
          <p:cNvSpPr/>
          <p:nvPr/>
        </p:nvSpPr>
        <p:spPr>
          <a:xfrm>
            <a:off x="1346525" y="3248980"/>
            <a:ext cx="720080"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7"/>
          <p:cNvCxnSpPr/>
          <p:nvPr/>
        </p:nvCxnSpPr>
        <p:spPr>
          <a:xfrm flipH="1">
            <a:off x="1850581" y="2888940"/>
            <a:ext cx="48966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1857477" y="2888940"/>
            <a:ext cx="0"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1850581" y="3537012"/>
            <a:ext cx="0" cy="8640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1850581" y="4401108"/>
            <a:ext cx="446449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67932" y="5802541"/>
            <a:ext cx="8762627" cy="369332"/>
          </a:xfrm>
          <a:prstGeom prst="rect">
            <a:avLst/>
          </a:prstGeom>
          <a:solidFill>
            <a:srgbClr val="FF0000"/>
          </a:solidFill>
        </p:spPr>
        <p:txBody>
          <a:bodyPr wrap="square" rtlCol="0">
            <a:spAutoFit/>
          </a:bodyPr>
          <a:lstStyle/>
          <a:p>
            <a:r>
              <a:rPr lang="de-DE" dirty="0" smtClean="0">
                <a:solidFill>
                  <a:schemeClr val="bg1"/>
                </a:solidFill>
              </a:rPr>
              <a:t>Die weiteren Schritte analog der Seiten 25 - 35 </a:t>
            </a:r>
            <a:endParaRPr lang="de-DE" dirty="0">
              <a:solidFill>
                <a:schemeClr val="bg1"/>
              </a:solidFill>
            </a:endParaRPr>
          </a:p>
        </p:txBody>
      </p:sp>
      <p:pic>
        <p:nvPicPr>
          <p:cNvPr id="22" name="Grafik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4" name="Textfeld 23"/>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25" name="Textfeld 24"/>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26" name="Textfeld 25"/>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42			       </a:t>
            </a:r>
            <a:r>
              <a:rPr lang="de-DE" sz="800" dirty="0" smtClean="0">
                <a:solidFill>
                  <a:prstClr val="black"/>
                </a:solidFill>
                <a:hlinkClick r:id="rId6" action="ppaction://hlinksldjump"/>
              </a:rPr>
              <a:t>Inhaltsverzeichnis</a:t>
            </a:r>
            <a:endParaRPr lang="de-DE" sz="800" dirty="0">
              <a:solidFill>
                <a:prstClr val="black"/>
              </a:solidFill>
            </a:endParaRPr>
          </a:p>
        </p:txBody>
      </p:sp>
      <p:sp>
        <p:nvSpPr>
          <p:cNvPr id="27" name="Textfeld 26"/>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9" name="Textfeld 18"/>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3112664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40678" y="619200"/>
            <a:ext cx="8773469" cy="646331"/>
          </a:xfrm>
          <a:prstGeom prst="rect">
            <a:avLst/>
          </a:prstGeom>
          <a:noFill/>
        </p:spPr>
        <p:txBody>
          <a:bodyPr wrap="square" rtlCol="0">
            <a:spAutoFit/>
          </a:bodyPr>
          <a:lstStyle/>
          <a:p>
            <a:r>
              <a:rPr lang="de-DE" b="1" dirty="0"/>
              <a:t>4</a:t>
            </a:r>
            <a:r>
              <a:rPr lang="de-DE" b="1" dirty="0" smtClean="0"/>
              <a:t>. Disponent </a:t>
            </a:r>
            <a:r>
              <a:rPr lang="de-DE" b="1" dirty="0"/>
              <a:t>-&gt; </a:t>
            </a:r>
            <a:r>
              <a:rPr lang="de-DE" b="1" dirty="0" smtClean="0"/>
              <a:t>Gerd Müller (alle Werke BUKR 1000) -&gt; selbstangelegte </a:t>
            </a:r>
            <a:r>
              <a:rPr lang="de-DE" b="1" dirty="0"/>
              <a:t>Rolle </a:t>
            </a:r>
            <a:r>
              <a:rPr lang="de-DE" b="1" dirty="0" smtClean="0"/>
              <a:t>-&gt; aus SAP Menü -&gt; mit </a:t>
            </a:r>
            <a:r>
              <a:rPr lang="de-DE" b="1" dirty="0"/>
              <a:t>Organisationseinheiten </a:t>
            </a:r>
            <a:r>
              <a:rPr lang="de-DE" b="1" dirty="0" smtClean="0"/>
              <a:t>(BUKR) und Zuteilungen (BUKR1000)</a:t>
            </a:r>
            <a:endParaRPr lang="de-DE" b="1" dirty="0"/>
          </a:p>
        </p:txBody>
      </p:sp>
      <p:sp>
        <p:nvSpPr>
          <p:cNvPr id="13" name="Textfeld 12"/>
          <p:cNvSpPr txBox="1"/>
          <p:nvPr/>
        </p:nvSpPr>
        <p:spPr>
          <a:xfrm>
            <a:off x="240679" y="1562396"/>
            <a:ext cx="3891970" cy="338554"/>
          </a:xfrm>
          <a:prstGeom prst="rect">
            <a:avLst/>
          </a:prstGeom>
          <a:solidFill>
            <a:schemeClr val="tx2">
              <a:lumMod val="10000"/>
              <a:lumOff val="90000"/>
            </a:schemeClr>
          </a:solidFill>
        </p:spPr>
        <p:txBody>
          <a:bodyPr wrap="square" rtlCol="0">
            <a:spAutoFit/>
          </a:bodyPr>
          <a:lstStyle/>
          <a:p>
            <a:r>
              <a:rPr lang="de-DE" sz="1600" b="1" dirty="0" smtClean="0"/>
              <a:t>Einstiegsbild Transaktion PFCG</a:t>
            </a:r>
            <a:endParaRPr lang="de-DE" sz="16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78" y="1893755"/>
            <a:ext cx="3887570" cy="123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4920231" y="1898766"/>
            <a:ext cx="3684217" cy="276999"/>
          </a:xfrm>
          <a:prstGeom prst="rect">
            <a:avLst/>
          </a:prstGeom>
          <a:solidFill>
            <a:srgbClr val="E4DCBA"/>
          </a:solidFill>
        </p:spPr>
        <p:txBody>
          <a:bodyPr wrap="square" rtlCol="0">
            <a:spAutoFit/>
          </a:bodyPr>
          <a:lstStyle/>
          <a:p>
            <a:r>
              <a:rPr lang="de-DE" sz="1200" dirty="0"/>
              <a:t>o</a:t>
            </a:r>
            <a:r>
              <a:rPr lang="de-DE" sz="1200" dirty="0" smtClean="0"/>
              <a:t>der F5 drücken oder Rolle über Menü anlegen</a:t>
            </a:r>
            <a:endParaRPr lang="de-DE" sz="1200" dirty="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196718"/>
            <a:ext cx="5207669" cy="314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6227658" y="3410934"/>
            <a:ext cx="2304256" cy="461665"/>
          </a:xfrm>
          <a:prstGeom prst="rect">
            <a:avLst/>
          </a:prstGeom>
          <a:solidFill>
            <a:srgbClr val="E4DCBA"/>
          </a:solidFill>
        </p:spPr>
        <p:txBody>
          <a:bodyPr wrap="square" rtlCol="0">
            <a:spAutoFit/>
          </a:bodyPr>
          <a:lstStyle/>
          <a:p>
            <a:r>
              <a:rPr lang="de-DE" sz="1200" dirty="0" smtClean="0"/>
              <a:t>Beschreibung und </a:t>
            </a:r>
            <a:r>
              <a:rPr lang="de-DE" sz="1200" dirty="0" err="1" smtClean="0"/>
              <a:t>Langtext</a:t>
            </a:r>
            <a:r>
              <a:rPr lang="de-DE" sz="1200" dirty="0" smtClean="0"/>
              <a:t> eingeben</a:t>
            </a:r>
            <a:endParaRPr lang="de-DE" sz="1200" dirty="0"/>
          </a:p>
        </p:txBody>
      </p:sp>
      <p:cxnSp>
        <p:nvCxnSpPr>
          <p:cNvPr id="7" name="Gerade Verbindung mit Pfeil 6"/>
          <p:cNvCxnSpPr/>
          <p:nvPr/>
        </p:nvCxnSpPr>
        <p:spPr>
          <a:xfrm flipH="1">
            <a:off x="4355976" y="3592718"/>
            <a:ext cx="187168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8028384" y="3672544"/>
            <a:ext cx="0" cy="23306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a:off x="4355976" y="6003222"/>
            <a:ext cx="367240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hteck 17"/>
          <p:cNvSpPr/>
          <p:nvPr/>
        </p:nvSpPr>
        <p:spPr>
          <a:xfrm>
            <a:off x="372414" y="3986998"/>
            <a:ext cx="959226"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2627784" y="2330814"/>
            <a:ext cx="648072" cy="1820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 Verbindung 20"/>
          <p:cNvCxnSpPr/>
          <p:nvPr/>
        </p:nvCxnSpPr>
        <p:spPr>
          <a:xfrm flipV="1">
            <a:off x="2966476" y="2044960"/>
            <a:ext cx="0" cy="2781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endCxn id="3" idx="1"/>
          </p:cNvCxnSpPr>
          <p:nvPr/>
        </p:nvCxnSpPr>
        <p:spPr>
          <a:xfrm flipV="1">
            <a:off x="2951820" y="2037266"/>
            <a:ext cx="1968411" cy="153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5" name="Grafik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6" name="Textfeld 25"/>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27" name="Textfeld 26"/>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28" name="Textfeld 27"/>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43			       </a:t>
            </a:r>
            <a:r>
              <a:rPr lang="de-DE" sz="800" dirty="0" smtClean="0">
                <a:solidFill>
                  <a:prstClr val="black"/>
                </a:solidFill>
                <a:hlinkClick r:id="rId6" action="ppaction://hlinksldjump"/>
              </a:rPr>
              <a:t>Inhaltsverzeichnis</a:t>
            </a:r>
            <a:endParaRPr lang="de-DE" sz="800" dirty="0">
              <a:solidFill>
                <a:prstClr val="black"/>
              </a:solidFill>
            </a:endParaRPr>
          </a:p>
        </p:txBody>
      </p:sp>
      <p:sp>
        <p:nvSpPr>
          <p:cNvPr id="29" name="Textfeld 28"/>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2" name="Textfeld 21"/>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17877320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40678" y="619200"/>
            <a:ext cx="8773469" cy="646331"/>
          </a:xfrm>
          <a:prstGeom prst="rect">
            <a:avLst/>
          </a:prstGeom>
          <a:noFill/>
          <a:ln>
            <a:noFill/>
          </a:ln>
        </p:spPr>
        <p:txBody>
          <a:bodyPr wrap="square" rtlCol="0">
            <a:spAutoFit/>
          </a:bodyPr>
          <a:lstStyle/>
          <a:p>
            <a:r>
              <a:rPr lang="de-DE" b="1" dirty="0"/>
              <a:t>4</a:t>
            </a:r>
            <a:r>
              <a:rPr lang="de-DE" b="1" dirty="0" smtClean="0"/>
              <a:t>. Disponent </a:t>
            </a:r>
            <a:r>
              <a:rPr lang="de-DE" b="1" dirty="0"/>
              <a:t>-&gt; </a:t>
            </a:r>
            <a:r>
              <a:rPr lang="de-DE" b="1" dirty="0" smtClean="0"/>
              <a:t>Gerd Müller (alle Werke BUKR 1000) -&gt; selbstangelegte </a:t>
            </a:r>
            <a:r>
              <a:rPr lang="de-DE" b="1" dirty="0"/>
              <a:t>Rolle </a:t>
            </a:r>
            <a:r>
              <a:rPr lang="de-DE" b="1" dirty="0" smtClean="0"/>
              <a:t>-&gt; aus SAP Menü -&gt; mit </a:t>
            </a:r>
            <a:r>
              <a:rPr lang="de-DE" b="1" dirty="0"/>
              <a:t>Organisationseinheiten </a:t>
            </a:r>
            <a:r>
              <a:rPr lang="de-DE" b="1" dirty="0" smtClean="0"/>
              <a:t>(BUKR) und Zuteilungen (BUKR1000)</a:t>
            </a:r>
            <a:endParaRPr lang="de-DE" b="1" dirty="0"/>
          </a:p>
        </p:txBody>
      </p:sp>
      <p:sp>
        <p:nvSpPr>
          <p:cNvPr id="13" name="Textfeld 12"/>
          <p:cNvSpPr txBox="1"/>
          <p:nvPr/>
        </p:nvSpPr>
        <p:spPr>
          <a:xfrm>
            <a:off x="225437" y="1560284"/>
            <a:ext cx="5972988" cy="338554"/>
          </a:xfrm>
          <a:prstGeom prst="rect">
            <a:avLst/>
          </a:prstGeom>
          <a:solidFill>
            <a:schemeClr val="tx2">
              <a:lumMod val="10000"/>
              <a:lumOff val="90000"/>
            </a:schemeClr>
          </a:solidFill>
        </p:spPr>
        <p:txBody>
          <a:bodyPr wrap="square" rtlCol="0">
            <a:spAutoFit/>
          </a:bodyPr>
          <a:lstStyle/>
          <a:p>
            <a:r>
              <a:rPr lang="de-DE" sz="1600" b="1" dirty="0" smtClean="0"/>
              <a:t>Sicht: Menü -&gt; Status rot</a:t>
            </a:r>
            <a:endParaRPr lang="de-DE" sz="1600"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164" y="1763909"/>
            <a:ext cx="2386137"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37" y="1907924"/>
            <a:ext cx="5972988" cy="261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Gerade Verbindung 3"/>
          <p:cNvCxnSpPr/>
          <p:nvPr/>
        </p:nvCxnSpPr>
        <p:spPr>
          <a:xfrm>
            <a:off x="5511258" y="3529860"/>
            <a:ext cx="7920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flipV="1">
            <a:off x="6303346" y="1907924"/>
            <a:ext cx="0" cy="16219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6303346" y="1907924"/>
            <a:ext cx="32781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1270800" y="2923200"/>
            <a:ext cx="432048"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9" name="Textfeld 18"/>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20" name="Textfeld 19"/>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21" name="Textfeld 20"/>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44			       </a:t>
            </a:r>
            <a:r>
              <a:rPr lang="de-DE" sz="800" dirty="0" smtClean="0">
                <a:solidFill>
                  <a:prstClr val="black"/>
                </a:solidFill>
                <a:hlinkClick r:id="rId6" action="ppaction://hlinksldjump"/>
              </a:rPr>
              <a:t>Inhaltsverzeichnis</a:t>
            </a:r>
            <a:endParaRPr lang="de-DE" sz="800" dirty="0">
              <a:solidFill>
                <a:prstClr val="black"/>
              </a:solidFill>
            </a:endParaRPr>
          </a:p>
        </p:txBody>
      </p:sp>
      <p:sp>
        <p:nvSpPr>
          <p:cNvPr id="22" name="Textfeld 21"/>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6" name="Textfeld 15"/>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39156289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40678" y="619200"/>
            <a:ext cx="8773469" cy="646331"/>
          </a:xfrm>
          <a:prstGeom prst="rect">
            <a:avLst/>
          </a:prstGeom>
          <a:noFill/>
        </p:spPr>
        <p:txBody>
          <a:bodyPr wrap="square" rtlCol="0">
            <a:spAutoFit/>
          </a:bodyPr>
          <a:lstStyle/>
          <a:p>
            <a:r>
              <a:rPr lang="de-DE" b="1" dirty="0"/>
              <a:t>4</a:t>
            </a:r>
            <a:r>
              <a:rPr lang="de-DE" b="1" dirty="0" smtClean="0"/>
              <a:t>. Disponent </a:t>
            </a:r>
            <a:r>
              <a:rPr lang="de-DE" b="1" dirty="0"/>
              <a:t>-&gt; </a:t>
            </a:r>
            <a:r>
              <a:rPr lang="de-DE" b="1" dirty="0" smtClean="0"/>
              <a:t>Gerd Müller (alle Werke BUKR 1000) -&gt; selbstangelegte </a:t>
            </a:r>
            <a:r>
              <a:rPr lang="de-DE" b="1" dirty="0"/>
              <a:t>Rolle </a:t>
            </a:r>
            <a:r>
              <a:rPr lang="de-DE" b="1" dirty="0" smtClean="0"/>
              <a:t>-&gt; aus SAP Menü -&gt; mit </a:t>
            </a:r>
            <a:r>
              <a:rPr lang="de-DE" b="1" dirty="0"/>
              <a:t>Organisationseinheiten </a:t>
            </a:r>
            <a:r>
              <a:rPr lang="de-DE" b="1" dirty="0" smtClean="0"/>
              <a:t>(BUKR) und Zuteilungen (BUKR1000)</a:t>
            </a:r>
            <a:endParaRPr lang="de-DE" b="1" dirty="0"/>
          </a:p>
        </p:txBody>
      </p:sp>
      <p:sp>
        <p:nvSpPr>
          <p:cNvPr id="13" name="Textfeld 12"/>
          <p:cNvSpPr txBox="1"/>
          <p:nvPr/>
        </p:nvSpPr>
        <p:spPr>
          <a:xfrm>
            <a:off x="242206" y="1483035"/>
            <a:ext cx="6391418" cy="338554"/>
          </a:xfrm>
          <a:prstGeom prst="rect">
            <a:avLst/>
          </a:prstGeom>
          <a:solidFill>
            <a:schemeClr val="tx2">
              <a:lumMod val="10000"/>
              <a:lumOff val="90000"/>
            </a:schemeClr>
          </a:solidFill>
        </p:spPr>
        <p:txBody>
          <a:bodyPr wrap="square" rtlCol="0">
            <a:spAutoFit/>
          </a:bodyPr>
          <a:lstStyle/>
          <a:p>
            <a:r>
              <a:rPr lang="de-DE" sz="1600" b="1" dirty="0" smtClean="0"/>
              <a:t>Sicht: Menü -&gt; Status grün</a:t>
            </a:r>
            <a:endParaRPr lang="de-DE" sz="16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78" y="1849148"/>
            <a:ext cx="6391418" cy="392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feld 13"/>
          <p:cNvSpPr txBox="1"/>
          <p:nvPr/>
        </p:nvSpPr>
        <p:spPr>
          <a:xfrm>
            <a:off x="242206" y="5836335"/>
            <a:ext cx="8762627" cy="369332"/>
          </a:xfrm>
          <a:prstGeom prst="rect">
            <a:avLst/>
          </a:prstGeom>
          <a:solidFill>
            <a:srgbClr val="FF0000"/>
          </a:solidFill>
        </p:spPr>
        <p:txBody>
          <a:bodyPr wrap="square" rtlCol="0">
            <a:spAutoFit/>
          </a:bodyPr>
          <a:lstStyle/>
          <a:p>
            <a:r>
              <a:rPr lang="de-DE" dirty="0" smtClean="0">
                <a:solidFill>
                  <a:schemeClr val="bg1"/>
                </a:solidFill>
              </a:rPr>
              <a:t>Die weiteren Schritte analog der Seiten 25 - 35 </a:t>
            </a:r>
            <a:endParaRPr lang="de-DE" dirty="0">
              <a:solidFill>
                <a:schemeClr val="bg1"/>
              </a:solidFill>
            </a:endParaRPr>
          </a:p>
        </p:txBody>
      </p:sp>
      <p:pic>
        <p:nvPicPr>
          <p:cNvPr id="17" name="Grafik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8" name="Textfeld 17"/>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9" name="Textfeld 18"/>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20" name="Textfeld 19"/>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45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21" name="Textfeld 20"/>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5" name="Textfeld 14"/>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30381529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5. Einkaufsleiter </a:t>
            </a:r>
            <a:r>
              <a:rPr lang="de-DE" b="1" dirty="0"/>
              <a:t>-&gt; </a:t>
            </a:r>
            <a:r>
              <a:rPr lang="de-DE" b="1" dirty="0" smtClean="0"/>
              <a:t>Max Kugel (alle Werke BUKR 1000) -&gt; selbstangelegte Sammelrolle -&gt; aus SAP Menü -&gt; mit </a:t>
            </a:r>
            <a:r>
              <a:rPr lang="de-DE" b="1" dirty="0"/>
              <a:t>Organisationseinheiten </a:t>
            </a:r>
            <a:r>
              <a:rPr lang="de-DE" b="1" dirty="0" smtClean="0"/>
              <a:t>(BUKR) und Zuteilungen (BUKR1000)</a:t>
            </a:r>
            <a:endParaRPr lang="de-DE" b="1" dirty="0"/>
          </a:p>
        </p:txBody>
      </p:sp>
      <p:sp>
        <p:nvSpPr>
          <p:cNvPr id="13" name="Textfeld 12"/>
          <p:cNvSpPr txBox="1"/>
          <p:nvPr/>
        </p:nvSpPr>
        <p:spPr>
          <a:xfrm>
            <a:off x="251519" y="1489502"/>
            <a:ext cx="3816425" cy="338554"/>
          </a:xfrm>
          <a:prstGeom prst="rect">
            <a:avLst/>
          </a:prstGeom>
          <a:solidFill>
            <a:schemeClr val="tx2">
              <a:lumMod val="10000"/>
              <a:lumOff val="90000"/>
            </a:schemeClr>
          </a:solidFill>
        </p:spPr>
        <p:txBody>
          <a:bodyPr wrap="square" rtlCol="0">
            <a:spAutoFit/>
          </a:bodyPr>
          <a:lstStyle/>
          <a:p>
            <a:r>
              <a:rPr lang="de-DE" sz="1600" b="1" dirty="0" smtClean="0"/>
              <a:t>Einstiegsbild Transaktion PFCG</a:t>
            </a:r>
            <a:endParaRPr lang="de-DE" sz="16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828056"/>
            <a:ext cx="3816425" cy="116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78" y="3070723"/>
            <a:ext cx="4182469" cy="323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148064" y="1845985"/>
            <a:ext cx="3456384" cy="461665"/>
          </a:xfrm>
          <a:prstGeom prst="rect">
            <a:avLst/>
          </a:prstGeom>
          <a:solidFill>
            <a:srgbClr val="E4DCBA"/>
          </a:solidFill>
        </p:spPr>
        <p:txBody>
          <a:bodyPr wrap="square" rtlCol="0">
            <a:spAutoFit/>
          </a:bodyPr>
          <a:lstStyle/>
          <a:p>
            <a:r>
              <a:rPr lang="de-DE" sz="1200" dirty="0" smtClean="0"/>
              <a:t>Sammelrolle anlegen oder </a:t>
            </a:r>
            <a:r>
              <a:rPr lang="de-DE" sz="1200" dirty="0" err="1" smtClean="0"/>
              <a:t>Umsch</a:t>
            </a:r>
            <a:r>
              <a:rPr lang="de-DE" sz="1200" dirty="0" smtClean="0"/>
              <a:t>. + F7 oder über Menü</a:t>
            </a:r>
            <a:endParaRPr lang="de-DE" sz="1200" dirty="0"/>
          </a:p>
        </p:txBody>
      </p:sp>
      <p:sp>
        <p:nvSpPr>
          <p:cNvPr id="4" name="Rechteck 3"/>
          <p:cNvSpPr/>
          <p:nvPr/>
        </p:nvSpPr>
        <p:spPr>
          <a:xfrm>
            <a:off x="3059832" y="2179603"/>
            <a:ext cx="720080" cy="2331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6"/>
          <p:cNvCxnSpPr>
            <a:stCxn id="4" idx="0"/>
          </p:cNvCxnSpPr>
          <p:nvPr/>
        </p:nvCxnSpPr>
        <p:spPr>
          <a:xfrm flipV="1">
            <a:off x="3419872" y="2076817"/>
            <a:ext cx="0" cy="1027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3419872" y="2076817"/>
            <a:ext cx="172819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4572000" y="4165314"/>
            <a:ext cx="2304256" cy="461665"/>
          </a:xfrm>
          <a:prstGeom prst="rect">
            <a:avLst/>
          </a:prstGeom>
          <a:solidFill>
            <a:srgbClr val="E4DCBA"/>
          </a:solidFill>
        </p:spPr>
        <p:txBody>
          <a:bodyPr wrap="square" rtlCol="0">
            <a:spAutoFit/>
          </a:bodyPr>
          <a:lstStyle/>
          <a:p>
            <a:r>
              <a:rPr lang="de-DE" sz="1200" dirty="0" smtClean="0"/>
              <a:t>Beschreibung und </a:t>
            </a:r>
            <a:r>
              <a:rPr lang="de-DE" sz="1200" dirty="0" err="1" smtClean="0"/>
              <a:t>Langtext</a:t>
            </a:r>
            <a:r>
              <a:rPr lang="de-DE" sz="1200" dirty="0" smtClean="0"/>
              <a:t> eingeben</a:t>
            </a:r>
            <a:endParaRPr lang="de-DE" sz="1200" dirty="0"/>
          </a:p>
        </p:txBody>
      </p:sp>
      <p:cxnSp>
        <p:nvCxnSpPr>
          <p:cNvPr id="17" name="Gerade Verbindung 16"/>
          <p:cNvCxnSpPr>
            <a:stCxn id="18" idx="0"/>
          </p:cNvCxnSpPr>
          <p:nvPr/>
        </p:nvCxnSpPr>
        <p:spPr>
          <a:xfrm flipV="1">
            <a:off x="5724128" y="3430724"/>
            <a:ext cx="0" cy="7345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H="1">
            <a:off x="2915816" y="3430723"/>
            <a:ext cx="280831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22"/>
          <p:cNvCxnSpPr>
            <a:stCxn id="18" idx="2"/>
          </p:cNvCxnSpPr>
          <p:nvPr/>
        </p:nvCxnSpPr>
        <p:spPr>
          <a:xfrm>
            <a:off x="5724128" y="4626979"/>
            <a:ext cx="0" cy="7929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H="1">
            <a:off x="3419872" y="5419963"/>
            <a:ext cx="230425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7178486" y="3682479"/>
            <a:ext cx="1835661" cy="646331"/>
          </a:xfrm>
          <a:prstGeom prst="rect">
            <a:avLst/>
          </a:prstGeom>
          <a:solidFill>
            <a:srgbClr val="E4DCBA"/>
          </a:solidFill>
        </p:spPr>
        <p:txBody>
          <a:bodyPr wrap="square" rtlCol="0">
            <a:spAutoFit/>
          </a:bodyPr>
          <a:lstStyle/>
          <a:p>
            <a:r>
              <a:rPr lang="de-DE" sz="1200" dirty="0" smtClean="0"/>
              <a:t>Durch Anlegen einer Sammelrolle -&gt; neue Sicht -&gt; Rollen</a:t>
            </a:r>
            <a:endParaRPr lang="de-DE" sz="1200" dirty="0"/>
          </a:p>
        </p:txBody>
      </p:sp>
      <p:sp>
        <p:nvSpPr>
          <p:cNvPr id="28" name="Rechteck 27"/>
          <p:cNvSpPr/>
          <p:nvPr/>
        </p:nvSpPr>
        <p:spPr>
          <a:xfrm>
            <a:off x="1259632" y="3619763"/>
            <a:ext cx="504056"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29"/>
          <p:cNvCxnSpPr>
            <a:stCxn id="28" idx="2"/>
          </p:cNvCxnSpPr>
          <p:nvPr/>
        </p:nvCxnSpPr>
        <p:spPr>
          <a:xfrm>
            <a:off x="1511660" y="3907795"/>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Grafik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32" name="Textfeld 31"/>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33" name="Textfeld 32"/>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34" name="Textfeld 33"/>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46			       </a:t>
            </a:r>
            <a:r>
              <a:rPr lang="de-DE" sz="800" dirty="0" smtClean="0">
                <a:solidFill>
                  <a:prstClr val="black"/>
                </a:solidFill>
                <a:hlinkClick r:id="rId6" action="ppaction://hlinksldjump"/>
              </a:rPr>
              <a:t>Inhaltsverzeichnis</a:t>
            </a:r>
            <a:endParaRPr lang="de-DE" sz="800" dirty="0">
              <a:solidFill>
                <a:prstClr val="black"/>
              </a:solidFill>
            </a:endParaRPr>
          </a:p>
        </p:txBody>
      </p:sp>
      <p:sp>
        <p:nvSpPr>
          <p:cNvPr id="35" name="Textfeld 34"/>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6" name="Textfeld 25"/>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cxnSp>
        <p:nvCxnSpPr>
          <p:cNvPr id="5" name="Gerade Verbindung mit Pfeil 4"/>
          <p:cNvCxnSpPr/>
          <p:nvPr/>
        </p:nvCxnSpPr>
        <p:spPr>
          <a:xfrm>
            <a:off x="1511660" y="4051811"/>
            <a:ext cx="558062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1175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5. Einkaufsleiter </a:t>
            </a:r>
            <a:r>
              <a:rPr lang="de-DE" b="1" dirty="0"/>
              <a:t>-&gt; </a:t>
            </a:r>
            <a:r>
              <a:rPr lang="de-DE" b="1" dirty="0" smtClean="0"/>
              <a:t>Max Kugel (alle Werke BUKR 1000) -&gt; selbstangelegte Sammelrolle -&gt; aus SAP Menü -&gt; mit </a:t>
            </a:r>
            <a:r>
              <a:rPr lang="de-DE" b="1" dirty="0"/>
              <a:t>Organisationseinheiten </a:t>
            </a:r>
            <a:r>
              <a:rPr lang="de-DE" b="1" dirty="0" smtClean="0"/>
              <a:t>(BUKR) und Zuteilungen (BUKR1000)</a:t>
            </a:r>
            <a:endParaRPr lang="de-DE" b="1" dirty="0"/>
          </a:p>
        </p:txBody>
      </p:sp>
      <p:sp>
        <p:nvSpPr>
          <p:cNvPr id="13" name="Textfeld 12"/>
          <p:cNvSpPr txBox="1"/>
          <p:nvPr/>
        </p:nvSpPr>
        <p:spPr>
          <a:xfrm>
            <a:off x="240678" y="1504054"/>
            <a:ext cx="5305425" cy="338554"/>
          </a:xfrm>
          <a:prstGeom prst="rect">
            <a:avLst/>
          </a:prstGeom>
          <a:solidFill>
            <a:schemeClr val="tx2">
              <a:lumMod val="10000"/>
              <a:lumOff val="90000"/>
            </a:schemeClr>
          </a:solidFill>
        </p:spPr>
        <p:txBody>
          <a:bodyPr wrap="square" rtlCol="0">
            <a:spAutoFit/>
          </a:bodyPr>
          <a:lstStyle/>
          <a:p>
            <a:r>
              <a:rPr lang="de-DE" sz="1600" b="1" dirty="0" smtClean="0"/>
              <a:t>Sicht: Rollen</a:t>
            </a:r>
            <a:endParaRPr lang="de-DE" sz="1600" b="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851694"/>
            <a:ext cx="530542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724882" y="5092054"/>
            <a:ext cx="8167597" cy="461665"/>
          </a:xfrm>
          <a:prstGeom prst="rect">
            <a:avLst/>
          </a:prstGeom>
          <a:solidFill>
            <a:srgbClr val="E4DCBA"/>
          </a:solidFill>
        </p:spPr>
        <p:txBody>
          <a:bodyPr wrap="square" rtlCol="0">
            <a:spAutoFit/>
          </a:bodyPr>
          <a:lstStyle/>
          <a:p>
            <a:r>
              <a:rPr lang="de-DE" sz="1200" dirty="0" smtClean="0"/>
              <a:t>Einzelrollen eingeben aus der der sich die Sammelrolle zusammen setzen soll. Sammelrollen können </a:t>
            </a:r>
            <a:r>
              <a:rPr lang="de-DE" sz="1200" dirty="0" smtClean="0">
                <a:solidFill>
                  <a:srgbClr val="FF0000"/>
                </a:solidFill>
              </a:rPr>
              <a:t>nicht </a:t>
            </a:r>
            <a:r>
              <a:rPr lang="de-DE" sz="1200" dirty="0" smtClean="0"/>
              <a:t>in Sammelrollen eingepflegt werden</a:t>
            </a:r>
            <a:endParaRPr lang="de-DE" sz="1200" dirty="0"/>
          </a:p>
        </p:txBody>
      </p:sp>
      <p:cxnSp>
        <p:nvCxnSpPr>
          <p:cNvPr id="5" name="Gerade Verbindung mit Pfeil 4"/>
          <p:cNvCxnSpPr/>
          <p:nvPr/>
        </p:nvCxnSpPr>
        <p:spPr>
          <a:xfrm flipV="1">
            <a:off x="1115616" y="4587998"/>
            <a:ext cx="0" cy="5760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7" name="Textfeld 16"/>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8" name="Textfeld 17"/>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19" name="Textfeld 18"/>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47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4" name="Textfeld 13"/>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36447240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5. Einkaufsleiter </a:t>
            </a:r>
            <a:r>
              <a:rPr lang="de-DE" b="1" dirty="0"/>
              <a:t>-&gt; </a:t>
            </a:r>
            <a:r>
              <a:rPr lang="de-DE" b="1" dirty="0" smtClean="0"/>
              <a:t>Max Kugel (alle Werke BUKR 1000) -&gt; selbstangelegte Sammelrolle -&gt; aus SAP Menü -&gt; mit </a:t>
            </a:r>
            <a:r>
              <a:rPr lang="de-DE" b="1" dirty="0"/>
              <a:t>Organisationseinheiten </a:t>
            </a:r>
            <a:r>
              <a:rPr lang="de-DE" b="1" dirty="0" smtClean="0"/>
              <a:t>(BUKR) und Zuteilungen (BUKR1000)</a:t>
            </a:r>
            <a:endParaRPr lang="de-DE" b="1" dirty="0"/>
          </a:p>
        </p:txBody>
      </p:sp>
      <p:sp>
        <p:nvSpPr>
          <p:cNvPr id="13" name="Textfeld 12"/>
          <p:cNvSpPr txBox="1"/>
          <p:nvPr/>
        </p:nvSpPr>
        <p:spPr>
          <a:xfrm>
            <a:off x="243910" y="1453062"/>
            <a:ext cx="5790976" cy="338554"/>
          </a:xfrm>
          <a:prstGeom prst="rect">
            <a:avLst/>
          </a:prstGeom>
          <a:solidFill>
            <a:schemeClr val="tx2">
              <a:lumMod val="10000"/>
              <a:lumOff val="90000"/>
            </a:schemeClr>
          </a:solidFill>
        </p:spPr>
        <p:txBody>
          <a:bodyPr wrap="square" rtlCol="0">
            <a:spAutoFit/>
          </a:bodyPr>
          <a:lstStyle/>
          <a:p>
            <a:r>
              <a:rPr lang="de-DE" sz="1600" b="1" dirty="0" smtClean="0"/>
              <a:t>Sicht: Menü - Status rot</a:t>
            </a:r>
            <a:endParaRPr lang="de-DE" sz="1600" b="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10" y="1795658"/>
            <a:ext cx="5790976" cy="230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243909" y="4525886"/>
            <a:ext cx="8742707" cy="492443"/>
          </a:xfrm>
          <a:prstGeom prst="rect">
            <a:avLst/>
          </a:prstGeom>
          <a:solidFill>
            <a:srgbClr val="E4DCBA"/>
          </a:solidFill>
        </p:spPr>
        <p:txBody>
          <a:bodyPr wrap="square" rtlCol="0">
            <a:spAutoFit/>
          </a:bodyPr>
          <a:lstStyle/>
          <a:p>
            <a:r>
              <a:rPr lang="de-DE" sz="1200" dirty="0" smtClean="0"/>
              <a:t>Menü einlesen anklicken. Das Menü kann jetzt bei Bedarf umstrukturiert werden. Dies hat keine Auswirkung auf die jeweiligen Einzelrollen</a:t>
            </a:r>
            <a:r>
              <a:rPr lang="de-DE" sz="1400" dirty="0" smtClean="0"/>
              <a:t>.</a:t>
            </a:r>
            <a:endParaRPr lang="de-DE" sz="1400" dirty="0"/>
          </a:p>
        </p:txBody>
      </p:sp>
      <p:cxnSp>
        <p:nvCxnSpPr>
          <p:cNvPr id="14" name="Gerade Verbindung 13"/>
          <p:cNvCxnSpPr/>
          <p:nvPr/>
        </p:nvCxnSpPr>
        <p:spPr>
          <a:xfrm flipV="1">
            <a:off x="981156" y="4237854"/>
            <a:ext cx="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981156" y="4237854"/>
            <a:ext cx="286180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3464350" y="3157734"/>
            <a:ext cx="936104"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2096198" y="2797694"/>
            <a:ext cx="576064"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rade Verbindung mit Pfeil 19"/>
          <p:cNvCxnSpPr/>
          <p:nvPr/>
        </p:nvCxnSpPr>
        <p:spPr>
          <a:xfrm flipV="1">
            <a:off x="3842963" y="3373758"/>
            <a:ext cx="0" cy="8640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Grafik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23" name="Textfeld 22"/>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24" name="Textfeld 23"/>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25" name="Textfeld 24"/>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48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26" name="Textfeld 25"/>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9" name="Textfeld 18"/>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42655596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24623" y="620688"/>
            <a:ext cx="8773469" cy="646331"/>
          </a:xfrm>
          <a:prstGeom prst="rect">
            <a:avLst/>
          </a:prstGeom>
          <a:noFill/>
        </p:spPr>
        <p:txBody>
          <a:bodyPr wrap="square" rtlCol="0">
            <a:spAutoFit/>
          </a:bodyPr>
          <a:lstStyle/>
          <a:p>
            <a:r>
              <a:rPr lang="de-DE" b="1" dirty="0" smtClean="0"/>
              <a:t>5. Einkaufsleiter </a:t>
            </a:r>
            <a:r>
              <a:rPr lang="de-DE" b="1" dirty="0"/>
              <a:t>-&gt; </a:t>
            </a:r>
            <a:r>
              <a:rPr lang="de-DE" b="1" dirty="0" smtClean="0"/>
              <a:t>Max Kugel (alle Werke BUKR 1000) -&gt; selbstangelegte Sammelrolle -&gt; aus SAP Menü -&gt; mit </a:t>
            </a:r>
            <a:r>
              <a:rPr lang="de-DE" b="1" dirty="0"/>
              <a:t>Organisationseinheiten </a:t>
            </a:r>
            <a:r>
              <a:rPr lang="de-DE" b="1" dirty="0" smtClean="0"/>
              <a:t>(BUKR) und Zuteilungen (BUKR1000)</a:t>
            </a:r>
            <a:endParaRPr lang="de-DE" b="1" dirty="0"/>
          </a:p>
        </p:txBody>
      </p:sp>
      <p:sp>
        <p:nvSpPr>
          <p:cNvPr id="13" name="Textfeld 12"/>
          <p:cNvSpPr txBox="1"/>
          <p:nvPr/>
        </p:nvSpPr>
        <p:spPr>
          <a:xfrm>
            <a:off x="253046" y="1482651"/>
            <a:ext cx="7055257" cy="338554"/>
          </a:xfrm>
          <a:prstGeom prst="rect">
            <a:avLst/>
          </a:prstGeom>
          <a:solidFill>
            <a:schemeClr val="tx2">
              <a:lumMod val="10000"/>
              <a:lumOff val="90000"/>
            </a:schemeClr>
          </a:solidFill>
        </p:spPr>
        <p:txBody>
          <a:bodyPr wrap="square" rtlCol="0">
            <a:spAutoFit/>
          </a:bodyPr>
          <a:lstStyle/>
          <a:p>
            <a:r>
              <a:rPr lang="de-DE" sz="1600" b="1" dirty="0" smtClean="0"/>
              <a:t>Sicht: Menü - Status grün</a:t>
            </a:r>
            <a:endParaRPr lang="de-DE" sz="1600"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8" y="1821205"/>
            <a:ext cx="7056785" cy="374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feld 13"/>
          <p:cNvSpPr txBox="1"/>
          <p:nvPr/>
        </p:nvSpPr>
        <p:spPr>
          <a:xfrm>
            <a:off x="253046" y="5709637"/>
            <a:ext cx="8762627" cy="307777"/>
          </a:xfrm>
          <a:prstGeom prst="rect">
            <a:avLst/>
          </a:prstGeom>
          <a:solidFill>
            <a:srgbClr val="E4DCBA"/>
          </a:solidFill>
        </p:spPr>
        <p:txBody>
          <a:bodyPr wrap="square" rtlCol="0">
            <a:spAutoFit/>
          </a:bodyPr>
          <a:lstStyle/>
          <a:p>
            <a:r>
              <a:rPr lang="de-DE" sz="1200" dirty="0" smtClean="0"/>
              <a:t>Es sind keine weiteren Schritte erforderlich</a:t>
            </a:r>
            <a:r>
              <a:rPr lang="de-DE" sz="1400" dirty="0" smtClean="0"/>
              <a:t>. </a:t>
            </a:r>
            <a:endParaRPr lang="de-DE" sz="1400" dirty="0"/>
          </a:p>
        </p:txBody>
      </p:sp>
      <p:sp>
        <p:nvSpPr>
          <p:cNvPr id="3" name="Textfeld 2"/>
          <p:cNvSpPr txBox="1"/>
          <p:nvPr/>
        </p:nvSpPr>
        <p:spPr>
          <a:xfrm>
            <a:off x="7372067" y="2181245"/>
            <a:ext cx="1714029" cy="830997"/>
          </a:xfrm>
          <a:prstGeom prst="rect">
            <a:avLst/>
          </a:prstGeom>
          <a:solidFill>
            <a:srgbClr val="E4DCBA"/>
          </a:solidFill>
        </p:spPr>
        <p:txBody>
          <a:bodyPr wrap="square" rtlCol="0">
            <a:spAutoFit/>
          </a:bodyPr>
          <a:lstStyle/>
          <a:p>
            <a:r>
              <a:rPr lang="de-DE" sz="1200" dirty="0" smtClean="0"/>
              <a:t>Benutzer noch einpflegen. -&gt; Speichen (inkl. </a:t>
            </a:r>
            <a:r>
              <a:rPr lang="de-DE" sz="1200" dirty="0" err="1" smtClean="0"/>
              <a:t>Benutzerableich</a:t>
            </a:r>
            <a:r>
              <a:rPr lang="de-DE" sz="1200" dirty="0" smtClean="0"/>
              <a:t>)</a:t>
            </a:r>
          </a:p>
          <a:p>
            <a:r>
              <a:rPr lang="de-DE" sz="1200" dirty="0" smtClean="0"/>
              <a:t>-&gt; fertig</a:t>
            </a:r>
            <a:endParaRPr lang="de-DE" sz="1200" dirty="0"/>
          </a:p>
        </p:txBody>
      </p:sp>
      <p:pic>
        <p:nvPicPr>
          <p:cNvPr id="17" name="Grafik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8" name="Textfeld 17"/>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9" name="Textfeld 18"/>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20" name="Textfeld 19"/>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49			       </a:t>
            </a:r>
            <a:r>
              <a:rPr lang="de-DE" sz="800" dirty="0" smtClean="0">
                <a:solidFill>
                  <a:prstClr val="black"/>
                </a:solidFill>
                <a:hlinkClick r:id="rId5" action="ppaction://hlinksldjump"/>
              </a:rPr>
              <a:t>Inhaltsverzeichnis</a:t>
            </a:r>
            <a:endParaRPr lang="de-DE" sz="800" dirty="0">
              <a:solidFill>
                <a:prstClr val="black"/>
              </a:solidFill>
            </a:endParaRPr>
          </a:p>
        </p:txBody>
      </p:sp>
      <p:sp>
        <p:nvSpPr>
          <p:cNvPr id="21" name="Textfeld 20"/>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5" name="Textfeld 14"/>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3866338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658393" cy="369332"/>
          </a:xfrm>
          <a:prstGeom prst="rect">
            <a:avLst/>
          </a:prstGeom>
          <a:noFill/>
        </p:spPr>
        <p:txBody>
          <a:bodyPr wrap="square" rtlCol="0">
            <a:spAutoFit/>
          </a:bodyPr>
          <a:lstStyle/>
          <a:p>
            <a:r>
              <a:rPr lang="de-DE" b="1" dirty="0" smtClean="0"/>
              <a:t>Benutzer anlegen</a:t>
            </a:r>
            <a:endParaRPr lang="de-DE" dirty="0"/>
          </a:p>
        </p:txBody>
      </p:sp>
      <p:sp>
        <p:nvSpPr>
          <p:cNvPr id="13" name="Textfeld 12"/>
          <p:cNvSpPr txBox="1"/>
          <p:nvPr/>
        </p:nvSpPr>
        <p:spPr>
          <a:xfrm>
            <a:off x="233237" y="979086"/>
            <a:ext cx="8640960" cy="1169551"/>
          </a:xfrm>
          <a:prstGeom prst="rect">
            <a:avLst/>
          </a:prstGeom>
          <a:noFill/>
        </p:spPr>
        <p:txBody>
          <a:bodyPr wrap="square" rtlCol="0">
            <a:spAutoFit/>
          </a:bodyPr>
          <a:lstStyle/>
          <a:p>
            <a:r>
              <a:rPr lang="de-DE" sz="1400" dirty="0" smtClean="0"/>
              <a:t>Der vorhandene Superuser Uwe Hauck mit dem Berechtigungsprofil SAP_ALL legt mit der Transaktion SU01 den Benutzeradministrator Ulf Beyer  und die Berechtigungsadministratorin Ina Mai an. Sie kann die Rollen und Berechtigungen pflegen und den Benutzern zuordnen. Ulf Beyer legt vorher alle Benutzer an.</a:t>
            </a:r>
          </a:p>
          <a:p>
            <a:r>
              <a:rPr lang="de-DE" sz="1400" dirty="0" smtClean="0"/>
              <a:t>Es kann mit Benutzergruppen gearbeitet werden. Dies dient der Übersichtlichkeit. Es sind Rückschlüsse auf Tätigkeitsbereiche und Rechte möglich. </a:t>
            </a:r>
            <a:endParaRPr lang="de-DE"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94" y="2975483"/>
            <a:ext cx="4912090" cy="186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249394" y="2606151"/>
            <a:ext cx="4912090" cy="369332"/>
          </a:xfrm>
          <a:prstGeom prst="rect">
            <a:avLst/>
          </a:prstGeom>
          <a:solidFill>
            <a:schemeClr val="tx2">
              <a:lumMod val="10000"/>
              <a:lumOff val="90000"/>
            </a:schemeClr>
          </a:solidFill>
        </p:spPr>
        <p:txBody>
          <a:bodyPr wrap="square" rtlCol="0">
            <a:spAutoFit/>
          </a:bodyPr>
          <a:lstStyle/>
          <a:p>
            <a:r>
              <a:rPr lang="de-DE" b="1" dirty="0" smtClean="0"/>
              <a:t>Transaktion: SU01</a:t>
            </a:r>
            <a:endParaRPr lang="de-DE" b="1"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160" y="4797152"/>
            <a:ext cx="3223194" cy="1593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934" y="2808258"/>
            <a:ext cx="1911790" cy="1593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Gewinkelte Verbindung 19"/>
          <p:cNvCxnSpPr/>
          <p:nvPr/>
        </p:nvCxnSpPr>
        <p:spPr>
          <a:xfrm flipV="1">
            <a:off x="4716016" y="3068962"/>
            <a:ext cx="2562741" cy="837072"/>
          </a:xfrm>
          <a:prstGeom prst="bentConnector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7740352" y="3068961"/>
            <a:ext cx="17947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a:off x="7919829" y="3068961"/>
            <a:ext cx="0" cy="17281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240678" y="5005315"/>
            <a:ext cx="5114694" cy="1384995"/>
          </a:xfrm>
          <a:prstGeom prst="rect">
            <a:avLst/>
          </a:prstGeom>
          <a:noFill/>
        </p:spPr>
        <p:txBody>
          <a:bodyPr wrap="square" rtlCol="0">
            <a:spAutoFit/>
          </a:bodyPr>
          <a:lstStyle/>
          <a:p>
            <a:r>
              <a:rPr lang="de-DE" sz="1400" dirty="0" smtClean="0"/>
              <a:t>Die Vergabe der Berechtigungen sollte einer anderen Person obliegen - in unserem Fall dem Berechtigungsadministrator. Die Aufteilung der Aufgabengebiete auf 2 Personen empfiehlt sich, um das Sicherheitsrisiko zu reduzieren. Hätte ein Benutzer dass Recht Benutzer anzulegen und Rechte zu vergeben, könnte er sich selbst uneingeschränkten Zugriff auf alle Daten ermöglichen.</a:t>
            </a:r>
            <a:endParaRPr lang="de-DE" sz="1400" dirty="0"/>
          </a:p>
        </p:txBody>
      </p:sp>
      <p:sp>
        <p:nvSpPr>
          <p:cNvPr id="30" name="Textfeld 29"/>
          <p:cNvSpPr txBox="1"/>
          <p:nvPr/>
        </p:nvSpPr>
        <p:spPr>
          <a:xfrm>
            <a:off x="7643506" y="5923965"/>
            <a:ext cx="1200844" cy="246221"/>
          </a:xfrm>
          <a:prstGeom prst="rect">
            <a:avLst/>
          </a:prstGeom>
          <a:solidFill>
            <a:srgbClr val="FFFF00"/>
          </a:solidFill>
        </p:spPr>
        <p:txBody>
          <a:bodyPr wrap="square" rtlCol="0">
            <a:spAutoFit/>
          </a:bodyPr>
          <a:lstStyle/>
          <a:p>
            <a:r>
              <a:rPr lang="de-DE" sz="1000" dirty="0" smtClean="0"/>
              <a:t>Benutzer eintragen</a:t>
            </a:r>
            <a:endParaRPr lang="de-DE" sz="1000" dirty="0"/>
          </a:p>
        </p:txBody>
      </p:sp>
      <p:cxnSp>
        <p:nvCxnSpPr>
          <p:cNvPr id="1024" name="Gerade Verbindung mit Pfeil 1023"/>
          <p:cNvCxnSpPr/>
          <p:nvPr/>
        </p:nvCxnSpPr>
        <p:spPr>
          <a:xfrm flipH="1">
            <a:off x="7278757" y="6047075"/>
            <a:ext cx="364749"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a:t>
            </a:r>
            <a:r>
              <a:rPr lang="de-DE" sz="1200" dirty="0">
                <a:solidFill>
                  <a:prstClr val="black"/>
                </a:solidFill>
              </a:rPr>
              <a:t>5</a:t>
            </a:r>
            <a:r>
              <a:rPr lang="de-DE" sz="1200" dirty="0" smtClean="0">
                <a:solidFill>
                  <a:prstClr val="black"/>
                </a:solidFill>
              </a:rPr>
              <a:t>				       </a:t>
            </a:r>
            <a:r>
              <a:rPr lang="de-DE" sz="800" dirty="0" smtClean="0">
                <a:solidFill>
                  <a:prstClr val="black"/>
                </a:solidFill>
                <a:hlinkClick r:id="rId7" action="ppaction://hlinksldjump"/>
              </a:rPr>
              <a:t>Inhaltsverzeichnis</a:t>
            </a:r>
            <a:endParaRPr lang="de-DE" sz="800" dirty="0">
              <a:solidFill>
                <a:prstClr val="black"/>
              </a:solidFill>
            </a:endParaRPr>
          </a:p>
        </p:txBody>
      </p:sp>
      <p:sp>
        <p:nvSpPr>
          <p:cNvPr id="22" name="Textfeld 21"/>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4" name="Textfeld 23"/>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26612074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31798" y="620688"/>
            <a:ext cx="8773469" cy="646331"/>
          </a:xfrm>
          <a:prstGeom prst="rect">
            <a:avLst/>
          </a:prstGeom>
          <a:noFill/>
        </p:spPr>
        <p:txBody>
          <a:bodyPr wrap="square" rtlCol="0">
            <a:spAutoFit/>
          </a:bodyPr>
          <a:lstStyle/>
          <a:p>
            <a:r>
              <a:rPr lang="de-DE" b="1" dirty="0" smtClean="0"/>
              <a:t>5. Einkaufsleiter </a:t>
            </a:r>
            <a:r>
              <a:rPr lang="de-DE" b="1" dirty="0"/>
              <a:t>-&gt; </a:t>
            </a:r>
            <a:r>
              <a:rPr lang="de-DE" b="1" dirty="0" smtClean="0"/>
              <a:t>Max Kugel (alle Werke BUKR 1000) -&gt; selbstangelegte Sammelrolle -&gt; aus SAP Menü -&gt; mit </a:t>
            </a:r>
            <a:r>
              <a:rPr lang="de-DE" b="1" dirty="0"/>
              <a:t>Organisationseinheiten </a:t>
            </a:r>
            <a:r>
              <a:rPr lang="de-DE" b="1" dirty="0" smtClean="0"/>
              <a:t>(BUKR) und Zuteilungen (BUKR1000)</a:t>
            </a:r>
            <a:endParaRPr lang="de-DE" b="1" dirty="0"/>
          </a:p>
        </p:txBody>
      </p:sp>
      <p:sp>
        <p:nvSpPr>
          <p:cNvPr id="13" name="Textfeld 12"/>
          <p:cNvSpPr txBox="1"/>
          <p:nvPr/>
        </p:nvSpPr>
        <p:spPr>
          <a:xfrm>
            <a:off x="4788024" y="1794301"/>
            <a:ext cx="4057625" cy="338554"/>
          </a:xfrm>
          <a:prstGeom prst="rect">
            <a:avLst/>
          </a:prstGeom>
          <a:solidFill>
            <a:schemeClr val="tx2">
              <a:lumMod val="10000"/>
              <a:lumOff val="90000"/>
            </a:schemeClr>
          </a:solidFill>
        </p:spPr>
        <p:txBody>
          <a:bodyPr wrap="square" rtlCol="0">
            <a:spAutoFit/>
          </a:bodyPr>
          <a:lstStyle/>
          <a:p>
            <a:r>
              <a:rPr lang="de-DE" sz="1600" b="1" dirty="0" smtClean="0"/>
              <a:t>Einstiegsbild Max Kugel (Einkaufsleiter)</a:t>
            </a:r>
            <a:endParaRPr lang="de-DE" sz="1600" b="1"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38" y="2708920"/>
            <a:ext cx="1944216" cy="17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132855"/>
            <a:ext cx="4057625" cy="422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Grafik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7" name="Textfeld 16"/>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8" name="Textfeld 17"/>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19" name="Textfeld 18"/>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a:t>
            </a:r>
            <a:r>
              <a:rPr lang="de-DE" sz="1200" smtClean="0">
                <a:solidFill>
                  <a:prstClr val="black"/>
                </a:solidFill>
              </a:rPr>
              <a:t>Seite 50</a:t>
            </a:r>
            <a:r>
              <a:rPr lang="de-DE" sz="1200" dirty="0" smtClean="0">
                <a:solidFill>
                  <a:prstClr val="black"/>
                </a:solidFill>
              </a:rPr>
              <a:t>			       </a:t>
            </a:r>
            <a:r>
              <a:rPr lang="de-DE" sz="800" dirty="0" smtClean="0">
                <a:solidFill>
                  <a:prstClr val="black"/>
                </a:solidFill>
                <a:hlinkClick r:id="rId6" action="ppaction://hlinksldjump"/>
              </a:rPr>
              <a:t>Inhaltsverzeichnis</a:t>
            </a:r>
            <a:endParaRPr lang="de-DE" sz="800" dirty="0">
              <a:solidFill>
                <a:prstClr val="black"/>
              </a:solidFill>
            </a:endParaRPr>
          </a:p>
        </p:txBody>
      </p:sp>
      <p:sp>
        <p:nvSpPr>
          <p:cNvPr id="20" name="Textfeld 19"/>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4" name="Textfeld 13"/>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4228476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369332"/>
          </a:xfrm>
          <a:prstGeom prst="rect">
            <a:avLst/>
          </a:prstGeom>
          <a:noFill/>
        </p:spPr>
        <p:txBody>
          <a:bodyPr wrap="square" rtlCol="0">
            <a:spAutoFit/>
          </a:bodyPr>
          <a:lstStyle/>
          <a:p>
            <a:r>
              <a:rPr lang="de-DE" b="1" dirty="0" smtClean="0"/>
              <a:t>Benutzeradministrator Ulf Beyer legt Benutzer an: SU01</a:t>
            </a:r>
            <a:endParaRPr lang="de-DE"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437" y="1556792"/>
            <a:ext cx="4472710" cy="188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79" y="1576862"/>
            <a:ext cx="4187191" cy="401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Gerade Verbindung mit Pfeil 3"/>
          <p:cNvCxnSpPr/>
          <p:nvPr/>
        </p:nvCxnSpPr>
        <p:spPr>
          <a:xfrm>
            <a:off x="5292080" y="988532"/>
            <a:ext cx="0" cy="5682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4541437" y="3789040"/>
            <a:ext cx="4472710" cy="646331"/>
          </a:xfrm>
          <a:prstGeom prst="rect">
            <a:avLst/>
          </a:prstGeom>
          <a:solidFill>
            <a:srgbClr val="E4DCBA"/>
          </a:solidFill>
        </p:spPr>
        <p:txBody>
          <a:bodyPr wrap="square" rtlCol="0">
            <a:spAutoFit/>
          </a:bodyPr>
          <a:lstStyle/>
          <a:p>
            <a:r>
              <a:rPr lang="de-DE" sz="1200" dirty="0" smtClean="0"/>
              <a:t>Es werden Adresse, </a:t>
            </a:r>
            <a:r>
              <a:rPr lang="de-DE" sz="1200" dirty="0" err="1" smtClean="0"/>
              <a:t>Logondaten</a:t>
            </a:r>
            <a:r>
              <a:rPr lang="de-DE" sz="1200" dirty="0" smtClean="0"/>
              <a:t>, Festwerte (Anmeldesprache) gepflegt. Alles weitere erledigt die Berechtigungsadministratorin </a:t>
            </a:r>
          </a:p>
          <a:p>
            <a:r>
              <a:rPr lang="de-DE" sz="1200" dirty="0" smtClean="0"/>
              <a:t>Ina Mai via Profilgenerator.</a:t>
            </a:r>
            <a:endParaRPr lang="de-DE" sz="1200" dirty="0"/>
          </a:p>
        </p:txBody>
      </p:sp>
      <p:sp>
        <p:nvSpPr>
          <p:cNvPr id="7" name="Rechteck 6"/>
          <p:cNvSpPr/>
          <p:nvPr/>
        </p:nvSpPr>
        <p:spPr>
          <a:xfrm>
            <a:off x="4627412" y="2276872"/>
            <a:ext cx="952700" cy="2247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5825092" y="2276872"/>
            <a:ext cx="547108" cy="2247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6				       </a:t>
            </a:r>
            <a:r>
              <a:rPr lang="de-DE" sz="800" dirty="0" smtClean="0">
                <a:solidFill>
                  <a:prstClr val="black"/>
                </a:solidFill>
                <a:hlinkClick r:id="rId6" action="ppaction://hlinksldjump"/>
              </a:rPr>
              <a:t>Inhaltsverzeichnis</a:t>
            </a:r>
            <a:endParaRPr lang="de-DE" sz="800" dirty="0">
              <a:solidFill>
                <a:prstClr val="black"/>
              </a:solidFill>
            </a:endParaRPr>
          </a:p>
        </p:txBody>
      </p:sp>
      <p:sp>
        <p:nvSpPr>
          <p:cNvPr id="16" name="Textfeld 15"/>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7" name="Textfeld 16"/>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621349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13" name="Textfeld 12"/>
          <p:cNvSpPr txBox="1"/>
          <p:nvPr/>
        </p:nvSpPr>
        <p:spPr>
          <a:xfrm>
            <a:off x="240678" y="619200"/>
            <a:ext cx="8658393" cy="369332"/>
          </a:xfrm>
          <a:prstGeom prst="rect">
            <a:avLst/>
          </a:prstGeom>
          <a:noFill/>
        </p:spPr>
        <p:txBody>
          <a:bodyPr wrap="square" rtlCol="0">
            <a:spAutoFit/>
          </a:bodyPr>
          <a:lstStyle/>
          <a:p>
            <a:r>
              <a:rPr lang="de-DE" b="1" dirty="0"/>
              <a:t>Übersicht aller in SAP R/3 standardmäßig verfügbaren Berechtigungsobjekte: SU21</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78" y="1484784"/>
            <a:ext cx="5090318" cy="456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8384" y="1484784"/>
            <a:ext cx="2560687" cy="409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Gerade Verbindung 4"/>
          <p:cNvCxnSpPr/>
          <p:nvPr/>
        </p:nvCxnSpPr>
        <p:spPr>
          <a:xfrm>
            <a:off x="5220072" y="5445224"/>
            <a:ext cx="5040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flipV="1">
            <a:off x="5724128" y="1606174"/>
            <a:ext cx="0" cy="3839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5724128" y="1606174"/>
            <a:ext cx="61425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5935725" y="5729852"/>
            <a:ext cx="2952328" cy="646331"/>
          </a:xfrm>
          <a:prstGeom prst="rect">
            <a:avLst/>
          </a:prstGeom>
          <a:solidFill>
            <a:srgbClr val="E4DCBA"/>
          </a:solidFill>
        </p:spPr>
        <p:txBody>
          <a:bodyPr wrap="square" rtlCol="0">
            <a:spAutoFit/>
          </a:bodyPr>
          <a:lstStyle/>
          <a:p>
            <a:r>
              <a:rPr lang="de-DE" sz="1200" dirty="0" smtClean="0"/>
              <a:t>Zur besseren Unterscheidung wurde eine Unterteilung nach Themengebieten - den sogenannten Objektklassen vorgenommen</a:t>
            </a:r>
            <a:endParaRPr lang="de-DE" sz="1200" dirty="0"/>
          </a:p>
        </p:txBody>
      </p:sp>
      <p:cxnSp>
        <p:nvCxnSpPr>
          <p:cNvPr id="24" name="Gerade Verbindung 23"/>
          <p:cNvCxnSpPr/>
          <p:nvPr/>
        </p:nvCxnSpPr>
        <p:spPr>
          <a:xfrm>
            <a:off x="4788024" y="2001098"/>
            <a:ext cx="12432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6031256" y="2001098"/>
            <a:ext cx="0" cy="36601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a:t>
            </a:r>
            <a:r>
              <a:rPr lang="de-DE" sz="1200" dirty="0">
                <a:solidFill>
                  <a:prstClr val="black"/>
                </a:solidFill>
              </a:rPr>
              <a:t>7</a:t>
            </a:r>
            <a:r>
              <a:rPr lang="de-DE" sz="1200" dirty="0" smtClean="0">
                <a:solidFill>
                  <a:prstClr val="black"/>
                </a:solidFill>
              </a:rPr>
              <a:t>				       </a:t>
            </a:r>
            <a:r>
              <a:rPr lang="de-DE" sz="800" dirty="0" smtClean="0">
                <a:solidFill>
                  <a:prstClr val="black"/>
                </a:solidFill>
                <a:hlinkClick r:id="rId6" action="ppaction://hlinksldjump"/>
              </a:rPr>
              <a:t>Inhaltsverzeichnis</a:t>
            </a:r>
            <a:endParaRPr lang="de-DE" sz="800" dirty="0">
              <a:solidFill>
                <a:prstClr val="black"/>
              </a:solidFill>
            </a:endParaRPr>
          </a:p>
        </p:txBody>
      </p:sp>
      <p:sp>
        <p:nvSpPr>
          <p:cNvPr id="18" name="Textfeld 17"/>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9" name="Textfeld 18"/>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3265816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1268760"/>
            <a:ext cx="4055897" cy="33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5127" y="1268760"/>
            <a:ext cx="4614348" cy="33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251519" y="619200"/>
            <a:ext cx="8787955" cy="369332"/>
          </a:xfrm>
          <a:prstGeom prst="rect">
            <a:avLst/>
          </a:prstGeom>
          <a:noFill/>
        </p:spPr>
        <p:txBody>
          <a:bodyPr wrap="square" rtlCol="0">
            <a:spAutoFit/>
          </a:bodyPr>
          <a:lstStyle/>
          <a:p>
            <a:r>
              <a:rPr lang="de-DE" b="1" dirty="0" smtClean="0"/>
              <a:t>Profilgenerator: Upgrade und Erstinstallation -&gt;Transaktion SU25</a:t>
            </a:r>
            <a:endParaRPr lang="de-DE" b="1" dirty="0"/>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55" y="4941168"/>
            <a:ext cx="2147689" cy="117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a:t>
            </a:r>
            <a:r>
              <a:rPr lang="de-DE" sz="1200" dirty="0">
                <a:solidFill>
                  <a:prstClr val="black"/>
                </a:solidFill>
              </a:rPr>
              <a:t>8</a:t>
            </a:r>
            <a:r>
              <a:rPr lang="de-DE" sz="1200" dirty="0" smtClean="0">
                <a:solidFill>
                  <a:prstClr val="black"/>
                </a:solidFill>
              </a:rPr>
              <a:t>				       </a:t>
            </a:r>
            <a:r>
              <a:rPr lang="de-DE" sz="800" dirty="0" smtClean="0">
                <a:solidFill>
                  <a:prstClr val="black"/>
                </a:solidFill>
                <a:hlinkClick r:id="rId7" action="ppaction://hlinksldjump"/>
              </a:rPr>
              <a:t>Inhaltsverzeichnis</a:t>
            </a:r>
            <a:endParaRPr lang="de-DE" sz="800" dirty="0">
              <a:solidFill>
                <a:prstClr val="black"/>
              </a:solidFill>
            </a:endParaRPr>
          </a:p>
        </p:txBody>
      </p:sp>
      <p:sp>
        <p:nvSpPr>
          <p:cNvPr id="14" name="Textfeld 13"/>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15" name="Textfeld 14"/>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Tree>
    <p:extLst>
      <p:ext uri="{BB962C8B-B14F-4D97-AF65-F5344CB8AC3E}">
        <p14:creationId xmlns:p14="http://schemas.microsoft.com/office/powerpoint/2010/main" val="3663818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 y="6527474"/>
            <a:ext cx="648091" cy="330527"/>
          </a:xfrm>
          <a:prstGeom prst="rect">
            <a:avLst/>
          </a:prstGeom>
          <a:solidFill>
            <a:schemeClr val="bg1">
              <a:lumMod val="75000"/>
            </a:schemeClr>
          </a:solidFill>
        </p:spPr>
      </p:pic>
      <p:sp>
        <p:nvSpPr>
          <p:cNvPr id="10" name="Textfeld 9"/>
          <p:cNvSpPr txBox="1"/>
          <p:nvPr/>
        </p:nvSpPr>
        <p:spPr>
          <a:xfrm>
            <a:off x="696461" y="6527472"/>
            <a:ext cx="8447540" cy="331200"/>
          </a:xfrm>
          <a:prstGeom prst="rect">
            <a:avLst/>
          </a:prstGeom>
          <a:solidFill>
            <a:schemeClr val="bg1">
              <a:lumMod val="75000"/>
            </a:schemeClr>
          </a:solidFill>
        </p:spPr>
        <p:txBody>
          <a:bodyPr wrap="square" rtlCol="0">
            <a:spAutoFit/>
          </a:bodyPr>
          <a:lstStyle/>
          <a:p>
            <a:pPr defTabSz="685800"/>
            <a:r>
              <a:rPr lang="de-DE" sz="1400" dirty="0">
                <a:solidFill>
                  <a:prstClr val="black"/>
                </a:solidFill>
              </a:rPr>
              <a:t>                                                                                   </a:t>
            </a:r>
          </a:p>
        </p:txBody>
      </p:sp>
      <p:sp>
        <p:nvSpPr>
          <p:cNvPr id="11" name="Textfeld 10"/>
          <p:cNvSpPr txBox="1"/>
          <p:nvPr/>
        </p:nvSpPr>
        <p:spPr>
          <a:xfrm flipH="1">
            <a:off x="-780" y="6526799"/>
            <a:ext cx="49151" cy="331200"/>
          </a:xfrm>
          <a:prstGeom prst="rect">
            <a:avLst/>
          </a:prstGeom>
          <a:solidFill>
            <a:schemeClr val="bg1">
              <a:lumMod val="75000"/>
            </a:schemeClr>
          </a:solidFill>
        </p:spPr>
        <p:txBody>
          <a:bodyPr wrap="square" rtlCol="0">
            <a:spAutoFit/>
          </a:bodyPr>
          <a:lstStyle/>
          <a:p>
            <a:pPr defTabSz="685800"/>
            <a:endParaRPr lang="de-DE" sz="1400" dirty="0">
              <a:solidFill>
                <a:prstClr val="black"/>
              </a:solidFill>
            </a:endParaRPr>
          </a:p>
        </p:txBody>
      </p:sp>
      <p:sp>
        <p:nvSpPr>
          <p:cNvPr id="8" name="Textfeld 7"/>
          <p:cNvSpPr txBox="1"/>
          <p:nvPr/>
        </p:nvSpPr>
        <p:spPr>
          <a:xfrm>
            <a:off x="240678" y="619200"/>
            <a:ext cx="8773469" cy="646331"/>
          </a:xfrm>
          <a:prstGeom prst="rect">
            <a:avLst/>
          </a:prstGeom>
          <a:noFill/>
        </p:spPr>
        <p:txBody>
          <a:bodyPr wrap="square" rtlCol="0">
            <a:spAutoFit/>
          </a:bodyPr>
          <a:lstStyle/>
          <a:p>
            <a:r>
              <a:rPr lang="de-DE" b="1" dirty="0" smtClean="0"/>
              <a:t>1. Berechtigungen für Benutzeradministrator </a:t>
            </a:r>
            <a:r>
              <a:rPr lang="de-DE" b="1" dirty="0"/>
              <a:t>Ulf Beyer -&gt; erhält eine von SAP vordefinierte </a:t>
            </a:r>
            <a:r>
              <a:rPr lang="de-DE" b="1" dirty="0" smtClean="0"/>
              <a:t>Rolle </a:t>
            </a:r>
            <a:r>
              <a:rPr lang="de-DE" b="1" dirty="0"/>
              <a:t>-&gt; Sicherheitshinweis: keine Berechtigungsvergabe </a:t>
            </a:r>
            <a:r>
              <a:rPr lang="de-DE" b="1" dirty="0" smtClean="0"/>
              <a:t>möglich -&gt; T-Code: PFCG</a:t>
            </a:r>
            <a:endParaRPr lang="de-DE"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21" y="1892925"/>
            <a:ext cx="4548338" cy="67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2818415"/>
            <a:ext cx="3960440" cy="137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8605" y="4400165"/>
            <a:ext cx="2168450" cy="105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678" y="5853365"/>
            <a:ext cx="5717927" cy="59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2267744" y="2324973"/>
            <a:ext cx="222346" cy="2382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 Verbindung mit Pfeil 13"/>
          <p:cNvCxnSpPr>
            <a:stCxn id="4" idx="2"/>
          </p:cNvCxnSpPr>
          <p:nvPr/>
        </p:nvCxnSpPr>
        <p:spPr>
          <a:xfrm>
            <a:off x="2378917" y="2563206"/>
            <a:ext cx="0" cy="25520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267744" y="3405093"/>
            <a:ext cx="1080120"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4920231" y="4053165"/>
            <a:ext cx="155825" cy="1399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 Verbindung 17"/>
          <p:cNvCxnSpPr>
            <a:stCxn id="16" idx="2"/>
          </p:cNvCxnSpPr>
          <p:nvPr/>
        </p:nvCxnSpPr>
        <p:spPr>
          <a:xfrm flipH="1">
            <a:off x="4998143" y="4193113"/>
            <a:ext cx="1" cy="3641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4998143" y="4557221"/>
            <a:ext cx="96046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H="1">
            <a:off x="1619672" y="5205293"/>
            <a:ext cx="43389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a:off x="1619672" y="5205293"/>
            <a:ext cx="0" cy="6480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382078" y="2490724"/>
            <a:ext cx="425726" cy="369332"/>
          </a:xfrm>
          <a:prstGeom prst="rect">
            <a:avLst/>
          </a:prstGeom>
          <a:noFill/>
        </p:spPr>
        <p:txBody>
          <a:bodyPr wrap="square" rtlCol="0">
            <a:spAutoFit/>
          </a:bodyPr>
          <a:lstStyle/>
          <a:p>
            <a:r>
              <a:rPr lang="de-DE" dirty="0" smtClean="0">
                <a:solidFill>
                  <a:srgbClr val="FF0000"/>
                </a:solidFill>
              </a:rPr>
              <a:t>1</a:t>
            </a:r>
            <a:endParaRPr lang="de-DE" dirty="0">
              <a:solidFill>
                <a:srgbClr val="FF0000"/>
              </a:solidFill>
            </a:endParaRPr>
          </a:p>
        </p:txBody>
      </p:sp>
      <p:sp>
        <p:nvSpPr>
          <p:cNvPr id="31" name="Textfeld 30"/>
          <p:cNvSpPr txBox="1"/>
          <p:nvPr/>
        </p:nvSpPr>
        <p:spPr>
          <a:xfrm>
            <a:off x="5223233" y="4269189"/>
            <a:ext cx="425726" cy="369332"/>
          </a:xfrm>
          <a:prstGeom prst="rect">
            <a:avLst/>
          </a:prstGeom>
          <a:noFill/>
        </p:spPr>
        <p:txBody>
          <a:bodyPr wrap="square" rtlCol="0">
            <a:spAutoFit/>
          </a:bodyPr>
          <a:lstStyle/>
          <a:p>
            <a:r>
              <a:rPr lang="de-DE" dirty="0">
                <a:solidFill>
                  <a:srgbClr val="FF0000"/>
                </a:solidFill>
              </a:rPr>
              <a:t>2</a:t>
            </a:r>
          </a:p>
        </p:txBody>
      </p:sp>
      <p:sp>
        <p:nvSpPr>
          <p:cNvPr id="32" name="Textfeld 31"/>
          <p:cNvSpPr txBox="1"/>
          <p:nvPr/>
        </p:nvSpPr>
        <p:spPr>
          <a:xfrm>
            <a:off x="3738287" y="4925395"/>
            <a:ext cx="425726" cy="369332"/>
          </a:xfrm>
          <a:prstGeom prst="rect">
            <a:avLst/>
          </a:prstGeom>
          <a:noFill/>
        </p:spPr>
        <p:txBody>
          <a:bodyPr wrap="square" rtlCol="0">
            <a:spAutoFit/>
          </a:bodyPr>
          <a:lstStyle/>
          <a:p>
            <a:r>
              <a:rPr lang="de-DE" dirty="0">
                <a:solidFill>
                  <a:srgbClr val="FF0000"/>
                </a:solidFill>
              </a:rPr>
              <a:t>3</a:t>
            </a:r>
          </a:p>
        </p:txBody>
      </p:sp>
      <p:sp>
        <p:nvSpPr>
          <p:cNvPr id="26" name="Textfeld 25"/>
          <p:cNvSpPr txBox="1"/>
          <p:nvPr/>
        </p:nvSpPr>
        <p:spPr>
          <a:xfrm>
            <a:off x="1008686" y="6554573"/>
            <a:ext cx="6911143" cy="276999"/>
          </a:xfrm>
          <a:prstGeom prst="rect">
            <a:avLst/>
          </a:prstGeom>
          <a:solidFill>
            <a:schemeClr val="bg1">
              <a:lumMod val="75000"/>
            </a:schemeClr>
          </a:solidFill>
        </p:spPr>
        <p:txBody>
          <a:bodyPr wrap="square" rtlCol="0">
            <a:spAutoFit/>
          </a:bodyPr>
          <a:lstStyle/>
          <a:p>
            <a:pPr defTabSz="685800"/>
            <a:r>
              <a:rPr lang="de-DE" sz="1200" dirty="0">
                <a:solidFill>
                  <a:prstClr val="black"/>
                </a:solidFill>
              </a:rPr>
              <a:t>				</a:t>
            </a:r>
            <a:r>
              <a:rPr lang="de-DE" sz="1200" dirty="0" smtClean="0">
                <a:solidFill>
                  <a:prstClr val="black"/>
                </a:solidFill>
              </a:rPr>
              <a:t>       Seite </a:t>
            </a:r>
            <a:r>
              <a:rPr lang="de-DE" sz="1200" dirty="0">
                <a:solidFill>
                  <a:prstClr val="black"/>
                </a:solidFill>
              </a:rPr>
              <a:t>9</a:t>
            </a:r>
            <a:r>
              <a:rPr lang="de-DE" sz="1200" dirty="0" smtClean="0">
                <a:solidFill>
                  <a:prstClr val="black"/>
                </a:solidFill>
              </a:rPr>
              <a:t>				       </a:t>
            </a:r>
            <a:r>
              <a:rPr lang="de-DE" sz="800" dirty="0" smtClean="0">
                <a:solidFill>
                  <a:prstClr val="black"/>
                </a:solidFill>
                <a:hlinkClick r:id="rId8" action="ppaction://hlinksldjump"/>
              </a:rPr>
              <a:t>Inhaltsverzeichnis</a:t>
            </a:r>
            <a:endParaRPr lang="de-DE" sz="800" dirty="0">
              <a:solidFill>
                <a:prstClr val="black"/>
              </a:solidFill>
            </a:endParaRPr>
          </a:p>
        </p:txBody>
      </p:sp>
      <p:sp>
        <p:nvSpPr>
          <p:cNvPr id="27" name="Textfeld 26"/>
          <p:cNvSpPr txBox="1"/>
          <p:nvPr/>
        </p:nvSpPr>
        <p:spPr>
          <a:xfrm>
            <a:off x="7919829" y="6526800"/>
            <a:ext cx="1224171" cy="338554"/>
          </a:xfrm>
          <a:prstGeom prst="rect">
            <a:avLst/>
          </a:prstGeom>
          <a:solidFill>
            <a:schemeClr val="bg1">
              <a:lumMod val="75000"/>
            </a:schemeClr>
          </a:solidFill>
        </p:spPr>
        <p:txBody>
          <a:bodyPr wrap="square" rtlCol="0">
            <a:spAutoFit/>
          </a:bodyPr>
          <a:lstStyle/>
          <a:p>
            <a:pPr defTabSz="685800"/>
            <a:r>
              <a:rPr lang="de-DE" sz="800" dirty="0">
                <a:solidFill>
                  <a:prstClr val="black"/>
                </a:solidFill>
              </a:rPr>
              <a:t>Arbeitsprobe Uwe Hauck</a:t>
            </a:r>
          </a:p>
          <a:p>
            <a:pPr defTabSz="685800"/>
            <a:r>
              <a:rPr lang="de-DE" sz="800" dirty="0" smtClean="0">
                <a:solidFill>
                  <a:prstClr val="black"/>
                </a:solidFill>
              </a:rPr>
              <a:t>März 2016</a:t>
            </a:r>
            <a:endParaRPr lang="de-DE" sz="800" dirty="0">
              <a:solidFill>
                <a:prstClr val="black"/>
              </a:solidFill>
            </a:endParaRPr>
          </a:p>
        </p:txBody>
      </p:sp>
      <p:sp>
        <p:nvSpPr>
          <p:cNvPr id="28" name="Textfeld 27"/>
          <p:cNvSpPr txBox="1"/>
          <p:nvPr/>
        </p:nvSpPr>
        <p:spPr>
          <a:xfrm>
            <a:off x="0" y="0"/>
            <a:ext cx="9143999" cy="438582"/>
          </a:xfrm>
          <a:prstGeom prst="rect">
            <a:avLst/>
          </a:prstGeom>
          <a:solidFill>
            <a:srgbClr val="00B0F0"/>
          </a:solidFill>
        </p:spPr>
        <p:txBody>
          <a:bodyPr wrap="square" lIns="68580" tIns="34290" rIns="68580" bIns="34290" rtlCol="0">
            <a:spAutoFit/>
          </a:bodyPr>
          <a:lstStyle/>
          <a:p>
            <a:pPr algn="ctr" defTabSz="685800"/>
            <a:r>
              <a:rPr lang="de-DE" sz="2400" b="1" dirty="0" smtClean="0">
                <a:solidFill>
                  <a:prstClr val="black"/>
                </a:solidFill>
              </a:rPr>
              <a:t>Benutzer / Berechtigungen / Profilgenerator                    </a:t>
            </a:r>
            <a:endParaRPr lang="de-DE" sz="2400" b="1" dirty="0">
              <a:solidFill>
                <a:prstClr val="black"/>
              </a:solidFill>
            </a:endParaRPr>
          </a:p>
        </p:txBody>
      </p:sp>
      <p:sp>
        <p:nvSpPr>
          <p:cNvPr id="2" name="Textfeld 1"/>
          <p:cNvSpPr txBox="1"/>
          <p:nvPr/>
        </p:nvSpPr>
        <p:spPr>
          <a:xfrm>
            <a:off x="215921" y="1572456"/>
            <a:ext cx="4548338" cy="338554"/>
          </a:xfrm>
          <a:prstGeom prst="rect">
            <a:avLst/>
          </a:prstGeom>
          <a:solidFill>
            <a:schemeClr val="tx2">
              <a:lumMod val="10000"/>
              <a:lumOff val="90000"/>
            </a:schemeClr>
          </a:solidFill>
        </p:spPr>
        <p:txBody>
          <a:bodyPr wrap="square" rtlCol="0">
            <a:spAutoFit/>
          </a:bodyPr>
          <a:lstStyle/>
          <a:p>
            <a:r>
              <a:rPr lang="de-DE" sz="1600" b="1" dirty="0" smtClean="0"/>
              <a:t>T-Code: PFCG</a:t>
            </a:r>
            <a:endParaRPr lang="de-DE" sz="1600" b="1" dirty="0"/>
          </a:p>
        </p:txBody>
      </p:sp>
    </p:spTree>
    <p:extLst>
      <p:ext uri="{BB962C8B-B14F-4D97-AF65-F5344CB8AC3E}">
        <p14:creationId xmlns:p14="http://schemas.microsoft.com/office/powerpoint/2010/main" val="4110000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enutzerdefiniert 2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0070C0"/>
      </a:hlink>
      <a:folHlink>
        <a:srgbClr val="7030A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3406</Words>
  <Application>Microsoft Office PowerPoint</Application>
  <PresentationFormat>Bildschirmpräsentation (4:3)</PresentationFormat>
  <Paragraphs>590</Paragraphs>
  <Slides>50</Slides>
  <Notes>50</Notes>
  <HiddenSlides>0</HiddenSlides>
  <MMClips>0</MMClips>
  <ScaleCrop>false</ScaleCrop>
  <HeadingPairs>
    <vt:vector size="4" baseType="variant">
      <vt:variant>
        <vt:lpstr>Design</vt:lpstr>
      </vt:variant>
      <vt:variant>
        <vt:i4>1</vt:i4>
      </vt:variant>
      <vt:variant>
        <vt:lpstr>Folientitel</vt:lpstr>
      </vt:variant>
      <vt:variant>
        <vt:i4>50</vt:i4>
      </vt:variant>
    </vt:vector>
  </HeadingPairs>
  <TitlesOfParts>
    <vt:vector size="51"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Uwe Hauck</dc:creator>
  <cp:lastModifiedBy>Uwe Hauck</cp:lastModifiedBy>
  <cp:revision>182</cp:revision>
  <dcterms:created xsi:type="dcterms:W3CDTF">2015-12-15T12:49:03Z</dcterms:created>
  <dcterms:modified xsi:type="dcterms:W3CDTF">2016-09-20T15:54:21Z</dcterms:modified>
</cp:coreProperties>
</file>